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6" r:id="rId4"/>
    <p:sldId id="260" r:id="rId5"/>
    <p:sldId id="317" r:id="rId6"/>
    <p:sldId id="261" r:id="rId7"/>
    <p:sldId id="318" r:id="rId8"/>
    <p:sldId id="262" r:id="rId9"/>
    <p:sldId id="319" r:id="rId10"/>
    <p:sldId id="263" r:id="rId11"/>
    <p:sldId id="320" r:id="rId12"/>
    <p:sldId id="321" r:id="rId13"/>
    <p:sldId id="264" r:id="rId14"/>
    <p:sldId id="265" r:id="rId15"/>
    <p:sldId id="322" r:id="rId16"/>
    <p:sldId id="266" r:id="rId17"/>
    <p:sldId id="323" r:id="rId18"/>
    <p:sldId id="267" r:id="rId19"/>
    <p:sldId id="324" r:id="rId20"/>
    <p:sldId id="268" r:id="rId21"/>
    <p:sldId id="325" r:id="rId22"/>
    <p:sldId id="269" r:id="rId23"/>
    <p:sldId id="326" r:id="rId24"/>
    <p:sldId id="270" r:id="rId25"/>
    <p:sldId id="327" r:id="rId26"/>
    <p:sldId id="271" r:id="rId27"/>
    <p:sldId id="328" r:id="rId28"/>
    <p:sldId id="272" r:id="rId29"/>
    <p:sldId id="329" r:id="rId30"/>
    <p:sldId id="274" r:id="rId31"/>
    <p:sldId id="330" r:id="rId32"/>
    <p:sldId id="275" r:id="rId33"/>
    <p:sldId id="331" r:id="rId34"/>
    <p:sldId id="276" r:id="rId35"/>
    <p:sldId id="332" r:id="rId36"/>
    <p:sldId id="277" r:id="rId37"/>
    <p:sldId id="333" r:id="rId38"/>
    <p:sldId id="278" r:id="rId39"/>
    <p:sldId id="334" r:id="rId40"/>
    <p:sldId id="279" r:id="rId41"/>
    <p:sldId id="335" r:id="rId42"/>
    <p:sldId id="280" r:id="rId43"/>
    <p:sldId id="336" r:id="rId44"/>
    <p:sldId id="281" r:id="rId45"/>
    <p:sldId id="337" r:id="rId46"/>
    <p:sldId id="282" r:id="rId47"/>
    <p:sldId id="338" r:id="rId48"/>
    <p:sldId id="339" r:id="rId49"/>
    <p:sldId id="283" r:id="rId50"/>
    <p:sldId id="284" r:id="rId51"/>
    <p:sldId id="340" r:id="rId52"/>
    <p:sldId id="286" r:id="rId53"/>
    <p:sldId id="341" r:id="rId54"/>
    <p:sldId id="288" r:id="rId55"/>
    <p:sldId id="342" r:id="rId56"/>
    <p:sldId id="289" r:id="rId57"/>
    <p:sldId id="343" r:id="rId58"/>
    <p:sldId id="290" r:id="rId59"/>
    <p:sldId id="344" r:id="rId60"/>
    <p:sldId id="291" r:id="rId61"/>
    <p:sldId id="345" r:id="rId62"/>
    <p:sldId id="293" r:id="rId63"/>
    <p:sldId id="346" r:id="rId64"/>
    <p:sldId id="294" r:id="rId65"/>
    <p:sldId id="347" r:id="rId66"/>
    <p:sldId id="295" r:id="rId67"/>
    <p:sldId id="348" r:id="rId68"/>
    <p:sldId id="349" r:id="rId69"/>
    <p:sldId id="296" r:id="rId70"/>
    <p:sldId id="350" r:id="rId71"/>
    <p:sldId id="297" r:id="rId72"/>
    <p:sldId id="351" r:id="rId73"/>
    <p:sldId id="353" r:id="rId74"/>
    <p:sldId id="352" r:id="rId75"/>
    <p:sldId id="299" r:id="rId76"/>
    <p:sldId id="354" r:id="rId77"/>
    <p:sldId id="301" r:id="rId78"/>
    <p:sldId id="355" r:id="rId79"/>
    <p:sldId id="302" r:id="rId80"/>
    <p:sldId id="356" r:id="rId81"/>
    <p:sldId id="303" r:id="rId82"/>
    <p:sldId id="357" r:id="rId83"/>
    <p:sldId id="304" r:id="rId84"/>
    <p:sldId id="358" r:id="rId85"/>
    <p:sldId id="305" r:id="rId86"/>
    <p:sldId id="359" r:id="rId87"/>
    <p:sldId id="306" r:id="rId88"/>
    <p:sldId id="360" r:id="rId89"/>
    <p:sldId id="307" r:id="rId90"/>
    <p:sldId id="361" r:id="rId91"/>
    <p:sldId id="309" r:id="rId92"/>
    <p:sldId id="362" r:id="rId93"/>
    <p:sldId id="310" r:id="rId94"/>
    <p:sldId id="363" r:id="rId95"/>
    <p:sldId id="312" r:id="rId96"/>
    <p:sldId id="364" r:id="rId97"/>
    <p:sldId id="313" r:id="rId98"/>
    <p:sldId id="365" r:id="rId99"/>
    <p:sldId id="314" r:id="rId100"/>
    <p:sldId id="366" r:id="rId101"/>
    <p:sldId id="315" r:id="rId10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979FD-3348-41D5-8181-D1248F92E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0B7A7-6FFD-4A9B-AC74-BA1979B73B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AE59F-0E88-456B-A81E-754235BC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A9C70-7C4D-4978-A710-F47D19577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B4344-2FB8-4601-8CC0-DD259008B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7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00732-59A0-4F58-A9EA-163212E5C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FE016-D528-4835-BB66-396038DC9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647DA-5A0B-413B-BA37-6B716D13F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DB667-771F-4346-B011-2A071F91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A99-23D2-44EB-B31A-EE850BB75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0BE2F-72F9-45FF-917B-3E88B58E6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F464C-2A70-4090-BBC1-B2669674F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0B39A-57DE-44B8-AF87-B10428D85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EC833-982D-4624-8A65-3EBB5F6C8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2B862-C4B4-4308-9F81-2229F1F9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28B79-87F3-41DD-8BA9-82A695476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07230-DB7F-47FC-BADB-727ED6FFD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C5626-BE53-4BE5-AFEC-259104AD9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D5021-C2F0-4A58-BE9B-DD54F80C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82127-7686-4F24-B056-42E83D8F2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C8082-3254-4297-8285-96D02D760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6CDCF-B1F4-449B-9E5F-EABBCF0DF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7B67F-C8AD-4C69-AB9C-860BB31C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717B4-3553-4884-99DC-07C34DFF5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17119-C48D-4CCC-B46E-50712B16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0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1B0F3-F65F-4893-938A-BBF18DC74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A5384-2612-445A-B112-4A15E930E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79338-5D8C-4897-B580-B8DEB2C2F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B2272-4203-4F2D-B398-8049E29DA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20AE4-092E-474D-AF7F-38D5FBA9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998AE-CD0A-4242-94F8-BB56D87C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5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C559-B6C5-470D-8BC6-042691195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783C6-43C1-43B4-8833-88F47C31D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96E23-CBBA-4C82-8C55-370681603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00BEB6-D88B-4C60-AB32-BDF6AFE705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A29D29-DC5E-4575-9385-532A34EEF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47323-A495-4EA7-A8BC-9BC5B548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9BC0EC-B40A-4840-8755-A45749AEB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06B487-41AC-46F8-94C1-ABE380E0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9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EDBF2-3D27-41C9-9755-9C46A0E8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372B1-9392-4DA6-873D-D24F4AE9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4AEF30-D3D4-4F8C-9117-86570762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8A0FF-DE7F-4792-853A-BFC82CCF7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AB604-767E-4C49-816A-F7BBA568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FDAB5A-F035-4270-B526-210225251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E05AC-356D-47E6-8731-58C4164B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E6DD-93FC-44B2-B59C-B4513C1B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E31F-8E91-4D8E-8F0B-9EBF5DB91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8F5B25-74EB-4B6B-BD35-9C0C407B3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B944E-3630-4596-BDA4-B02F8468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DAB5C-6B2D-4ECF-B9F1-141530F7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2908B-1FDB-4951-97CE-E67174FC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4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3FC2C-9591-4455-8F26-F14635AC9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D2719C-6EFA-4378-AC2D-941A6AE6A5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4F5BA-9E32-4DB2-8001-2221A7088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44ECB-6F0D-437C-9BF3-F6228D8E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18763-B0EB-41E7-B415-504D4908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B0759-1E71-4C93-A180-F8B990E6E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6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AB2830-3ADE-46B3-A6F6-39DC8BBD0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9A1D6-F0B6-4C97-923C-FFD37BCE1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16238-5709-4C85-A35E-E631BB98F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0872-7A6D-449B-B3C3-D5DE08DB974F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39523-E011-4DAF-AD4E-0FF2F3CE2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184B2-F3B0-4CBB-8AD6-B091359D7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F04A1-5206-40BC-8FE6-DF01111A61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8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577FE-F2A5-4E72-9AAA-D0489BB2A0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10 Review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20228-333D-4F4D-A8A5-75F3E29213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40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E888-8E09-4A7C-8A65-6650556B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3C3E5-603A-4FED-B927-4ABF173BA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 Arnold Gesell (1880-1961) believed that ____________________________ played the most important role in development. He focused on many areas of development, including physical and social development.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9168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8DA74-3C47-4269-88F0-D893E1793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8DCA6-6136-433E-9AC3-853933879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postconventional level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5200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FECF-0FAE-4CE3-A057-C8524D1F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57B8-A474-4DFB-8CCA-27014ED22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Bias in Kohlberg’s Theory </a:t>
            </a:r>
          </a:p>
          <a:p>
            <a:r>
              <a:rPr lang="en-US" dirty="0"/>
              <a:t>Some studies have found that according to Kohlberg’s stages, boys appear to reason at higher levels of moral development than do girls.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93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4908C-85F6-4F41-A467-366E57845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01F03-21AE-4F8B-9C9B-4A0EEC96F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maturation</a:t>
            </a:r>
          </a:p>
        </p:txBody>
      </p:sp>
    </p:spTree>
    <p:extLst>
      <p:ext uri="{BB962C8B-B14F-4D97-AF65-F5344CB8AC3E}">
        <p14:creationId xmlns:p14="http://schemas.microsoft.com/office/powerpoint/2010/main" val="2537915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74918-5A73-4846-9FA8-9CB316427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EBC4D-F5ED-45B6-8E32-EAED6BA06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did John Locke believe about the human mind (tabula rasa)? </a:t>
            </a:r>
          </a:p>
        </p:txBody>
      </p:sp>
    </p:spTree>
    <p:extLst>
      <p:ext uri="{BB962C8B-B14F-4D97-AF65-F5344CB8AC3E}">
        <p14:creationId xmlns:p14="http://schemas.microsoft.com/office/powerpoint/2010/main" val="82761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51DF4-209E-4212-AF19-73ED01E89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280C-B47D-4F11-B228-3B6DD7A90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Behavioral psychologists, such as John Watson, took a different view from Gesell’s. </a:t>
            </a:r>
          </a:p>
          <a:p>
            <a:r>
              <a:rPr lang="en-US" b="1" dirty="0"/>
              <a:t>This school of thought originated with the 17th-century English philosopher John Locke, who believed that the mind of the infant is like a tabula rasa (blank slate). </a:t>
            </a:r>
          </a:p>
          <a:p>
            <a:endParaRPr lang="en-US" dirty="0"/>
          </a:p>
          <a:p>
            <a:r>
              <a:rPr lang="en-US" dirty="0"/>
              <a:t>That is, when an infant is born, her or his mind is like a blank slate on which the infant’s experiences will be written. </a:t>
            </a:r>
          </a:p>
          <a:p>
            <a:r>
              <a:rPr lang="en-US" dirty="0"/>
              <a:t>In this view, “nurture” – or the environment – will have the greatest effect on the newborn’s development.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435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0BF-5332-4DD0-BC93-90BF2B5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5AF12-A84C-4A8A-AE0E-6DF632963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nearly all psychologists would agree that both _______________and _______________ play key roles in children’s development.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44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24CC1-8258-47F7-B2EB-8709BEDF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47F5E-4343-4832-8650-050EDF8F5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nature,</a:t>
            </a:r>
          </a:p>
          <a:p>
            <a:r>
              <a:rPr lang="en-US" dirty="0" err="1"/>
              <a:t>Nuture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3958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BAFB3-4FFF-438E-8939-B85057857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4B15F-F469-4379-AFE3-0B1D810E4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of the most famous stage theorists was Jean Piaget. What was his field of study?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70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261BB-BAF8-42D7-B1C3-75A94DB47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C50A6-4C1E-48E4-BC7F-BEAC06990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 field was cognitive development.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37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01351-7597-491B-AD27-6E04A472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FC23B-EE0B-4596-9434-10CAFE256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_________________is an involuntary reaction or response, such as swallowing</a:t>
            </a:r>
          </a:p>
        </p:txBody>
      </p:sp>
    </p:spTree>
    <p:extLst>
      <p:ext uri="{BB962C8B-B14F-4D97-AF65-F5344CB8AC3E}">
        <p14:creationId xmlns:p14="http://schemas.microsoft.com/office/powerpoint/2010/main" val="3893587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94146-823F-45B8-B318-3BE4908C1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0DF56-0C44-419E-966B-5C1C28D64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reflex</a:t>
            </a:r>
          </a:p>
        </p:txBody>
      </p:sp>
    </p:spTree>
    <p:extLst>
      <p:ext uri="{BB962C8B-B14F-4D97-AF65-F5344CB8AC3E}">
        <p14:creationId xmlns:p14="http://schemas.microsoft.com/office/powerpoint/2010/main" val="314130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7C82D-D7AD-4E5A-AC49-5F87991B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8F7D5-2AEB-4DC4-91AF-1A9E78DA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_____________________________ is the field in which psychologists study how people grow and change throughout the life span- from conception, through infancy, childhood, adolescence, and adulthood, until death.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433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64E9B-F397-4A44-B751-564A7A40C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1113B-3591-4FD0-AC2B-6CE79E213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eight weeks, the 1 ½ inch-long embryo becomes a(n) 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49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F9D00-5E7A-46BB-ACD3-5FF0D12D3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158B9-02D8-45CB-AE28-2785B1D6A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fetus</a:t>
            </a:r>
          </a:p>
        </p:txBody>
      </p:sp>
    </p:spTree>
    <p:extLst>
      <p:ext uri="{BB962C8B-B14F-4D97-AF65-F5344CB8AC3E}">
        <p14:creationId xmlns:p14="http://schemas.microsoft.com/office/powerpoint/2010/main" val="1150751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52A1-8E49-4C80-A146-FEC25A8B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EFE24-8925-4B86-9D57-D4E68D388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infancy comes childhood, the period from ____________ years to adolescence.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72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F7194-50DD-432B-B7EC-4409B7BF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4EEB2-1B6F-41AC-BD4E-48A2F26D7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</a:t>
            </a:r>
          </a:p>
        </p:txBody>
      </p:sp>
    </p:spTree>
    <p:extLst>
      <p:ext uri="{BB962C8B-B14F-4D97-AF65-F5344CB8AC3E}">
        <p14:creationId xmlns:p14="http://schemas.microsoft.com/office/powerpoint/2010/main" val="2588131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62A44-4672-474D-8C7C-59F19EDE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0042-311F-415C-B99B-8E05269AF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development of purposeful movement is called________________________.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570488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1B991-FD16-4D9A-A7DE-CE6DDDABC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DA8AB-8907-4C2F-8D18-097638215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motor development.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41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52756-E53E-40AD-B137-57468DFE2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0C111-3FF6-40F4-90A5-155A29AC0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Uganda, infants usually walk before they are 10 months old, whereas in the United States, babies often do not start walking until around one year of age. </a:t>
            </a:r>
          </a:p>
          <a:p>
            <a:r>
              <a:rPr lang="en-US" dirty="0"/>
              <a:t>Why might this be?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10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4410-BCF4-46AC-93D0-89D0DF6F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30CDF-D708-4323-A861-1EEA59BB8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Perhaps because, while American babies spend much of their time lying in cribs, Ugandan babies spend much of their time being carried on their parent’s backs.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12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001D9-2A5F-43C3-8274-E94DDBDD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8073-AC96-4311-8219-DBDB4E36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Because of the ____________________reflex, babies turn toward stimuli that touch their cheeks or the corners of their mouths.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39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0CE46-FDCA-437D-8A5F-078A211B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176C5-511F-4FCF-A8FD-75FB1435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Rooting </a:t>
            </a:r>
          </a:p>
        </p:txBody>
      </p:sp>
    </p:spTree>
    <p:extLst>
      <p:ext uri="{BB962C8B-B14F-4D97-AF65-F5344CB8AC3E}">
        <p14:creationId xmlns:p14="http://schemas.microsoft.com/office/powerpoint/2010/main" val="284365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6258-DAA3-48C6-BCE7-7049D84F0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54A9A-B1BA-4876-8C26-32D10B3CB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Developmental psychology </a:t>
            </a:r>
          </a:p>
        </p:txBody>
      </p:sp>
    </p:spTree>
    <p:extLst>
      <p:ext uri="{BB962C8B-B14F-4D97-AF65-F5344CB8AC3E}">
        <p14:creationId xmlns:p14="http://schemas.microsoft.com/office/powerpoint/2010/main" val="2496900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763B0-8643-482B-A071-4F2302CF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1562C-4A57-401D-B36F-8F05F4862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__________________________ is the process by which infants learn to make sense of the sights, sounds, tastes, and other sensations to which they are exposed.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59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59E9-08DB-4FFB-A386-6EEE2568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E11DF-1234-43D5-A35E-4E2931FCB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Perceptual development </a:t>
            </a:r>
          </a:p>
        </p:txBody>
      </p:sp>
    </p:spTree>
    <p:extLst>
      <p:ext uri="{BB962C8B-B14F-4D97-AF65-F5344CB8AC3E}">
        <p14:creationId xmlns:p14="http://schemas.microsoft.com/office/powerpoint/2010/main" val="27587785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CB974-44A9-4B07-986E-74FFEDFB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1724C-5FFE-43FF-BD48-1BD66ABCF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 _________________ months, however, infants respond with fear of the drop-off (the visual cliff). </a:t>
            </a:r>
          </a:p>
          <a:p>
            <a:r>
              <a:rPr lang="en-US" dirty="0"/>
              <a:t>By the time infants learn to crawl, most of them will refuse to move onto the glass portion even when their mothers call them from the other side.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940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9CD2-6199-40FC-9191-DCE20BD5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BA3F7-A388-4005-8D89-3D27DBE2D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nine</a:t>
            </a:r>
          </a:p>
        </p:txBody>
      </p:sp>
    </p:spTree>
    <p:extLst>
      <p:ext uri="{BB962C8B-B14F-4D97-AF65-F5344CB8AC3E}">
        <p14:creationId xmlns:p14="http://schemas.microsoft.com/office/powerpoint/2010/main" val="2327078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71967-BCD6-4F15-8943-BBBACCB1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CAAA7-0A15-4D42-AE96-9FE8AAE02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 involves the ways in which infants and children learn to relate to other people.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434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784F-A412-4C60-9E09-FA26CABD1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9CF99-B329-4857-BEA1-CFAFEC868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development </a:t>
            </a:r>
          </a:p>
        </p:txBody>
      </p:sp>
    </p:spTree>
    <p:extLst>
      <p:ext uri="{BB962C8B-B14F-4D97-AF65-F5344CB8AC3E}">
        <p14:creationId xmlns:p14="http://schemas.microsoft.com/office/powerpoint/2010/main" val="1716710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AE86E-F1ED-4FC4-AA2D-A7F503BF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DCAEB-1669-475D-A6C6-E2C9111A6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Feelings of _________________________ are the emotional ties that form between people.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627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29003-E574-4C75-9D8F-DE762F346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88675-2149-4DC3-93EA-F23FA416F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attachment </a:t>
            </a:r>
          </a:p>
        </p:txBody>
      </p:sp>
    </p:spTree>
    <p:extLst>
      <p:ext uri="{BB962C8B-B14F-4D97-AF65-F5344CB8AC3E}">
        <p14:creationId xmlns:p14="http://schemas.microsoft.com/office/powerpoint/2010/main" val="28567514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FD926-04AA-45B2-A300-A4AC801E4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34530-495D-41C0-86C9-62EED2650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Psychologist Mary Ainsworth studied attachment in infants around the world.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she observed in every place she studied was that, at first, infants prefer…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5366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27A61-797F-48D7-ADB6-ED0C5455C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5620E-DD93-4EC1-8F63-62C2C1DA3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prefer being held or even just being with someone- anyone- over being alone. </a:t>
            </a:r>
          </a:p>
          <a:p>
            <a:endParaRPr lang="en-US" dirty="0"/>
          </a:p>
          <a:p>
            <a:r>
              <a:rPr lang="en-US" dirty="0"/>
              <a:t>By about four months of age infants develop specific attachments to their mothers. </a:t>
            </a:r>
          </a:p>
          <a:p>
            <a:r>
              <a:rPr lang="en-US" dirty="0"/>
              <a:t>This attachment grows stronger by six to seven months.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AC30C-1467-4645-BDB4-46AA37C97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5140F-543D-4627-8C04-BCB982074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___________________________, developmental researchers select a group of participants, then observe that same group for a period of time, often years or even decades.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397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26610-8623-488F-AD1D-375746E6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CC7C1-8867-49C8-8134-B16A57B61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__________________________ causes infants to cry or behave in other ways that indicate distress if their mothers leave them.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987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8A78-7BD6-4C00-9A36-2102AEC45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07B3B-93FB-4023-9D27-E2FA757EB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Separation anxiety </a:t>
            </a:r>
          </a:p>
        </p:txBody>
      </p:sp>
    </p:spTree>
    <p:extLst>
      <p:ext uri="{BB962C8B-B14F-4D97-AF65-F5344CB8AC3E}">
        <p14:creationId xmlns:p14="http://schemas.microsoft.com/office/powerpoint/2010/main" val="22703345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653D-9A01-4342-99E0-EB0B6185B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8E5C4-998C-4056-9EC6-385781DE8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infants become so attached to their primary caregivers? </a:t>
            </a:r>
          </a:p>
          <a:p>
            <a:r>
              <a:rPr lang="en-US" dirty="0"/>
              <a:t>Research suggests that at least two factors are involved: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9041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CE56-4839-44B0-B38C-8DBD7F6AA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9F673-4D14-4F50-8116-B31B0E5A1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comfort</a:t>
            </a:r>
          </a:p>
          <a:p>
            <a:r>
              <a:rPr lang="en-US" dirty="0"/>
              <a:t>Imprinting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774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9AE18-B801-4FAC-81B2-E9B2CB3CF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0DF20-6DBD-41A0-881A-3648052B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 Harry F. Harlow observed that infant monkeys without mother or companions became attached to…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628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A93F-498F-44EF-829A-658A9D14F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9C86-E3CA-4966-A8CC-EB0FA6BCA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pieces of cloth in their cages- even though, of course the pieces of cloth did not provide food.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971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B5BF9-7A1C-4DF1-8289-6770A49C9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D1BF6-097B-4F45-839F-283E61533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 is the process by which some animals form immediate attachments during a critical period.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772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4F5C7-8D22-4104-A45C-E087D645A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F7A3-347C-4894-822C-5058AB9AB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Imprinting </a:t>
            </a:r>
          </a:p>
        </p:txBody>
      </p:sp>
    </p:spTree>
    <p:extLst>
      <p:ext uri="{BB962C8B-B14F-4D97-AF65-F5344CB8AC3E}">
        <p14:creationId xmlns:p14="http://schemas.microsoft.com/office/powerpoint/2010/main" val="37251585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0703-C00B-4F93-AD1D-B5D46C1BD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34AF3-46D6-4CC7-BCE8-D4F913692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human children imprint on the first person they see? </a:t>
            </a:r>
          </a:p>
        </p:txBody>
      </p:sp>
    </p:spTree>
    <p:extLst>
      <p:ext uri="{BB962C8B-B14F-4D97-AF65-F5344CB8AC3E}">
        <p14:creationId xmlns:p14="http://schemas.microsoft.com/office/powerpoint/2010/main" val="15074900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94729-26F4-4389-8D88-020456B1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A2E2D-8E7C-4921-AFE4-11670F715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Children do not imprint on the first person they see or are held by. </a:t>
            </a:r>
          </a:p>
          <a:p>
            <a:r>
              <a:rPr lang="en-US" dirty="0"/>
              <a:t>For humans, it takes several months before infants become attached to their mothers. </a:t>
            </a:r>
          </a:p>
          <a:p>
            <a:endParaRPr lang="en-US" dirty="0"/>
          </a:p>
          <a:p>
            <a:r>
              <a:rPr lang="en-US" dirty="0"/>
              <a:t>There is also no known critical period for attachment in humans.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9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206-F9D5-4799-9D8E-319C81E8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E4369-8A29-41F2-947B-641708B3C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longitudinal method</a:t>
            </a:r>
          </a:p>
        </p:txBody>
      </p:sp>
    </p:spTree>
    <p:extLst>
      <p:ext uri="{BB962C8B-B14F-4D97-AF65-F5344CB8AC3E}">
        <p14:creationId xmlns:p14="http://schemas.microsoft.com/office/powerpoint/2010/main" val="31477970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FF17D-C353-40D6-8F9A-161E48E13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6FA81-7E87-4E27-8CC2-88EE97B9B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two styles of parenting that differ along two separate dimensions?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656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B3380-3F8B-4419-A375-B95A2C799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1F24-5F58-40C8-B199-8622BC78C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dimension is warmth-coldness; </a:t>
            </a:r>
          </a:p>
          <a:p>
            <a:r>
              <a:rPr lang="en-US" dirty="0"/>
              <a:t>The other is strictness-permissiveness.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63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684E4-30DF-4959-80C6-1F9C30F15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55A07-D306-41C3-9A6C-90FF2304A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 parents believe in obedience for its own sake. </a:t>
            </a:r>
          </a:p>
          <a:p>
            <a:r>
              <a:rPr lang="en-US" dirty="0"/>
              <a:t>They have strict guidelines that they expect their children to follow without question.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8255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DA749-577D-4332-9DFF-881D990B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C4BBE-C74C-470A-BFA8-4CD9C40B5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Authoritarian </a:t>
            </a:r>
          </a:p>
        </p:txBody>
      </p:sp>
    </p:spTree>
    <p:extLst>
      <p:ext uri="{BB962C8B-B14F-4D97-AF65-F5344CB8AC3E}">
        <p14:creationId xmlns:p14="http://schemas.microsoft.com/office/powerpoint/2010/main" val="58893684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DB1BF-E813-436D-9BA0-38EA46EDB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3741-8B57-4231-98E4-16AABAAD2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psychologists believe that becoming accustomed to one’s mother’s goings and comings is a sign of _____________________, not a lack of attachment or of a social problem.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241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E7302-82B1-4A46-A80E-216EF7A21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EE3BB-5893-4CE7-93B6-DC1F91784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positive adjustment</a:t>
            </a:r>
          </a:p>
        </p:txBody>
      </p:sp>
    </p:spTree>
    <p:extLst>
      <p:ext uri="{BB962C8B-B14F-4D97-AF65-F5344CB8AC3E}">
        <p14:creationId xmlns:p14="http://schemas.microsoft.com/office/powerpoint/2010/main" val="37163917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CB83-4533-4821-9766-55C909B7E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09953-57FA-45D5-8E5B-1129B11FF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percent of  parents surveyed admitted to physically abusing their children in the United States?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15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58E71-6298-47D9-BDD8-EA0F159A2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21CCD-55E1-4352-AD65-824E2F1DB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3131716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D4612-7911-4AAF-B184-525B9A36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0881A-BCD9-4F6C-A7F1-1D5619790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more common than child abuse is _________________- the failure to give children adequate food, shelter, clothing, emotional support or schooling.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500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A72E-4BBC-4CDD-9AE3-FC019A31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EB2D4-A4DA-4F88-AE32-4871D8E6C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 neglect</a:t>
            </a:r>
          </a:p>
        </p:txBody>
      </p:sp>
    </p:spTree>
    <p:extLst>
      <p:ext uri="{BB962C8B-B14F-4D97-AF65-F5344CB8AC3E}">
        <p14:creationId xmlns:p14="http://schemas.microsoft.com/office/powerpoint/2010/main" val="234356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8F72-CB16-438F-8E0B-4DB6D77A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495D7-83A1-46D4-88AE-2C45E67C4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___________________________, researchers select a sample that includes people of different ages.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687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83453-ED9C-4AE1-96B1-941D12237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DE81A-288D-4DD4-AC36-B6F558299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the main reason why some parents abuse or neglect their children?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553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F7C88-C1D0-4FA6-B4E3-00702A81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5EE70-AF28-4627-B8EB-FEC19A5F2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Stress</a:t>
            </a:r>
          </a:p>
          <a:p>
            <a:endParaRPr lang="en-US" dirty="0"/>
          </a:p>
          <a:p>
            <a:r>
              <a:rPr lang="en-US" dirty="0"/>
              <a:t> Stress, particularly the stresses of unemployment and poverty.</a:t>
            </a:r>
          </a:p>
          <a:p>
            <a:r>
              <a:rPr lang="en-US" dirty="0"/>
              <a:t>A history of child abuse in at least one parent’s family of origin.</a:t>
            </a:r>
          </a:p>
          <a:p>
            <a:r>
              <a:rPr lang="en-US" dirty="0"/>
              <a:t>Acceptance of violence as a way of coping with stress.</a:t>
            </a:r>
          </a:p>
          <a:p>
            <a:r>
              <a:rPr lang="en-US" dirty="0"/>
              <a:t>Lack of attachment to the children.</a:t>
            </a:r>
          </a:p>
          <a:p>
            <a:r>
              <a:rPr lang="en-US" dirty="0"/>
              <a:t>Substance abuse.</a:t>
            </a:r>
          </a:p>
          <a:p>
            <a:r>
              <a:rPr lang="en-US" dirty="0"/>
              <a:t>Rigid attitudes about child rearing.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680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D151C-0027-4841-9BE9-3DB92623E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7AC9B-BF5C-4EA1-B024-4F8EE895D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True or false: </a:t>
            </a:r>
          </a:p>
          <a:p>
            <a:r>
              <a:rPr lang="en-US" dirty="0"/>
              <a:t>Most children who are abused later abuse their own children.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71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61A26-A2D2-4CD0-9D11-FD5063EE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2DEF1-DCEE-48B0-AB9C-AECCC0DE4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FALSE</a:t>
            </a:r>
          </a:p>
          <a:p>
            <a:r>
              <a:rPr lang="en-US" dirty="0"/>
              <a:t>Most children who are abused do not later abuse their own children.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6171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BB6A-D229-486E-8C8C-089AE653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C1D7C-E66E-4721-A341-15EC1B88C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 is the value or worth that people attach to themselves.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48037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8EE0D-A402-4D90-AE81-E53B7BC87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8A526-7163-4BE4-8ADF-53303C1A8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Self-esteem</a:t>
            </a:r>
          </a:p>
        </p:txBody>
      </p:sp>
    </p:spTree>
    <p:extLst>
      <p:ext uri="{BB962C8B-B14F-4D97-AF65-F5344CB8AC3E}">
        <p14:creationId xmlns:p14="http://schemas.microsoft.com/office/powerpoint/2010/main" val="100391100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1D79E-ACC5-4074-A6D7-1B647F19A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80A93-0011-44F7-ABEF-E5CF5E737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Psychologist Carl Rogers noted that parents can give their children two types of support- unconditional positive regard or conditional positive regard. </a:t>
            </a:r>
          </a:p>
          <a:p>
            <a:endParaRPr lang="en-US" dirty="0"/>
          </a:p>
          <a:p>
            <a:r>
              <a:rPr lang="en-US" dirty="0"/>
              <a:t>Unconditional positive regard means that parents love and accept their children for who they are, no matter how they behave. </a:t>
            </a:r>
          </a:p>
          <a:p>
            <a:endParaRPr lang="en-US" dirty="0"/>
          </a:p>
          <a:p>
            <a:r>
              <a:rPr lang="en-US" dirty="0"/>
              <a:t>Conditional positive regard means that parents show their love only when the children behave in certain acceptable ways.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770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95BA-5297-4C01-8871-32AF26BA3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CE7A-02E0-4617-B3D9-73DE90452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means that parents show their love only when the children behave in certain acceptable ways.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6192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73301-C7C4-4345-BF8D-372ADB99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FB8F9-B820-48A8-BD62-EC7EA25E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Conditional positive regard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Unconditional positive regard means that parents love and accept their children for who they are, no matter how they behave. </a:t>
            </a:r>
          </a:p>
          <a:p>
            <a:endParaRPr lang="en-US" dirty="0"/>
          </a:p>
          <a:p>
            <a:r>
              <a:rPr lang="en-US" dirty="0"/>
              <a:t>Conditional positive regard means that parents show their love only when the children behave in certain acceptable ways.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39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0DD09-54B8-41B7-BB75-9F99D364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7DDD8-B3A2-40B8-B8AF-683288C3C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ages of five to _________________, children begin to value themselves on the basis of their physical appearance and performance in school.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329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FB3F9-AA4B-4788-B413-5C20FF0D8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C1442-FF24-4B13-A6D6-50643BB96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cross-sectional method</a:t>
            </a:r>
          </a:p>
        </p:txBody>
      </p:sp>
    </p:spTree>
    <p:extLst>
      <p:ext uri="{BB962C8B-B14F-4D97-AF65-F5344CB8AC3E}">
        <p14:creationId xmlns:p14="http://schemas.microsoft.com/office/powerpoint/2010/main" val="20551613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DE134-2D9F-4DBD-BC48-50C53C9DD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4527F-A976-43A5-81E1-7A3342035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seven</a:t>
            </a:r>
          </a:p>
        </p:txBody>
      </p:sp>
    </p:spTree>
    <p:extLst>
      <p:ext uri="{BB962C8B-B14F-4D97-AF65-F5344CB8AC3E}">
        <p14:creationId xmlns:p14="http://schemas.microsoft.com/office/powerpoint/2010/main" val="32458415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B93E0-3199-44C5-9BE3-FBD7E94E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3437F-CFEA-4721-A6F9-44966E0F3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psychologists who are famous for their work on children’s cognitive development are ______________and________________.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6967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E4D80-A71E-4535-B7D6-12ACF6B51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B4364-CA22-4A2C-A5EE-95D174BB7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Jean Piaget </a:t>
            </a:r>
          </a:p>
          <a:p>
            <a:r>
              <a:rPr lang="en-US" dirty="0"/>
              <a:t>Lawrence Kohlberg</a:t>
            </a:r>
          </a:p>
        </p:txBody>
      </p:sp>
    </p:spTree>
    <p:extLst>
      <p:ext uri="{BB962C8B-B14F-4D97-AF65-F5344CB8AC3E}">
        <p14:creationId xmlns:p14="http://schemas.microsoft.com/office/powerpoint/2010/main" val="45657413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9AF3-3DDF-429B-93BA-B5CD4D23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F3660-28C6-439D-AAB2-845FF1331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Jean Piaget become interested in studying cognitive development in children? </a:t>
            </a:r>
          </a:p>
        </p:txBody>
      </p:sp>
    </p:spTree>
    <p:extLst>
      <p:ext uri="{BB962C8B-B14F-4D97-AF65-F5344CB8AC3E}">
        <p14:creationId xmlns:p14="http://schemas.microsoft.com/office/powerpoint/2010/main" val="302601229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CA6A3-F0DA-44DB-9BEB-473A1561C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08097-96B2-42B8-863D-A352168EF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Piaget  worked at the Binet Institute in Paris. </a:t>
            </a:r>
          </a:p>
          <a:p>
            <a:endParaRPr lang="en-US" dirty="0"/>
          </a:p>
          <a:p>
            <a:r>
              <a:rPr lang="en-US" dirty="0"/>
              <a:t>Before long Piaget realized that the children he questioned gave certain types of wrong answers and that these wrong answers fit patterns from child to child.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2730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A31C-730B-44A5-BE91-FC59EE40F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AEA63-B699-45FC-901C-4C9A35228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Piaget believed that human beings organize new information in two ways: through __________________ and through _______________________.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948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FBB0B-43BF-4E12-A3CE-A8FEF892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C7CE2-8DC1-4456-BF71-C2129DC17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Assimilation is the process by which new information is placed into categories that already exist. </a:t>
            </a:r>
          </a:p>
          <a:p>
            <a:r>
              <a:rPr lang="en-US" dirty="0"/>
              <a:t>Accommodation – a change brought about because of new information.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8735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FEDEF-C911-4BDE-A928-24D590531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68B31-6EC5-4F44-8FA7-FB313E81A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stage of cognitive development is characterized mainly by learning to coordinate sensation and perception with motor activity.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6891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82557-FAAC-4FFB-87AB-E26067C7B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55C7B-0361-4ABA-AAAF-E4BC36072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Sensorimotor Stage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2731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DB4BF-CB90-4F2C-9478-82FCD1D96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90BEC-E1B5-4D6E-988B-5CFAA9A76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_______________________- the understanding that objects exist even when they cannot be seen or touched.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42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5525E-4320-49FA-A986-535411544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4859E-5559-45B6-9CAC-AC0FF0BD3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 ___________________________ is a stage or point in development during which a person or animal is best suited to learn a particular skill or behavior pattern. </a:t>
            </a:r>
          </a:p>
          <a:p>
            <a:r>
              <a:rPr lang="en-US" dirty="0"/>
              <a:t>Young children seem to learn language more easily than older children and adults.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068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21DC2-1CF9-4F76-8212-930D9CC3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1E539-1A9F-4D7E-9009-6120E9C29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 permanence- </a:t>
            </a:r>
          </a:p>
        </p:txBody>
      </p:sp>
    </p:spTree>
    <p:extLst>
      <p:ext uri="{BB962C8B-B14F-4D97-AF65-F5344CB8AC3E}">
        <p14:creationId xmlns:p14="http://schemas.microsoft.com/office/powerpoint/2010/main" val="298956566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6E7E6-03E7-4C41-893C-6704B3AAE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5FA1B-DDA8-47B2-97DD-2927EB9F4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Preoperational Stage </a:t>
            </a:r>
          </a:p>
          <a:p>
            <a:r>
              <a:rPr lang="en-US" dirty="0"/>
              <a:t>In this stage of cognitive development thinking is one-dimensional. Children can see only one aspect of a situation at a time.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185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BF196-AFB5-4FA1-989A-6E55C6AE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D43783-80AB-4C9B-B29A-3EDE796FF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Preoperational Stage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57089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4A7E-25C4-4488-9548-99D6621A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54C70-7C31-4641-966F-5C8E25C9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one-dimensional thinking is most evident in the fact that in the preoperational stage, children do not understand the law of _____________________. </a:t>
            </a:r>
          </a:p>
          <a:p>
            <a:r>
              <a:rPr lang="en-US" dirty="0"/>
              <a:t>The law says that key properties of substances, such as their weight, volume, and number, stay the same even if their shape or arrangement are changed.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6213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ECE6E-75AF-418A-9DA1-8E15B8137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B6971-DCC6-47BA-94DB-1BA4D325B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conservation.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3312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6832B-D687-407E-A491-7F9830CDA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EE9C3-D720-4100-9FC3-133563F5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characteristic of children in the preoperational stage is ___________________- the inability to see another person’s point of view.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07487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F7063-7B7B-4BF2-8DF8-D2E245863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D4646-BF36-4BF3-B081-55F74AF85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egocentrism</a:t>
            </a:r>
          </a:p>
        </p:txBody>
      </p:sp>
    </p:spTree>
    <p:extLst>
      <p:ext uri="{BB962C8B-B14F-4D97-AF65-F5344CB8AC3E}">
        <p14:creationId xmlns:p14="http://schemas.microsoft.com/office/powerpoint/2010/main" val="164815604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69D9F-F08A-4253-B0EE-5FAE4247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0E9C4-1D65-4998-9208-94CD5CB93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stage, children begin to show signs of adult thinking. </a:t>
            </a:r>
          </a:p>
          <a:p>
            <a:r>
              <a:rPr lang="en-US" dirty="0"/>
              <a:t>Yet they are logical only when they think about specific objects, not about abstract ideas. </a:t>
            </a:r>
          </a:p>
          <a:p>
            <a:r>
              <a:rPr lang="en-US" dirty="0"/>
              <a:t>Their thinking is still grounded mostly in concrete experiences.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3918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45B6-6FAD-4953-A180-2F057962D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B878F-51A1-44B0-BC54-CEF79F5E8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concrete operational stage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81949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AD999-B384-4811-ACD8-35EBACA5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C3478-B80E-43AA-966E-8E15ABE2D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The final cognitive stage in Piaget’s theory begins at about puberty and represents cognitive maturity. </a:t>
            </a:r>
          </a:p>
          <a:p>
            <a:r>
              <a:rPr lang="en-US" dirty="0"/>
              <a:t>People in this stage think abstractly. </a:t>
            </a:r>
          </a:p>
          <a:p>
            <a:r>
              <a:rPr lang="en-US" dirty="0"/>
              <a:t>They realize that ideas can be compared and classified mentally just as objects can.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For example, they understand what is meant by the unknown quantity x in algebra.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02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8A3B9-7BBD-475E-A1BA-03B79B69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6440B-B34F-4F74-A1C0-B1BA59853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critical period </a:t>
            </a:r>
          </a:p>
        </p:txBody>
      </p:sp>
    </p:spTree>
    <p:extLst>
      <p:ext uri="{BB962C8B-B14F-4D97-AF65-F5344CB8AC3E}">
        <p14:creationId xmlns:p14="http://schemas.microsoft.com/office/powerpoint/2010/main" val="137604283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E2F1-E741-49A2-88D6-FBC52C8B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551AE-E1E2-487D-9610-B9176C2C5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formal-operational stage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34457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B6400-7264-4B10-BC5D-45209DBB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363E6-6699-469D-AAB7-5A607D15A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Piaget’s theories criticized?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3646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350E0-EFA2-44A5-A8FC-E48BC715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AA627-3BA0-4B10-AD05-7DF6D89DE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psychologists believe his methods cause him to underestimate the abilities of children.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3208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3D61F-5E86-4EB1-BD05-008BC2B9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4B82B-72C3-42E5-81E3-B2BB1A0C7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Lawrence Kohlberg devised a cognitive theory about the development of children’s moral reasoning. </a:t>
            </a:r>
          </a:p>
          <a:p>
            <a:endParaRPr lang="en-US" dirty="0"/>
          </a:p>
          <a:p>
            <a:r>
              <a:rPr lang="en-US" dirty="0"/>
              <a:t>People arrive at answers for different reasons. </a:t>
            </a:r>
          </a:p>
          <a:p>
            <a:endParaRPr lang="en-US" dirty="0"/>
          </a:p>
          <a:p>
            <a:r>
              <a:rPr lang="en-US" dirty="0"/>
              <a:t>Kohlberg classified these reasons according to levels of…</a:t>
            </a:r>
          </a:p>
        </p:txBody>
      </p:sp>
    </p:spTree>
    <p:extLst>
      <p:ext uri="{BB962C8B-B14F-4D97-AF65-F5344CB8AC3E}">
        <p14:creationId xmlns:p14="http://schemas.microsoft.com/office/powerpoint/2010/main" val="196723965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9F9FF-3BED-4CA4-BF4B-84F05DAD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ACC6A-0AA9-4375-A8BA-95D7E76F3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moral development.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7171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30CC-B841-4C8A-B8A9-0B1E137BA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0313A-40A0-40A8-8E6A-9A390B4EA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level, children use moral reasoning based on their judgements and on the consequences of behavior.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1555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6704-6C64-4D58-82B7-1B3F08ADD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DC3B-7109-42E0-AA59-FD2879F92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Preconventional Level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60959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FC9F1-6F7B-4C8A-9C69-465DC34DE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652B4-FCA6-494E-B91E-DF0512E93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who are at the level of moral reasoning make judgements in terms of whether an act conforms to standards of right and wrong.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530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0668D-8256-43EF-A1A3-9A62FFEF1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58EF0-F7F4-4CA2-ACEE-538BA5702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Conventional Level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0087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CFB1-289E-4DA2-819F-351FCEDDF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E2314-E15E-4BF6-A5E3-EFF5EFF47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this level, reasoning is based on a person’s own moral standards of goodness. </a:t>
            </a:r>
          </a:p>
          <a:p>
            <a:r>
              <a:rPr lang="en-US" dirty="0"/>
              <a:t>Here, moral judgements reflect one’s personal values, not conventional standards.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25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1688</Words>
  <Application>Microsoft Office PowerPoint</Application>
  <PresentationFormat>Widescreen</PresentationFormat>
  <Paragraphs>162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5" baseType="lpstr">
      <vt:lpstr>Arial</vt:lpstr>
      <vt:lpstr>Calibri</vt:lpstr>
      <vt:lpstr>Calibri Light</vt:lpstr>
      <vt:lpstr>Office Theme</vt:lpstr>
      <vt:lpstr>Psychology  Chapter 10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10 Review </dc:title>
  <dc:creator>Tyler Moudry</dc:creator>
  <cp:lastModifiedBy>Tyler Moudry</cp:lastModifiedBy>
  <cp:revision>11</cp:revision>
  <dcterms:created xsi:type="dcterms:W3CDTF">2019-04-29T10:31:08Z</dcterms:created>
  <dcterms:modified xsi:type="dcterms:W3CDTF">2019-04-30T16:45:09Z</dcterms:modified>
</cp:coreProperties>
</file>