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30E05-C0E1-46B5-8101-6E13AD28AE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5635A4-296B-4E0D-9622-329293B3BB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46881C-BF62-42F2-BA82-4C46B810E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1C2E-D809-4186-B043-AC3FC7587DD0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5EA077-3875-41A3-854D-D36F03248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9B41A0-C3D8-44A8-B875-0D848759A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074C4-8D6F-40B3-A2E9-5F27FB090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33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AEEE3-D4A8-4EFD-BECA-ABCD997C5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35CFAE-E825-4E63-B5A9-5969991CAD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8FF4C9-49EE-4419-A53C-3A4AF35B8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1C2E-D809-4186-B043-AC3FC7587DD0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D0EC6B-1BA5-4B66-A17E-6336C8E29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00EE9E-72CE-4660-960D-E13A2FA68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074C4-8D6F-40B3-A2E9-5F27FB090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110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5A0A2B-8F34-455C-BE58-BDD4EC86ED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6A693F-D61A-4615-90D3-DD2D7DF29B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A772FA-820C-42E7-849A-289606399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1C2E-D809-4186-B043-AC3FC7587DD0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84E0B6-802D-41E9-8F0D-3504C7E20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0942B9-C8EE-4C51-A97D-FFBB83423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074C4-8D6F-40B3-A2E9-5F27FB090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264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01781-8CE7-4EDB-99AA-E70921FD5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CBEF52-07F7-4784-A20E-8E3F887ADA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7AAF63-9B7B-489D-A622-F85F01E4C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1C2E-D809-4186-B043-AC3FC7587DD0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55DB2-D6FF-4978-ABEA-4AACA7707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7654CB-1F09-43BB-BD6D-38B94B352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074C4-8D6F-40B3-A2E9-5F27FB090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09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72010-A8BA-4443-9F7E-94477D1D6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053503-1801-4F2F-9BD1-790606650B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29F8F5-D795-4468-842E-9B9AC8F10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1C2E-D809-4186-B043-AC3FC7587DD0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4431C-1B04-4BA2-B757-2E6F4E0E6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EA318D-3F0E-4B2A-BE88-F02543368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074C4-8D6F-40B3-A2E9-5F27FB090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813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D6B28-381C-4714-A5B7-8A87BC871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23D18F-0CD3-4CC1-BB80-0510CEC7DB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3BD57B-4BEC-42C0-B90F-803B83B3E4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A83F2B-F2D1-4EBD-9D9D-DDE96353B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1C2E-D809-4186-B043-AC3FC7587DD0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A894D1-2E8A-4AF0-8846-D6472CA7A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6FA62B-64D5-442F-BD3B-8736959AE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074C4-8D6F-40B3-A2E9-5F27FB090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436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6C018-4CFA-435E-8411-6E7277BD7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5FC06A-F59E-4D4C-8A41-9C503CEFF0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7FA21F-E1AC-4C85-A03B-06198B7938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A147BD-F7C4-4190-B3EF-F0F4FEBA15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A4A32B-08D6-4AEB-AF0D-3D9BD5794B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4726D2-2E74-42CA-9474-E6FE7A3C1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1C2E-D809-4186-B043-AC3FC7587DD0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535BF4A-4479-4AD7-9A2A-99F3C17BE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47630C-CF7B-486C-BA91-5FF184FBD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074C4-8D6F-40B3-A2E9-5F27FB090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95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1EDB3-5D5A-4E5F-A9F8-00D2E3D32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092110-3401-425A-B3F7-7E6D99236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1C2E-D809-4186-B043-AC3FC7587DD0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207E59-034D-48D7-B36B-41AACF592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3C5D91-42AA-44A4-B8A7-4CBA3EF65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074C4-8D6F-40B3-A2E9-5F27FB090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672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F71F0C-BED9-4A7F-B772-F46A7318C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1C2E-D809-4186-B043-AC3FC7587DD0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20F039-7A6B-439B-A16D-8D1374852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4709D0-CE89-4117-A06B-969C81DCE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074C4-8D6F-40B3-A2E9-5F27FB090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9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5ACDF-226D-40B6-BF70-8BEAB9AFA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2BADEC-6BCA-45D8-806C-243AC1F7C3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D751B8-365F-463D-A8A0-2015901CE2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4814FF-EC45-4F45-92FD-486735E95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1C2E-D809-4186-B043-AC3FC7587DD0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2CDFFF-9F09-4171-87D9-4E66A9FEC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549C6B-9D6A-498D-8CD7-E4F185C62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074C4-8D6F-40B3-A2E9-5F27FB090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060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C42FE-0F06-4AA3-8536-B52222C1A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2D5C2C-7D8B-4037-BC11-AC36D300BD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3A5BB9-4766-4D79-8BB0-698EE9A6F6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B649BD-E1D9-4DE9-80CE-FEFDB10BE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1C2E-D809-4186-B043-AC3FC7587DD0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F458EA-0F28-4E11-8EDD-252045429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0572DB-A083-495F-8F04-1A20205BE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074C4-8D6F-40B3-A2E9-5F27FB090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982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ADC9FB-F37A-4754-A5F6-E9F8B6222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C80A60-7E99-40C9-B80C-3AE35FE437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3C4EE0-C6DB-4382-85CB-A5CE3D50F8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31C2E-D809-4186-B043-AC3FC7587DD0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4411CC-3FF7-485E-B576-8B7AAA4BF1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E4DED8-0611-49BE-ABA0-E382379218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A074C4-8D6F-40B3-A2E9-5F27FB090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264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6FBA8-3CF6-4BFA-AA68-9C97A4449D5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Government Chapter 5 Section 2: Houses and Members of Congress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67AA7E-01E9-4320-A155-C0C51363E1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3011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959AE-9429-4EA5-B21D-78B157188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Gerrymandering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EC3628-6C9C-4D4D-A91E-9F0F7480BF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practice of establishing district lines that favor one political party over another is called gerrymandering. </a:t>
            </a:r>
          </a:p>
          <a:p>
            <a:endParaRPr lang="en-US" dirty="0"/>
          </a:p>
          <a:p>
            <a:r>
              <a:rPr lang="en-US" dirty="0"/>
              <a:t>Elbridge Gerry carved a district specifically to benefit the Democratic Party. </a:t>
            </a:r>
          </a:p>
        </p:txBody>
      </p:sp>
    </p:spTree>
    <p:extLst>
      <p:ext uri="{BB962C8B-B14F-4D97-AF65-F5344CB8AC3E}">
        <p14:creationId xmlns:p14="http://schemas.microsoft.com/office/powerpoint/2010/main" val="11727448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ABE17-906F-430B-9425-47AF8CB89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Qualifications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CFF139-4F76-4E0A-BCE0-4B3803CD04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order to be a member of the House: </a:t>
            </a:r>
          </a:p>
          <a:p>
            <a:pPr lvl="1"/>
            <a:r>
              <a:rPr lang="en-US" dirty="0"/>
              <a:t>At least 25 years old</a:t>
            </a:r>
          </a:p>
          <a:p>
            <a:pPr lvl="1"/>
            <a:r>
              <a:rPr lang="en-US" dirty="0"/>
              <a:t>U.S. citizen for at least seven years</a:t>
            </a:r>
          </a:p>
          <a:p>
            <a:pPr lvl="1"/>
            <a:r>
              <a:rPr lang="en-US" dirty="0"/>
              <a:t>Legal residents of the state they represent </a:t>
            </a:r>
          </a:p>
        </p:txBody>
      </p:sp>
    </p:spTree>
    <p:extLst>
      <p:ext uri="{BB962C8B-B14F-4D97-AF65-F5344CB8AC3E}">
        <p14:creationId xmlns:p14="http://schemas.microsoft.com/office/powerpoint/2010/main" val="19323123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AAEA7B-CC0E-453B-8960-C3723F8E9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Salary and Benefits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F13459-FF6E-43D7-9C2F-139C5600CC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$133,600 </a:t>
            </a:r>
          </a:p>
          <a:p>
            <a:endParaRPr lang="en-US" dirty="0"/>
          </a:p>
          <a:p>
            <a:r>
              <a:rPr lang="en-US" dirty="0"/>
              <a:t>Concern over the possible abuse of Congress’s power to set its own compensation led to the passage of the 27</a:t>
            </a:r>
            <a:r>
              <a:rPr lang="en-US" baseline="30000" dirty="0"/>
              <a:t>th</a:t>
            </a:r>
            <a:r>
              <a:rPr lang="en-US" dirty="0"/>
              <a:t> Amendment. </a:t>
            </a:r>
          </a:p>
        </p:txBody>
      </p:sp>
    </p:spTree>
    <p:extLst>
      <p:ext uri="{BB962C8B-B14F-4D97-AF65-F5344CB8AC3E}">
        <p14:creationId xmlns:p14="http://schemas.microsoft.com/office/powerpoint/2010/main" val="30171324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6203B-5BE3-46D3-A4B8-5936B718C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967FB5-5A4B-4202-B966-9B826DFF1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Franking privilege- </a:t>
            </a:r>
            <a:r>
              <a:rPr lang="en-US" dirty="0"/>
              <a:t>which allows them members to send official mail for free. </a:t>
            </a:r>
          </a:p>
          <a:p>
            <a:endParaRPr lang="en-US" dirty="0"/>
          </a:p>
          <a:p>
            <a:r>
              <a:rPr lang="en-US" dirty="0"/>
              <a:t>The Constitution also gives members of Congress a form of</a:t>
            </a:r>
            <a:r>
              <a:rPr lang="en-US" b="1" dirty="0"/>
              <a:t> immunity</a:t>
            </a:r>
            <a:r>
              <a:rPr lang="en-US" dirty="0"/>
              <a:t>, or legal protection. </a:t>
            </a:r>
          </a:p>
          <a:p>
            <a:endParaRPr lang="en-US" dirty="0"/>
          </a:p>
          <a:p>
            <a:r>
              <a:rPr lang="en-US" dirty="0"/>
              <a:t>Members cannot be sued for anything they say while performing congressional business. </a:t>
            </a:r>
          </a:p>
        </p:txBody>
      </p:sp>
    </p:spTree>
    <p:extLst>
      <p:ext uri="{BB962C8B-B14F-4D97-AF65-F5344CB8AC3E}">
        <p14:creationId xmlns:p14="http://schemas.microsoft.com/office/powerpoint/2010/main" val="24241934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51DDC-16BC-487C-BE70-EB136DB8E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Senate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C38F88-C7DB-4E58-AA80-9B1CF3285E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framers of the Constitution intended for the Senate to differ from the House. </a:t>
            </a:r>
          </a:p>
          <a:p>
            <a:r>
              <a:rPr lang="en-US" dirty="0"/>
              <a:t>They thought that the Senate should attract an older, more experienced group of people who would serve longer terms as the nation’s senior leaders.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0691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69C91-F8D4-4117-9DB6-DDCF56184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Size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7D15EB-60A7-4B70-B683-F003A4FC83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Constitution sets the Senate’s size at two members from each state. </a:t>
            </a:r>
          </a:p>
          <a:p>
            <a:r>
              <a:rPr lang="en-US" dirty="0"/>
              <a:t>The first Senate had 26 members representing the 13 original states. </a:t>
            </a:r>
          </a:p>
          <a:p>
            <a:endParaRPr lang="en-US" dirty="0"/>
          </a:p>
          <a:p>
            <a:r>
              <a:rPr lang="en-US" dirty="0"/>
              <a:t>Today the Senate has 100 members representing the 50 states. </a:t>
            </a:r>
          </a:p>
        </p:txBody>
      </p:sp>
    </p:spTree>
    <p:extLst>
      <p:ext uri="{BB962C8B-B14F-4D97-AF65-F5344CB8AC3E}">
        <p14:creationId xmlns:p14="http://schemas.microsoft.com/office/powerpoint/2010/main" val="22578808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67284-477D-421E-AEF7-A45B38A9D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D80131-9D60-4E1D-9173-9F9052E5F6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Senators serve six-year terms. </a:t>
            </a:r>
          </a:p>
          <a:p>
            <a:r>
              <a:rPr lang="en-US" dirty="0"/>
              <a:t>Elections and held every two years. </a:t>
            </a:r>
          </a:p>
          <a:p>
            <a:r>
              <a:rPr lang="en-US" dirty="0"/>
              <a:t>Only one third of the Senate’s members are up for election at one time and ensures that the Senate has continuity and experience in its membership. </a:t>
            </a:r>
          </a:p>
        </p:txBody>
      </p:sp>
    </p:spTree>
    <p:extLst>
      <p:ext uri="{BB962C8B-B14F-4D97-AF65-F5344CB8AC3E}">
        <p14:creationId xmlns:p14="http://schemas.microsoft.com/office/powerpoint/2010/main" val="40495796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9E9F0-EB1D-4848-80A4-DB73D2A8F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82A21-9113-4C6A-998C-9A0E5A6863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 Senator dies or resigns before the end of a term, the governor of the senator’s state may appoint someone to fill the seat until a special election or the next regular election is held. </a:t>
            </a:r>
          </a:p>
        </p:txBody>
      </p:sp>
    </p:spTree>
    <p:extLst>
      <p:ext uri="{BB962C8B-B14F-4D97-AF65-F5344CB8AC3E}">
        <p14:creationId xmlns:p14="http://schemas.microsoft.com/office/powerpoint/2010/main" val="36190288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39EBC-CE0C-41A8-A348-3CD331650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Qualifications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0B1318-04AA-47B7-A537-178A24C73D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least 30 years old</a:t>
            </a:r>
          </a:p>
          <a:p>
            <a:r>
              <a:rPr lang="en-US" dirty="0"/>
              <a:t>U.S. Citizen for at least nine years</a:t>
            </a:r>
          </a:p>
          <a:p>
            <a:r>
              <a:rPr lang="en-US" dirty="0"/>
              <a:t>Legal residents of the state they represent. </a:t>
            </a:r>
          </a:p>
        </p:txBody>
      </p:sp>
    </p:spTree>
    <p:extLst>
      <p:ext uri="{BB962C8B-B14F-4D97-AF65-F5344CB8AC3E}">
        <p14:creationId xmlns:p14="http://schemas.microsoft.com/office/powerpoint/2010/main" val="34553871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ADCCD-D1A2-44F2-8C5D-C73EB2446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Salary and Benefits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BFB4A7-F865-46F3-B61F-328D2BDFC4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$133,600</a:t>
            </a:r>
          </a:p>
          <a:p>
            <a:endParaRPr lang="en-US" dirty="0"/>
          </a:p>
          <a:p>
            <a:r>
              <a:rPr lang="en-US" dirty="0"/>
              <a:t>Also receive the same benefits and legal protection as House members. </a:t>
            </a:r>
          </a:p>
        </p:txBody>
      </p:sp>
    </p:spTree>
    <p:extLst>
      <p:ext uri="{BB962C8B-B14F-4D97-AF65-F5344CB8AC3E}">
        <p14:creationId xmlns:p14="http://schemas.microsoft.com/office/powerpoint/2010/main" val="1443422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49825-9605-41F2-A79C-856242262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House of Representatives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1F67D8-43EA-4191-BFDA-E372F9A791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Constitution’s framers intended the House to be closer to the people than would be the Senate. </a:t>
            </a:r>
          </a:p>
        </p:txBody>
      </p:sp>
    </p:spTree>
    <p:extLst>
      <p:ext uri="{BB962C8B-B14F-4D97-AF65-F5344CB8AC3E}">
        <p14:creationId xmlns:p14="http://schemas.microsoft.com/office/powerpoint/2010/main" val="4110684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B4CAD-2D3C-4B2E-803F-779142AFA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Members of Congress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0BE336-FCF7-4E7C-BCCF-DC635F31A8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Carol Moseley-Braun </a:t>
            </a:r>
          </a:p>
          <a:p>
            <a:pPr marL="0" indent="0">
              <a:buNone/>
            </a:pPr>
            <a:r>
              <a:rPr lang="en-US" dirty="0"/>
              <a:t>	the only African American serving in the Senate.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Ben Nighthorse Campbell </a:t>
            </a:r>
          </a:p>
          <a:p>
            <a:pPr marL="0" indent="0">
              <a:buNone/>
            </a:pPr>
            <a:r>
              <a:rPr lang="en-US" dirty="0"/>
              <a:t>	the first American Indian to serve in the Senate in 60 years. </a:t>
            </a:r>
          </a:p>
        </p:txBody>
      </p:sp>
    </p:spTree>
    <p:extLst>
      <p:ext uri="{BB962C8B-B14F-4D97-AF65-F5344CB8AC3E}">
        <p14:creationId xmlns:p14="http://schemas.microsoft.com/office/powerpoint/2010/main" val="790258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FEE65-7C40-493C-BBC6-3BDC76EC3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Size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808AD6-36A1-407A-9A55-AD4314D380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size of the House of Representatives is set by Congress itself, not by the Constitution. </a:t>
            </a:r>
          </a:p>
          <a:p>
            <a:r>
              <a:rPr lang="en-US" dirty="0"/>
              <a:t>The Constitution simply states that all House seats, whatever their number, must be distributed among the states according to their population. </a:t>
            </a:r>
          </a:p>
        </p:txBody>
      </p:sp>
    </p:spTree>
    <p:extLst>
      <p:ext uri="{BB962C8B-B14F-4D97-AF65-F5344CB8AC3E}">
        <p14:creationId xmlns:p14="http://schemas.microsoft.com/office/powerpoint/2010/main" val="2306310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5F1B3-25B6-4258-A206-5BA5CFA1D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04D0E8-170A-4F85-BD60-7947ED554C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national </a:t>
            </a:r>
            <a:r>
              <a:rPr lang="en-US" b="1" i="1" u="sng" dirty="0"/>
              <a:t>census</a:t>
            </a:r>
            <a:r>
              <a:rPr lang="en-US" dirty="0"/>
              <a:t>, or official population count, it taken every 10 years and serves as the basis for determining this distribution. </a:t>
            </a:r>
          </a:p>
          <a:p>
            <a:endParaRPr lang="en-US" dirty="0"/>
          </a:p>
          <a:p>
            <a:r>
              <a:rPr lang="en-US" dirty="0"/>
              <a:t>For its first meeting in 1789, the House had just 65 members. </a:t>
            </a:r>
          </a:p>
          <a:p>
            <a:r>
              <a:rPr lang="en-US" dirty="0"/>
              <a:t>After the 1910 census the number of seats was raised to the current number of 435. </a:t>
            </a:r>
          </a:p>
        </p:txBody>
      </p:sp>
    </p:spTree>
    <p:extLst>
      <p:ext uri="{BB962C8B-B14F-4D97-AF65-F5344CB8AC3E}">
        <p14:creationId xmlns:p14="http://schemas.microsoft.com/office/powerpoint/2010/main" val="2283703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C8E38-D7A2-486C-931F-E20FAA6FA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83CF43-E5F5-472A-92CC-3E9BDA5519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Since 1900, four nonvoting delegates have been added to the House from the District of Columbia, Guam, the U.S. Virgin Islands, and American Samoa. </a:t>
            </a:r>
          </a:p>
        </p:txBody>
      </p:sp>
    </p:spTree>
    <p:extLst>
      <p:ext uri="{BB962C8B-B14F-4D97-AF65-F5344CB8AC3E}">
        <p14:creationId xmlns:p14="http://schemas.microsoft.com/office/powerpoint/2010/main" val="3850836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F0DF2-78C8-40D6-BCD7-1B18E461B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6A2CA1-5597-4147-9837-21DF2DF09F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Representative serve two year terms. </a:t>
            </a:r>
          </a:p>
          <a:p>
            <a:r>
              <a:rPr lang="en-US" dirty="0"/>
              <a:t>If a representative dies or resigns before the end of a term, the governor of the representatives' state must call a special election to fill the seat. </a:t>
            </a:r>
          </a:p>
        </p:txBody>
      </p:sp>
    </p:spTree>
    <p:extLst>
      <p:ext uri="{BB962C8B-B14F-4D97-AF65-F5344CB8AC3E}">
        <p14:creationId xmlns:p14="http://schemas.microsoft.com/office/powerpoint/2010/main" val="2116495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53A3B-CF85-4C57-89B5-0D79FC54A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Congressional Districts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C3692A-D0AC-438F-AB91-03DB659CEF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larger a state’s population, the greater its representation in the House. </a:t>
            </a:r>
          </a:p>
          <a:p>
            <a:endParaRPr lang="en-US" dirty="0"/>
          </a:p>
          <a:p>
            <a:r>
              <a:rPr lang="en-US" dirty="0"/>
              <a:t>After each census, Congress uses the new population count to </a:t>
            </a:r>
            <a:r>
              <a:rPr lang="en-US" b="1" dirty="0"/>
              <a:t>apportion</a:t>
            </a:r>
            <a:r>
              <a:rPr lang="en-US" dirty="0"/>
              <a:t>, or distribute, the 435 seats among the states. </a:t>
            </a:r>
          </a:p>
        </p:txBody>
      </p:sp>
    </p:spTree>
    <p:extLst>
      <p:ext uri="{BB962C8B-B14F-4D97-AF65-F5344CB8AC3E}">
        <p14:creationId xmlns:p14="http://schemas.microsoft.com/office/powerpoint/2010/main" val="1532099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26370-55BB-4A1B-BE9D-351EB0653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3E7ED4-31B3-4B83-BCFB-C57D44899C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 state is entitled to at least one representative, no matter how small its population. </a:t>
            </a:r>
          </a:p>
        </p:txBody>
      </p:sp>
    </p:spTree>
    <p:extLst>
      <p:ext uri="{BB962C8B-B14F-4D97-AF65-F5344CB8AC3E}">
        <p14:creationId xmlns:p14="http://schemas.microsoft.com/office/powerpoint/2010/main" val="41727562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B9913-FF85-426A-84A7-66E9E06F4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Person, One Vote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0BBD4-20ED-4BE4-ABB2-98F1A3ADCC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Wesberry</a:t>
            </a:r>
            <a:r>
              <a:rPr lang="en-US" dirty="0"/>
              <a:t> v. Sanders </a:t>
            </a:r>
          </a:p>
          <a:p>
            <a:pPr lvl="1"/>
            <a:r>
              <a:rPr lang="en-US" dirty="0"/>
              <a:t>The court established the “one-person, one vote” principle by banning districts that had unequal populations.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Each person’s vote, or representation in the House, should be equal to every other person’s. </a:t>
            </a:r>
          </a:p>
        </p:txBody>
      </p:sp>
    </p:spTree>
    <p:extLst>
      <p:ext uri="{BB962C8B-B14F-4D97-AF65-F5344CB8AC3E}">
        <p14:creationId xmlns:p14="http://schemas.microsoft.com/office/powerpoint/2010/main" val="942614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1258</TotalTime>
  <Words>636</Words>
  <Application>Microsoft Office PowerPoint</Application>
  <PresentationFormat>Widescreen</PresentationFormat>
  <Paragraphs>70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Government Chapter 5 Section 2: Houses and Members of Congress </vt:lpstr>
      <vt:lpstr>House of Representatives </vt:lpstr>
      <vt:lpstr>Size</vt:lpstr>
      <vt:lpstr>PowerPoint Presentation</vt:lpstr>
      <vt:lpstr>PowerPoint Presentation</vt:lpstr>
      <vt:lpstr>Terms </vt:lpstr>
      <vt:lpstr>Congressional Districts </vt:lpstr>
      <vt:lpstr>PowerPoint Presentation</vt:lpstr>
      <vt:lpstr>One Person, One Vote </vt:lpstr>
      <vt:lpstr>Gerrymandering</vt:lpstr>
      <vt:lpstr>Qualifications </vt:lpstr>
      <vt:lpstr>Salary and Benefits </vt:lpstr>
      <vt:lpstr>PowerPoint Presentation</vt:lpstr>
      <vt:lpstr>Senate </vt:lpstr>
      <vt:lpstr>Size </vt:lpstr>
      <vt:lpstr>Terms </vt:lpstr>
      <vt:lpstr>PowerPoint Presentation</vt:lpstr>
      <vt:lpstr>Qualifications </vt:lpstr>
      <vt:lpstr>Salary and Benefits </vt:lpstr>
      <vt:lpstr>Members of Congress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Government Chapter 5 Section 2: Houses and Members of Congress </dc:title>
  <dc:creator>Tyler Moudry</dc:creator>
  <cp:lastModifiedBy>Tyler Moudry</cp:lastModifiedBy>
  <cp:revision>5</cp:revision>
  <dcterms:created xsi:type="dcterms:W3CDTF">2019-01-03T13:00:34Z</dcterms:created>
  <dcterms:modified xsi:type="dcterms:W3CDTF">2019-01-04T09:59:14Z</dcterms:modified>
</cp:coreProperties>
</file>