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A66B7-5594-46BA-BB4D-1A4AC487AB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Government </a:t>
            </a:r>
            <a:br>
              <a:rPr lang="en-US" dirty="0"/>
            </a:br>
            <a:r>
              <a:rPr lang="en-US" dirty="0"/>
              <a:t>Chapter 5 </a:t>
            </a:r>
            <a:br>
              <a:rPr lang="en-US" dirty="0"/>
            </a:br>
            <a:r>
              <a:rPr lang="en-US" sz="4000" dirty="0"/>
              <a:t>Section 1: Roles and Powers of Congress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36AA7E-3ACF-4387-BA5C-D200E9C6B1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30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85680-0072-45F2-BFA3-7E2E4A4CF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Action Committees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B867F-8825-4B9D-BDCC-95CFF1F3D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112" y="2052116"/>
            <a:ext cx="9358027" cy="3997828"/>
          </a:xfrm>
        </p:spPr>
        <p:txBody>
          <a:bodyPr>
            <a:normAutofit/>
          </a:bodyPr>
          <a:lstStyle/>
          <a:p>
            <a:r>
              <a:rPr lang="en-US" sz="3200" dirty="0"/>
              <a:t>Separate political branches of interest groups that are formed for the purpose of participating in politics and giving money to candidates. </a:t>
            </a:r>
          </a:p>
        </p:txBody>
      </p:sp>
    </p:spTree>
    <p:extLst>
      <p:ext uri="{BB962C8B-B14F-4D97-AF65-F5344CB8AC3E}">
        <p14:creationId xmlns:p14="http://schemas.microsoft.com/office/powerpoint/2010/main" val="406012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E6733-AFC0-41EC-B0E4-386324E91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D872F-3C74-49A5-B36C-43EBF2211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8316" y="2052116"/>
            <a:ext cx="9421823" cy="3997828"/>
          </a:xfrm>
        </p:spPr>
        <p:txBody>
          <a:bodyPr>
            <a:normAutofit/>
          </a:bodyPr>
          <a:lstStyle/>
          <a:p>
            <a:r>
              <a:rPr lang="en-US" sz="2800" dirty="0"/>
              <a:t>Congressmembers who vote for a bill favored by a certain interest group have received on average far </a:t>
            </a:r>
            <a:r>
              <a:rPr lang="en-US" sz="2800" b="1" u="sng" dirty="0"/>
              <a:t>larger campaign contributions </a:t>
            </a:r>
            <a:r>
              <a:rPr lang="en-US" sz="2800" dirty="0"/>
              <a:t>from that group than have members who voted against the bill. </a:t>
            </a:r>
          </a:p>
        </p:txBody>
      </p:sp>
    </p:spTree>
    <p:extLst>
      <p:ext uri="{BB962C8B-B14F-4D97-AF65-F5344CB8AC3E}">
        <p14:creationId xmlns:p14="http://schemas.microsoft.com/office/powerpoint/2010/main" val="1348723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7FDF5-E367-4638-AFD8-22A4A27A1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Party Loyalty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EF7F0-F37D-4E9B-B992-917A72A2E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6781" y="2052116"/>
            <a:ext cx="8943358" cy="3997828"/>
          </a:xfrm>
        </p:spPr>
        <p:txBody>
          <a:bodyPr/>
          <a:lstStyle/>
          <a:p>
            <a:r>
              <a:rPr lang="en-US" sz="3200" dirty="0"/>
              <a:t>Party loyalty has been increasing. </a:t>
            </a:r>
          </a:p>
          <a:p>
            <a:pPr marL="6160" indent="0">
              <a:buNone/>
            </a:pPr>
            <a:endParaRPr lang="en-US" dirty="0"/>
          </a:p>
          <a:p>
            <a:r>
              <a:rPr lang="en-US" b="1" i="1" dirty="0"/>
              <a:t>Reasons include strong party leadership in Congress and in congressional election campaigns. </a:t>
            </a:r>
          </a:p>
          <a:p>
            <a:r>
              <a:rPr lang="en-US" b="1" i="1" dirty="0"/>
              <a:t>Shared political beliefs.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729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D7AC5-7508-401C-8721-292C3AAF7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Overseeing Agencies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82BF3-4BFE-4CD6-8397-06DA49AE4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7172" y="2052116"/>
            <a:ext cx="9272967" cy="3997828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Congressional oversight- </a:t>
            </a:r>
            <a:r>
              <a:rPr lang="en-US" sz="3600" dirty="0"/>
              <a:t>involves conducting investigations of agency actions and programs. </a:t>
            </a:r>
          </a:p>
        </p:txBody>
      </p:sp>
    </p:spTree>
    <p:extLst>
      <p:ext uri="{BB962C8B-B14F-4D97-AF65-F5344CB8AC3E}">
        <p14:creationId xmlns:p14="http://schemas.microsoft.com/office/powerpoint/2010/main" val="1566886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D1DCD-F775-4EAF-97A4-5D7526CD0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0254D-C673-42E8-8561-511A15D45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335" y="2052116"/>
            <a:ext cx="9219804" cy="3997828"/>
          </a:xfrm>
        </p:spPr>
        <p:txBody>
          <a:bodyPr>
            <a:normAutofit/>
          </a:bodyPr>
          <a:lstStyle/>
          <a:p>
            <a:r>
              <a:rPr lang="en-US" sz="3200" dirty="0"/>
              <a:t>Investigates why agencies have been slow in regulating the use of a toxic chemical, or issues on discrimination. </a:t>
            </a:r>
          </a:p>
        </p:txBody>
      </p:sp>
    </p:spTree>
    <p:extLst>
      <p:ext uri="{BB962C8B-B14F-4D97-AF65-F5344CB8AC3E}">
        <p14:creationId xmlns:p14="http://schemas.microsoft.com/office/powerpoint/2010/main" val="3054953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4D204-B472-4661-978D-657FAAA2A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F58D9-9C42-48F3-917F-190A96C2F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521" y="2052116"/>
            <a:ext cx="9485618" cy="3997828"/>
          </a:xfrm>
        </p:spPr>
        <p:txBody>
          <a:bodyPr>
            <a:normAutofit/>
          </a:bodyPr>
          <a:lstStyle/>
          <a:p>
            <a:r>
              <a:rPr lang="en-US" sz="3600" dirty="0"/>
              <a:t>Congress has found it favorably, politically, for being involved in these investigations. </a:t>
            </a:r>
          </a:p>
        </p:txBody>
      </p:sp>
    </p:spTree>
    <p:extLst>
      <p:ext uri="{BB962C8B-B14F-4D97-AF65-F5344CB8AC3E}">
        <p14:creationId xmlns:p14="http://schemas.microsoft.com/office/powerpoint/2010/main" val="2110000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0728C-D467-41B0-9655-49A1E213C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Helping Constituents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BF19-D758-4E02-85FF-614D61CB8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395" y="2052116"/>
            <a:ext cx="9134744" cy="3997828"/>
          </a:xfrm>
        </p:spPr>
        <p:txBody>
          <a:bodyPr>
            <a:normAutofit/>
          </a:bodyPr>
          <a:lstStyle/>
          <a:p>
            <a:r>
              <a:rPr lang="en-US" sz="2800" dirty="0"/>
              <a:t>Roughly 17 percent of Americans report that they have at some time requested help from a member of Congress. </a:t>
            </a:r>
          </a:p>
        </p:txBody>
      </p:sp>
    </p:spTree>
    <p:extLst>
      <p:ext uri="{BB962C8B-B14F-4D97-AF65-F5344CB8AC3E}">
        <p14:creationId xmlns:p14="http://schemas.microsoft.com/office/powerpoint/2010/main" val="4268629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03286-5B09-4745-97FF-7858AAFBB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Requests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72BB0-8615-44E3-AB9C-DCA98CFC6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0214" y="2052116"/>
            <a:ext cx="9389925" cy="3997828"/>
          </a:xfrm>
        </p:spPr>
        <p:txBody>
          <a:bodyPr>
            <a:normAutofit/>
          </a:bodyPr>
          <a:lstStyle/>
          <a:p>
            <a:r>
              <a:rPr lang="en-US" sz="2800" dirty="0"/>
              <a:t>Most constituent mail involves issues such as…</a:t>
            </a:r>
          </a:p>
          <a:p>
            <a:pPr lvl="1"/>
            <a:r>
              <a:rPr lang="en-US" sz="2600" dirty="0"/>
              <a:t> </a:t>
            </a:r>
            <a:r>
              <a:rPr lang="en-US" sz="2600" b="1" i="1" dirty="0"/>
              <a:t>obtaining information or expressing views about legislation</a:t>
            </a:r>
          </a:p>
          <a:p>
            <a:pPr lvl="1"/>
            <a:r>
              <a:rPr lang="en-US" sz="2600" b="1" i="1" dirty="0"/>
              <a:t> requesting help with finding a government job</a:t>
            </a:r>
          </a:p>
          <a:p>
            <a:pPr lvl="1"/>
            <a:r>
              <a:rPr lang="en-US" sz="2600" b="1" i="1" dirty="0"/>
              <a:t>asking for assistance with government services, such as Social Security. </a:t>
            </a:r>
          </a:p>
        </p:txBody>
      </p:sp>
    </p:spTree>
    <p:extLst>
      <p:ext uri="{BB962C8B-B14F-4D97-AF65-F5344CB8AC3E}">
        <p14:creationId xmlns:p14="http://schemas.microsoft.com/office/powerpoint/2010/main" val="577787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88544-36D0-4BCB-B11F-8C852C47D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Patterns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3456B-D463-4628-8BAD-3A25B8607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0214" y="2052116"/>
            <a:ext cx="9389925" cy="3997828"/>
          </a:xfrm>
        </p:spPr>
        <p:txBody>
          <a:bodyPr>
            <a:normAutofit/>
          </a:bodyPr>
          <a:lstStyle/>
          <a:p>
            <a:r>
              <a:rPr lang="en-US" sz="3200" dirty="0"/>
              <a:t>Congressional staffs look for changes and patterns in constituent requests. </a:t>
            </a:r>
          </a:p>
          <a:p>
            <a:r>
              <a:rPr lang="en-US" sz="3200" dirty="0"/>
              <a:t>Such patterns may signal a problem with a government program or a change in a constituents’ general attitudes. </a:t>
            </a:r>
          </a:p>
        </p:txBody>
      </p:sp>
    </p:spTree>
    <p:extLst>
      <p:ext uri="{BB962C8B-B14F-4D97-AF65-F5344CB8AC3E}">
        <p14:creationId xmlns:p14="http://schemas.microsoft.com/office/powerpoint/2010/main" val="3705191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C92E2-B540-49FB-9BD5-899BC6976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Requests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0CE14-4E7E-4ABB-922A-B35925EC9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256" y="2052115"/>
            <a:ext cx="10005237" cy="4252991"/>
          </a:xfrm>
        </p:spPr>
        <p:txBody>
          <a:bodyPr>
            <a:normAutofit/>
          </a:bodyPr>
          <a:lstStyle/>
          <a:p>
            <a:r>
              <a:rPr lang="en-US" sz="3600" dirty="0"/>
              <a:t>A constituent that the congressmember particularly values- a close friend, generous campaign contributor, or large employer in the locality. </a:t>
            </a:r>
          </a:p>
        </p:txBody>
      </p:sp>
    </p:spTree>
    <p:extLst>
      <p:ext uri="{BB962C8B-B14F-4D97-AF65-F5344CB8AC3E}">
        <p14:creationId xmlns:p14="http://schemas.microsoft.com/office/powerpoint/2010/main" val="819648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B39C0-5322-4A30-870A-781CE5292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DAEAC-9097-460D-A617-A6DF141DF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Congress, the legislative branch of the federal government was so important to the framers of the Constitution that it was the </a:t>
            </a:r>
            <a:r>
              <a:rPr lang="en-US" sz="2800" b="1" u="sng" dirty="0"/>
              <a:t>first branch of government they discussed in the Constitution. </a:t>
            </a:r>
          </a:p>
        </p:txBody>
      </p:sp>
    </p:spTree>
    <p:extLst>
      <p:ext uri="{BB962C8B-B14F-4D97-AF65-F5344CB8AC3E}">
        <p14:creationId xmlns:p14="http://schemas.microsoft.com/office/powerpoint/2010/main" val="3575836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B3164-6522-42DA-9700-77803FD92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03ED2-7636-46D8-9256-A7F5A4726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684" y="2052116"/>
            <a:ext cx="9432455" cy="3997828"/>
          </a:xfrm>
        </p:spPr>
        <p:txBody>
          <a:bodyPr>
            <a:normAutofit/>
          </a:bodyPr>
          <a:lstStyle/>
          <a:p>
            <a:r>
              <a:rPr lang="en-US" sz="2800" dirty="0"/>
              <a:t>Members of Congress must avoid using the power of their office unethically to influence agencies on behalf of a particularly valued constituent. </a:t>
            </a:r>
          </a:p>
        </p:txBody>
      </p:sp>
    </p:spTree>
    <p:extLst>
      <p:ext uri="{BB962C8B-B14F-4D97-AF65-F5344CB8AC3E}">
        <p14:creationId xmlns:p14="http://schemas.microsoft.com/office/powerpoint/2010/main" val="88599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83E8B-CD14-4305-A28F-BCB4D3A78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11C35-8F8A-4FC2-9F8E-4224208AC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Congress has three key roles.</a:t>
            </a:r>
          </a:p>
          <a:p>
            <a:pPr lvl="1"/>
            <a:r>
              <a:rPr lang="en-US" sz="2400" b="1" i="1" dirty="0"/>
              <a:t>1. Make laws</a:t>
            </a:r>
          </a:p>
          <a:p>
            <a:pPr lvl="1"/>
            <a:r>
              <a:rPr lang="en-US" sz="2400" b="1" i="1" dirty="0"/>
              <a:t>2. Oversees the performance of government agencies</a:t>
            </a:r>
          </a:p>
          <a:p>
            <a:pPr lvl="1"/>
            <a:r>
              <a:rPr lang="en-US" sz="2400" b="1" i="1" dirty="0"/>
              <a:t>3. Provides services to the people its members represent. </a:t>
            </a:r>
          </a:p>
        </p:txBody>
      </p:sp>
    </p:spTree>
    <p:extLst>
      <p:ext uri="{BB962C8B-B14F-4D97-AF65-F5344CB8AC3E}">
        <p14:creationId xmlns:p14="http://schemas.microsoft.com/office/powerpoint/2010/main" val="3272835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CB339-9540-47DC-8D7F-3767ED851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Laws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31DCF-7703-4E29-8E3D-3FA6A9922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726" y="2052116"/>
            <a:ext cx="9549413" cy="3997828"/>
          </a:xfrm>
        </p:spPr>
        <p:txBody>
          <a:bodyPr>
            <a:normAutofit/>
          </a:bodyPr>
          <a:lstStyle/>
          <a:p>
            <a:r>
              <a:rPr lang="en-US" sz="3200" dirty="0"/>
              <a:t>Members of Congress must weigh the conflicting influences, in particular, their…</a:t>
            </a:r>
          </a:p>
          <a:p>
            <a:r>
              <a:rPr lang="en-US" sz="2400" dirty="0"/>
              <a:t> </a:t>
            </a:r>
            <a:r>
              <a:rPr lang="en-US" sz="2400" b="1" i="1" dirty="0"/>
              <a:t>personal beliefs</a:t>
            </a:r>
          </a:p>
          <a:p>
            <a:r>
              <a:rPr lang="en-US" sz="2400" b="1" i="1" dirty="0"/>
              <a:t>constituents’ interests</a:t>
            </a:r>
          </a:p>
          <a:p>
            <a:r>
              <a:rPr lang="en-US" sz="2400" b="1" i="1" dirty="0"/>
              <a:t>interest groups’ concerns</a:t>
            </a:r>
          </a:p>
          <a:p>
            <a:r>
              <a:rPr lang="en-US" sz="2400" b="1" i="1" dirty="0"/>
              <a:t>political party loyalty. </a:t>
            </a:r>
          </a:p>
        </p:txBody>
      </p:sp>
    </p:spTree>
    <p:extLst>
      <p:ext uri="{BB962C8B-B14F-4D97-AF65-F5344CB8AC3E}">
        <p14:creationId xmlns:p14="http://schemas.microsoft.com/office/powerpoint/2010/main" val="795309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9D4AA-0F5C-49DF-BD13-7428C34EE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Beliefs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CB6FE-92AC-4F65-B821-924D717BC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563" y="2052116"/>
            <a:ext cx="10451804" cy="3997828"/>
          </a:xfrm>
        </p:spPr>
        <p:txBody>
          <a:bodyPr/>
          <a:lstStyle/>
          <a:p>
            <a:r>
              <a:rPr lang="en-US" sz="2800" dirty="0"/>
              <a:t>A congressperson’s personal beliefs about what promotes the public good significantly influence his or her voting decisions. </a:t>
            </a:r>
          </a:p>
          <a:p>
            <a:endParaRPr lang="en-US" dirty="0"/>
          </a:p>
          <a:p>
            <a:pPr lvl="1"/>
            <a:r>
              <a:rPr lang="en-US" sz="2400" b="1" i="1" dirty="0"/>
              <a:t>Voted against an amendment to Flag burning.</a:t>
            </a:r>
          </a:p>
          <a:p>
            <a:pPr lvl="1"/>
            <a:r>
              <a:rPr lang="en-US" sz="2400" b="1" i="1" dirty="0"/>
              <a:t>Why?  </a:t>
            </a:r>
          </a:p>
        </p:txBody>
      </p:sp>
    </p:spTree>
    <p:extLst>
      <p:ext uri="{BB962C8B-B14F-4D97-AF65-F5344CB8AC3E}">
        <p14:creationId xmlns:p14="http://schemas.microsoft.com/office/powerpoint/2010/main" val="1569994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709FA-2CAF-4DCC-A671-DE8B07FE9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Constituents’ Interests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85809-44D7-4217-91A4-4C049B128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986" y="1488558"/>
            <a:ext cx="9007153" cy="5018568"/>
          </a:xfrm>
        </p:spPr>
        <p:txBody>
          <a:bodyPr>
            <a:normAutofit/>
          </a:bodyPr>
          <a:lstStyle/>
          <a:p>
            <a:r>
              <a:rPr lang="en-US" sz="3200" dirty="0"/>
              <a:t>Members of Congress are elected to serve as representatives of the people. </a:t>
            </a:r>
          </a:p>
          <a:p>
            <a:r>
              <a:rPr lang="en-US" sz="3200" dirty="0"/>
              <a:t>Members of Congress are elected by people who live in one locality (</a:t>
            </a:r>
            <a:r>
              <a:rPr lang="en-US" sz="3200" b="1" i="1" dirty="0"/>
              <a:t>a district or a state</a:t>
            </a:r>
            <a:r>
              <a:rPr lang="en-US" sz="3200" dirty="0"/>
              <a:t>). </a:t>
            </a:r>
          </a:p>
          <a:p>
            <a:r>
              <a:rPr lang="en-US" sz="3200" dirty="0"/>
              <a:t>Even though Congress makes laws for the whole country, members answer only to the people of their locality. </a:t>
            </a:r>
          </a:p>
        </p:txBody>
      </p:sp>
    </p:spTree>
    <p:extLst>
      <p:ext uri="{BB962C8B-B14F-4D97-AF65-F5344CB8AC3E}">
        <p14:creationId xmlns:p14="http://schemas.microsoft.com/office/powerpoint/2010/main" val="3185157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6FD15-6A73-417D-B97A-FB402B20D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00B80-B15A-49E7-BD0F-0A222648B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353" y="2052116"/>
            <a:ext cx="9017786" cy="3997828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Constituents</a:t>
            </a:r>
            <a:r>
              <a:rPr lang="en-US" sz="4000" dirty="0"/>
              <a:t>- the residents of his or her district or state. </a:t>
            </a:r>
          </a:p>
        </p:txBody>
      </p:sp>
    </p:spTree>
    <p:extLst>
      <p:ext uri="{BB962C8B-B14F-4D97-AF65-F5344CB8AC3E}">
        <p14:creationId xmlns:p14="http://schemas.microsoft.com/office/powerpoint/2010/main" val="2281728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19107-9F6D-4E20-A5D8-E1D8FB1E3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2AA38-B3E8-468E-AD32-67AA4C368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907" y="2052116"/>
            <a:ext cx="9294232" cy="3997828"/>
          </a:xfrm>
        </p:spPr>
        <p:txBody>
          <a:bodyPr>
            <a:normAutofit/>
          </a:bodyPr>
          <a:lstStyle/>
          <a:p>
            <a:r>
              <a:rPr lang="en-US" sz="3200" dirty="0"/>
              <a:t>The public is divided over whether members of Congress should support local interests over general national interests. </a:t>
            </a:r>
          </a:p>
        </p:txBody>
      </p:sp>
    </p:spTree>
    <p:extLst>
      <p:ext uri="{BB962C8B-B14F-4D97-AF65-F5344CB8AC3E}">
        <p14:creationId xmlns:p14="http://schemas.microsoft.com/office/powerpoint/2010/main" val="2844370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2488B-6170-4411-8D9A-B18DA21A6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Groups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99431-FAEE-4BE8-9623-EDA3F9C95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786" y="2052116"/>
            <a:ext cx="9464353" cy="3997828"/>
          </a:xfrm>
        </p:spPr>
        <p:txBody>
          <a:bodyPr>
            <a:normAutofit/>
          </a:bodyPr>
          <a:lstStyle/>
          <a:p>
            <a:r>
              <a:rPr lang="en-US" sz="2800" dirty="0"/>
              <a:t>People acting together to achieve shared political goals. </a:t>
            </a:r>
          </a:p>
          <a:p>
            <a:r>
              <a:rPr lang="en-US" sz="2800" dirty="0"/>
              <a:t>Provide information on issues, suggest legislation to congressmembers, and promote legislation that is favorable to their groups. </a:t>
            </a:r>
          </a:p>
          <a:p>
            <a:pPr lvl="1"/>
            <a:r>
              <a:rPr lang="en-US" sz="2600" b="1" i="1" dirty="0"/>
              <a:t>Example: Abortion/ Animals and Wildlife </a:t>
            </a:r>
          </a:p>
        </p:txBody>
      </p:sp>
    </p:spTree>
    <p:extLst>
      <p:ext uri="{BB962C8B-B14F-4D97-AF65-F5344CB8AC3E}">
        <p14:creationId xmlns:p14="http://schemas.microsoft.com/office/powerpoint/2010/main" val="1307052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311</TotalTime>
  <Words>515</Words>
  <Application>Microsoft Office PowerPoint</Application>
  <PresentationFormat>Widescreen</PresentationFormat>
  <Paragraphs>52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MS Shell Dlg 2</vt:lpstr>
      <vt:lpstr>Wingdings</vt:lpstr>
      <vt:lpstr>Wingdings 3</vt:lpstr>
      <vt:lpstr>Madison</vt:lpstr>
      <vt:lpstr>Government  Chapter 5  Section 1: Roles and Powers of Congress </vt:lpstr>
      <vt:lpstr>PowerPoint Presentation</vt:lpstr>
      <vt:lpstr>PowerPoint Presentation</vt:lpstr>
      <vt:lpstr>Making Laws </vt:lpstr>
      <vt:lpstr>Personal Beliefs </vt:lpstr>
      <vt:lpstr>Constituents’ Interests </vt:lpstr>
      <vt:lpstr>PowerPoint Presentation</vt:lpstr>
      <vt:lpstr>PowerPoint Presentation</vt:lpstr>
      <vt:lpstr>Interest Groups </vt:lpstr>
      <vt:lpstr>Political Action Committees </vt:lpstr>
      <vt:lpstr>PowerPoint Presentation</vt:lpstr>
      <vt:lpstr>Political Party Loyalty </vt:lpstr>
      <vt:lpstr>Overseeing Agencies </vt:lpstr>
      <vt:lpstr>PowerPoint Presentation</vt:lpstr>
      <vt:lpstr>PowerPoint Presentation</vt:lpstr>
      <vt:lpstr>Helping Constituents </vt:lpstr>
      <vt:lpstr>Individual Requests </vt:lpstr>
      <vt:lpstr>Detecting Patterns </vt:lpstr>
      <vt:lpstr>Handling Requests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 Chapter 5  Section 1: Roles and Powers of Congress </dc:title>
  <dc:creator>Tyler Moudry</dc:creator>
  <cp:lastModifiedBy>Tyler Moudry</cp:lastModifiedBy>
  <cp:revision>6</cp:revision>
  <dcterms:created xsi:type="dcterms:W3CDTF">2018-12-17T08:20:32Z</dcterms:created>
  <dcterms:modified xsi:type="dcterms:W3CDTF">2018-12-17T13:31:52Z</dcterms:modified>
</cp:coreProperties>
</file>