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C1BAC-EF4F-48A2-96D0-AFC2A6FA2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Government </a:t>
            </a:r>
            <a:br>
              <a:rPr lang="en-US" sz="3600" dirty="0"/>
            </a:br>
            <a:r>
              <a:rPr lang="en-US" sz="3600" dirty="0"/>
              <a:t>Chapter 4 Section 4: Federalism and the Public Good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BC4A6-EA5F-44FC-BA76-05F038539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25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9690-CEBF-4847-8D86-019AF107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C8C18-EDCA-4CE5-8FA3-414ED911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2052116"/>
            <a:ext cx="9517516" cy="4657028"/>
          </a:xfrm>
        </p:spPr>
        <p:txBody>
          <a:bodyPr>
            <a:normAutofit/>
          </a:bodyPr>
          <a:lstStyle/>
          <a:p>
            <a:r>
              <a:rPr lang="en-US" sz="3200" dirty="0"/>
              <a:t>States can refuse to ratify constitutional amendments proposed by Congress. </a:t>
            </a:r>
          </a:p>
          <a:p>
            <a:r>
              <a:rPr lang="en-US" sz="3200" dirty="0"/>
              <a:t>States’ reserved powers also prevent the federal government from acting in areas over which it has no constitutional authority. </a:t>
            </a:r>
          </a:p>
        </p:txBody>
      </p:sp>
    </p:spTree>
    <p:extLst>
      <p:ext uri="{BB962C8B-B14F-4D97-AF65-F5344CB8AC3E}">
        <p14:creationId xmlns:p14="http://schemas.microsoft.com/office/powerpoint/2010/main" val="46370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04E3-BD33-40BD-876E-2CAB27F3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9EE8-9644-443B-9EA0-68BB0E5A7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47" y="2052116"/>
            <a:ext cx="9379292" cy="3997828"/>
          </a:xfrm>
        </p:spPr>
        <p:txBody>
          <a:bodyPr>
            <a:normAutofit/>
          </a:bodyPr>
          <a:lstStyle/>
          <a:p>
            <a:r>
              <a:rPr lang="en-US" sz="4000" dirty="0"/>
              <a:t>Federalism may be seen as an additional check and balance in the constitutional framework. </a:t>
            </a:r>
          </a:p>
        </p:txBody>
      </p:sp>
    </p:spTree>
    <p:extLst>
      <p:ext uri="{BB962C8B-B14F-4D97-AF65-F5344CB8AC3E}">
        <p14:creationId xmlns:p14="http://schemas.microsoft.com/office/powerpoint/2010/main" val="396645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4A05-16B7-4A64-BD3A-9BDD5C30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Participation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BF7A-8F12-4886-BE8F-3DA0818B0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60" y="2052116"/>
            <a:ext cx="9570679" cy="399782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Distributing power in a federal system allows more decisions to be made at a local level, which means that more people can be involved in decisions that most affect their lives. </a:t>
            </a:r>
          </a:p>
          <a:p>
            <a:endParaRPr lang="en-US" dirty="0"/>
          </a:p>
          <a:p>
            <a:pPr lvl="1"/>
            <a:r>
              <a:rPr lang="en-US" sz="2800" dirty="0"/>
              <a:t>Example: </a:t>
            </a:r>
            <a:r>
              <a:rPr lang="en-US" sz="2800" b="1" i="1" dirty="0"/>
              <a:t>educational funding differs widely from state to state.</a:t>
            </a:r>
          </a:p>
          <a:p>
            <a:pPr lvl="1"/>
            <a:r>
              <a:rPr lang="en-US" sz="2800" b="1" i="1" dirty="0"/>
              <a:t>Car registration, road construction, and libraries are provided by state and local government. </a:t>
            </a:r>
          </a:p>
        </p:txBody>
      </p:sp>
    </p:spTree>
    <p:extLst>
      <p:ext uri="{BB962C8B-B14F-4D97-AF65-F5344CB8AC3E}">
        <p14:creationId xmlns:p14="http://schemas.microsoft.com/office/powerpoint/2010/main" val="136615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8494-C94A-4FE2-98D0-6E687A60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39B3B-B8DE-4ADA-9B32-984BD8CCD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744" y="2052116"/>
            <a:ext cx="9347395" cy="4582600"/>
          </a:xfrm>
        </p:spPr>
        <p:txBody>
          <a:bodyPr/>
          <a:lstStyle/>
          <a:p>
            <a:r>
              <a:rPr lang="en-US" sz="3200" dirty="0"/>
              <a:t>The greatest effect on your daily life are generally state and local, not federal. </a:t>
            </a:r>
          </a:p>
          <a:p>
            <a:r>
              <a:rPr lang="en-US" sz="2400" i="1" dirty="0"/>
              <a:t>By allowing decisions to be made locally and by involving more people in the decision-making process, the federal system promotes democracy and encourages government to consider citizens’ concerns before making its policies. </a:t>
            </a:r>
          </a:p>
          <a:p>
            <a:r>
              <a:rPr lang="en-US" sz="2800" b="1" dirty="0"/>
              <a:t>Both of these actions promote the public good. </a:t>
            </a:r>
          </a:p>
        </p:txBody>
      </p:sp>
    </p:spTree>
    <p:extLst>
      <p:ext uri="{BB962C8B-B14F-4D97-AF65-F5344CB8AC3E}">
        <p14:creationId xmlns:p14="http://schemas.microsoft.com/office/powerpoint/2010/main" val="231407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B1A0-1E49-4C77-A7D1-50D48119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Federal and State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562E5-F280-4FF1-B666-BEA3E392B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72" y="2052116"/>
            <a:ext cx="9272967" cy="3997828"/>
          </a:xfrm>
        </p:spPr>
        <p:txBody>
          <a:bodyPr>
            <a:normAutofit/>
          </a:bodyPr>
          <a:lstStyle/>
          <a:p>
            <a:r>
              <a:rPr lang="en-US" sz="3600" dirty="0"/>
              <a:t>Good government needs to balance federal and state interests. </a:t>
            </a:r>
          </a:p>
        </p:txBody>
      </p:sp>
    </p:spTree>
    <p:extLst>
      <p:ext uri="{BB962C8B-B14F-4D97-AF65-F5344CB8AC3E}">
        <p14:creationId xmlns:p14="http://schemas.microsoft.com/office/powerpoint/2010/main" val="168654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952C-2DB2-447E-A28D-E24A0A31F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77C2-60BA-4263-A122-7306C3A96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79" y="2052116"/>
            <a:ext cx="9825860" cy="3997828"/>
          </a:xfrm>
        </p:spPr>
        <p:txBody>
          <a:bodyPr>
            <a:normAutofit/>
          </a:bodyPr>
          <a:lstStyle/>
          <a:p>
            <a:r>
              <a:rPr lang="en-US" sz="2800" dirty="0"/>
              <a:t>Some people have strongly protested that federal mandates violate states’ rates.</a:t>
            </a:r>
          </a:p>
          <a:p>
            <a:endParaRPr lang="en-US" sz="2800" dirty="0"/>
          </a:p>
          <a:p>
            <a:r>
              <a:rPr lang="en-US" sz="2800" dirty="0"/>
              <a:t>However, federal laws have succeeded in extending voting rights to all eligible U.S. citizens. </a:t>
            </a:r>
          </a:p>
        </p:txBody>
      </p:sp>
    </p:spTree>
    <p:extLst>
      <p:ext uri="{BB962C8B-B14F-4D97-AF65-F5344CB8AC3E}">
        <p14:creationId xmlns:p14="http://schemas.microsoft.com/office/powerpoint/2010/main" val="50779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48A7-F18E-4EF2-9499-39361446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B917-C50F-494E-BA72-F51C9880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540" y="2052116"/>
            <a:ext cx="9283599" cy="3997828"/>
          </a:xfrm>
        </p:spPr>
        <p:txBody>
          <a:bodyPr>
            <a:normAutofit/>
          </a:bodyPr>
          <a:lstStyle/>
          <a:p>
            <a:r>
              <a:rPr lang="en-US" sz="3600" dirty="0"/>
              <a:t>Federal courts have worked to protect the rights of citizens in all of the states. </a:t>
            </a:r>
          </a:p>
          <a:p>
            <a:r>
              <a:rPr lang="en-US" sz="3600" dirty="0"/>
              <a:t>Supporters argue that such actions are necessary to ensure that the public good is served. </a:t>
            </a:r>
          </a:p>
        </p:txBody>
      </p:sp>
    </p:spTree>
    <p:extLst>
      <p:ext uri="{BB962C8B-B14F-4D97-AF65-F5344CB8AC3E}">
        <p14:creationId xmlns:p14="http://schemas.microsoft.com/office/powerpoint/2010/main" val="350179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CF74-FA86-4098-9779-2D2DAD4E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17C00-95D5-4A3C-A177-D7796DAA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684" y="2052116"/>
            <a:ext cx="9432455" cy="3997828"/>
          </a:xfrm>
        </p:spPr>
        <p:txBody>
          <a:bodyPr>
            <a:normAutofit/>
          </a:bodyPr>
          <a:lstStyle/>
          <a:p>
            <a:r>
              <a:rPr lang="en-US" sz="3200" dirty="0"/>
              <a:t>By providing a central authority, distributing power, and balancing federal and state interests, the U.S. federal system promotes the public good. </a:t>
            </a:r>
          </a:p>
        </p:txBody>
      </p:sp>
    </p:spTree>
    <p:extLst>
      <p:ext uri="{BB962C8B-B14F-4D97-AF65-F5344CB8AC3E}">
        <p14:creationId xmlns:p14="http://schemas.microsoft.com/office/powerpoint/2010/main" val="369649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5C34-6CF1-4DE8-BFD7-A1E9DEA3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Central Authority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19FFF-A097-475B-BAD7-1F6A78A3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58" y="1541721"/>
            <a:ext cx="9538781" cy="5029200"/>
          </a:xfrm>
        </p:spPr>
        <p:txBody>
          <a:bodyPr/>
          <a:lstStyle/>
          <a:p>
            <a:r>
              <a:rPr lang="en-US" sz="3600" dirty="0"/>
              <a:t>The federal government is the central authority.</a:t>
            </a:r>
          </a:p>
          <a:p>
            <a:r>
              <a:rPr lang="en-US" sz="3600" dirty="0"/>
              <a:t>The federal government acts on issues that are important to all of the states.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5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0AE3-0BE7-4710-9CE4-8FF7B021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EA861-503F-484D-8A7B-93F6DD92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2052115"/>
            <a:ext cx="9517516" cy="4561335"/>
          </a:xfrm>
        </p:spPr>
        <p:txBody>
          <a:bodyPr>
            <a:normAutofit/>
          </a:bodyPr>
          <a:lstStyle/>
          <a:p>
            <a:r>
              <a:rPr lang="en-US" sz="2400" dirty="0"/>
              <a:t>Business people might be frustrated by a tangle of environmental rules that differ from state to state, making it more difficult and costly for businesses to operate. </a:t>
            </a:r>
          </a:p>
          <a:p>
            <a:endParaRPr lang="en-US" sz="2400" dirty="0"/>
          </a:p>
          <a:p>
            <a:r>
              <a:rPr lang="en-US" sz="2400" dirty="0"/>
              <a:t>It therefore promotes the public good if the federal government adopts a national environmental policy that all states must follow. </a:t>
            </a:r>
          </a:p>
          <a:p>
            <a:r>
              <a:rPr lang="en-US" sz="2400" dirty="0"/>
              <a:t>Citizens and businesses can plan their actions. </a:t>
            </a:r>
          </a:p>
        </p:txBody>
      </p:sp>
    </p:spTree>
    <p:extLst>
      <p:ext uri="{BB962C8B-B14F-4D97-AF65-F5344CB8AC3E}">
        <p14:creationId xmlns:p14="http://schemas.microsoft.com/office/powerpoint/2010/main" val="393187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4BE1B-1514-44F6-9CCE-E2AFD795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9187C-1D31-44B3-8DA6-2144B9AB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153" y="808056"/>
            <a:ext cx="9474986" cy="5241888"/>
          </a:xfrm>
        </p:spPr>
        <p:txBody>
          <a:bodyPr>
            <a:normAutofit/>
          </a:bodyPr>
          <a:lstStyle/>
          <a:p>
            <a:r>
              <a:rPr lang="en-US" sz="2800" dirty="0"/>
              <a:t>By making sure that the rights of the all citizens are protected, the federal government again promotes the public good. </a:t>
            </a:r>
          </a:p>
        </p:txBody>
      </p:sp>
    </p:spTree>
    <p:extLst>
      <p:ext uri="{BB962C8B-B14F-4D97-AF65-F5344CB8AC3E}">
        <p14:creationId xmlns:p14="http://schemas.microsoft.com/office/powerpoint/2010/main" val="414410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E196-C20B-476F-A772-72465DF0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Distributing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7988-388B-4E1F-802B-9AA93AD2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195" y="2052116"/>
            <a:ext cx="9591944" cy="3997828"/>
          </a:xfrm>
        </p:spPr>
        <p:txBody>
          <a:bodyPr>
            <a:normAutofit/>
          </a:bodyPr>
          <a:lstStyle/>
          <a:p>
            <a:r>
              <a:rPr lang="en-US" sz="3200" dirty="0"/>
              <a:t>The federal system also promotes the public good by making sure that power is distributed among the states and not concentrated solely in the federal government. </a:t>
            </a:r>
          </a:p>
        </p:txBody>
      </p:sp>
    </p:spTree>
    <p:extLst>
      <p:ext uri="{BB962C8B-B14F-4D97-AF65-F5344CB8AC3E}">
        <p14:creationId xmlns:p14="http://schemas.microsoft.com/office/powerpoint/2010/main" val="115485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A6D6-4D73-42E3-9B8B-3F67FA39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Encouraging Alternate Solutions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3E92F-C144-4217-84FD-2B49B3CE2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521" y="2052116"/>
            <a:ext cx="9485618" cy="3997828"/>
          </a:xfrm>
        </p:spPr>
        <p:txBody>
          <a:bodyPr>
            <a:normAutofit/>
          </a:bodyPr>
          <a:lstStyle/>
          <a:p>
            <a:r>
              <a:rPr lang="en-US" sz="2800" dirty="0"/>
              <a:t>The federal system allows the states to act as </a:t>
            </a:r>
            <a:r>
              <a:rPr lang="en-US" sz="2800" b="1" i="1" u="sng" dirty="0"/>
              <a:t>laboratories of democracy</a:t>
            </a:r>
            <a:r>
              <a:rPr lang="en-US" sz="2800" dirty="0"/>
              <a:t>, conducting experiments with new policies and solutions from which other states and communities can learn.  </a:t>
            </a:r>
          </a:p>
        </p:txBody>
      </p:sp>
    </p:spTree>
    <p:extLst>
      <p:ext uri="{BB962C8B-B14F-4D97-AF65-F5344CB8AC3E}">
        <p14:creationId xmlns:p14="http://schemas.microsoft.com/office/powerpoint/2010/main" val="24061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C4B92-259E-4823-9B69-7067691D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16508-7D69-44B1-B1F7-8FE98B2A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316" y="2052115"/>
            <a:ext cx="9421823" cy="4476275"/>
          </a:xfrm>
        </p:spPr>
        <p:txBody>
          <a:bodyPr/>
          <a:lstStyle/>
          <a:p>
            <a:r>
              <a:rPr lang="en-US" sz="3600" dirty="0"/>
              <a:t>Under the welfare reform passed by Congress in 1996, states make their own rules for helping people who are poor.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0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C22D-1AEA-4C2C-8EE7-FE8F526E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6025-0282-4E4E-BBC8-483538360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274" y="2052116"/>
            <a:ext cx="9304865" cy="3997828"/>
          </a:xfrm>
        </p:spPr>
        <p:txBody>
          <a:bodyPr>
            <a:normAutofit/>
          </a:bodyPr>
          <a:lstStyle/>
          <a:p>
            <a:r>
              <a:rPr lang="en-US" sz="3200" dirty="0"/>
              <a:t>Distributing power among the states also makes majority tyranny and an abuse of power more difficult. </a:t>
            </a:r>
          </a:p>
        </p:txBody>
      </p:sp>
    </p:spTree>
    <p:extLst>
      <p:ext uri="{BB962C8B-B14F-4D97-AF65-F5344CB8AC3E}">
        <p14:creationId xmlns:p14="http://schemas.microsoft.com/office/powerpoint/2010/main" val="514185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6327</TotalTime>
  <Words>485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MS Shell Dlg 2</vt:lpstr>
      <vt:lpstr>Wingdings</vt:lpstr>
      <vt:lpstr>Wingdings 3</vt:lpstr>
      <vt:lpstr>Madison</vt:lpstr>
      <vt:lpstr>Government  Chapter 4 Section 4: Federalism and the Public Good </vt:lpstr>
      <vt:lpstr>PowerPoint Presentation</vt:lpstr>
      <vt:lpstr>Providing Central Authority </vt:lpstr>
      <vt:lpstr>PowerPoint Presentation</vt:lpstr>
      <vt:lpstr>PowerPoint Presentation</vt:lpstr>
      <vt:lpstr>Distributing Power </vt:lpstr>
      <vt:lpstr>Encouraging Alternate Solutions </vt:lpstr>
      <vt:lpstr>PowerPoint Presentation</vt:lpstr>
      <vt:lpstr>Checking Power </vt:lpstr>
      <vt:lpstr>PowerPoint Presentation</vt:lpstr>
      <vt:lpstr>PowerPoint Presentation</vt:lpstr>
      <vt:lpstr>Promoting Participation </vt:lpstr>
      <vt:lpstr>PowerPoint Presentation</vt:lpstr>
      <vt:lpstr>Balancing Federal and State Interests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 Chapter 4 Section 4: Federalism and the Public Good </dc:title>
  <dc:creator>Tyler Moudry</dc:creator>
  <cp:lastModifiedBy>Tyler Moudry</cp:lastModifiedBy>
  <cp:revision>5</cp:revision>
  <dcterms:created xsi:type="dcterms:W3CDTF">2018-12-06T04:05:17Z</dcterms:created>
  <dcterms:modified xsi:type="dcterms:W3CDTF">2018-12-10T13:32:38Z</dcterms:modified>
</cp:coreProperties>
</file>