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3267-FA6D-46F1-80B6-12A58C587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Government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B9B69-130D-4B09-AF83-B04AA0C98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Chapter 4 Section 2: Growth of Federalism </a:t>
            </a:r>
          </a:p>
        </p:txBody>
      </p:sp>
    </p:spTree>
    <p:extLst>
      <p:ext uri="{BB962C8B-B14F-4D97-AF65-F5344CB8AC3E}">
        <p14:creationId xmlns:p14="http://schemas.microsoft.com/office/powerpoint/2010/main" val="172426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4BF7-B66D-4AAA-94D4-6F4EA374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F4A20-FF12-4A37-AA87-1BC98A3C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Land Ordinance of 1785 under the Articles of Confederation set aside  land for public schools in the territories won from Great Britain during the Revolutionary War. </a:t>
            </a:r>
          </a:p>
        </p:txBody>
      </p:sp>
    </p:spTree>
    <p:extLst>
      <p:ext uri="{BB962C8B-B14F-4D97-AF65-F5344CB8AC3E}">
        <p14:creationId xmlns:p14="http://schemas.microsoft.com/office/powerpoint/2010/main" val="304652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84D1-B2F9-49F9-8BEA-CA266365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33AF-A4A8-43B0-AAB8-68E6944F2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Morrill Act of 1862 </a:t>
            </a:r>
          </a:p>
          <a:p>
            <a:pPr lvl="1"/>
            <a:r>
              <a:rPr lang="en-US" sz="2400" dirty="0"/>
              <a:t>Gave grants of federally owned land to the states. </a:t>
            </a:r>
          </a:p>
          <a:p>
            <a:pPr lvl="1"/>
            <a:r>
              <a:rPr lang="en-US" sz="2400" dirty="0"/>
              <a:t>The states used the money they earned from selling the land to establish colleges.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Texas A and M (</a:t>
            </a:r>
            <a:r>
              <a:rPr lang="en-US" sz="2400" i="1" dirty="0"/>
              <a:t>Agricultural and Mechanical</a:t>
            </a:r>
            <a:r>
              <a:rPr lang="en-US" sz="2400" dirty="0"/>
              <a:t>) and Ohio State have their origins in the Morrill Act. </a:t>
            </a:r>
          </a:p>
        </p:txBody>
      </p:sp>
    </p:spTree>
    <p:extLst>
      <p:ext uri="{BB962C8B-B14F-4D97-AF65-F5344CB8AC3E}">
        <p14:creationId xmlns:p14="http://schemas.microsoft.com/office/powerpoint/2010/main" val="246911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F9E2-DB4A-4BF0-909F-659C978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409F-6AC8-4404-8ACE-073AA4EE0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Grants today also support…</a:t>
            </a:r>
          </a:p>
          <a:p>
            <a:pPr lvl="1"/>
            <a:r>
              <a:rPr lang="en-US" sz="2800" dirty="0"/>
              <a:t>Transportation systems </a:t>
            </a:r>
          </a:p>
          <a:p>
            <a:pPr lvl="1"/>
            <a:r>
              <a:rPr lang="en-US" sz="2800" dirty="0"/>
              <a:t>House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5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4414-B13F-429C-A66D-981A4EA5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Grants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33E75-F29B-4B7C-B8C2-4B8FFB6E8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Payments by the federal government to carry out specific activities. </a:t>
            </a:r>
          </a:p>
          <a:p>
            <a:r>
              <a:rPr lang="en-US" sz="2000" dirty="0"/>
              <a:t>Includes…</a:t>
            </a:r>
          </a:p>
          <a:p>
            <a:pPr lvl="1"/>
            <a:r>
              <a:rPr lang="en-US" sz="2000" dirty="0"/>
              <a:t>Building airports</a:t>
            </a:r>
          </a:p>
          <a:p>
            <a:pPr lvl="1"/>
            <a:r>
              <a:rPr lang="en-US" sz="2000" dirty="0"/>
              <a:t>Unemployment compensation</a:t>
            </a:r>
          </a:p>
          <a:p>
            <a:pPr lvl="1"/>
            <a:r>
              <a:rPr lang="en-US" sz="2000" dirty="0"/>
              <a:t>Fight crime</a:t>
            </a:r>
          </a:p>
          <a:p>
            <a:pPr lvl="1"/>
            <a:r>
              <a:rPr lang="en-US" sz="2000" dirty="0"/>
              <a:t>Providing aid after natural disasters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Grants typically require the state or local governments to contribute their own funds in an amount determined by Congress.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2D0D-54C9-49F2-A038-F295396B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Grants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8F44-15BF-4637-B3F9-97B44B841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900" dirty="0"/>
              <a:t>Federal funds can be used by a state or locality in a broadly defined area such as…</a:t>
            </a:r>
          </a:p>
          <a:p>
            <a:pPr lvl="1"/>
            <a:r>
              <a:rPr lang="en-US" sz="1900" dirty="0"/>
              <a:t>Welfare</a:t>
            </a:r>
          </a:p>
          <a:p>
            <a:pPr lvl="1"/>
            <a:r>
              <a:rPr lang="en-US" sz="1900" dirty="0"/>
              <a:t>Community development</a:t>
            </a:r>
          </a:p>
          <a:p>
            <a:pPr lvl="1"/>
            <a:r>
              <a:rPr lang="en-US" sz="1900" dirty="0"/>
              <a:t>Health </a:t>
            </a:r>
          </a:p>
          <a:p>
            <a:pPr lvl="1"/>
            <a:r>
              <a:rPr lang="en-US" sz="1900" dirty="0"/>
              <a:t>Education </a:t>
            </a:r>
          </a:p>
          <a:p>
            <a:pPr lvl="1"/>
            <a:r>
              <a:rPr lang="en-US" sz="1900" dirty="0"/>
              <a:t>Public transpiration systems</a:t>
            </a:r>
          </a:p>
          <a:p>
            <a:pPr lvl="1"/>
            <a:r>
              <a:rPr lang="en-US" sz="1900" dirty="0"/>
              <a:t>Anticrime programs</a:t>
            </a:r>
          </a:p>
          <a:p>
            <a:pPr lvl="1"/>
            <a:r>
              <a:rPr lang="en-US" sz="1900" dirty="0"/>
              <a:t>Community youth activities  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State and local governments prefer block grants because they have more freedom to decide how to spend federal money.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3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9A91-832F-4D96-8D84-62D07A3E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Mandates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5B24-4C09-47E8-9D68-7F9DA9C2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Requirements that the federal government imposes on state and local governments.</a:t>
            </a:r>
          </a:p>
          <a:p>
            <a:endParaRPr lang="en-US" sz="2000" dirty="0"/>
          </a:p>
          <a:p>
            <a:pPr lvl="1"/>
            <a:r>
              <a:rPr lang="en-US" sz="2000" dirty="0"/>
              <a:t>Example: some federal mandates have established protections for the environment and measures to protect the health and safety of workers. </a:t>
            </a:r>
          </a:p>
        </p:txBody>
      </p:sp>
    </p:spTree>
    <p:extLst>
      <p:ext uri="{BB962C8B-B14F-4D97-AF65-F5344CB8AC3E}">
        <p14:creationId xmlns:p14="http://schemas.microsoft.com/office/powerpoint/2010/main" val="87530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3BB3-F0EA-4821-80AE-2F6E2AB3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Mandates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7520B-868E-486D-9B8F-E636F488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Three basic forms: </a:t>
            </a:r>
          </a:p>
          <a:p>
            <a:pPr lvl="1"/>
            <a:r>
              <a:rPr lang="en-US" sz="2000" dirty="0"/>
              <a:t>1. </a:t>
            </a:r>
            <a:r>
              <a:rPr lang="en-US" sz="2000" b="1" dirty="0"/>
              <a:t>Law directing state or local governments </a:t>
            </a:r>
          </a:p>
          <a:p>
            <a:pPr lvl="1"/>
            <a:endParaRPr lang="en-US" sz="2000" dirty="0"/>
          </a:p>
          <a:p>
            <a:pPr lvl="2"/>
            <a:r>
              <a:rPr lang="en-US" sz="2000" dirty="0"/>
              <a:t>Asbestos Hazard Emergency Response Act of 1986 required public schools to take certain steps to protect children from exposure to asbestos, a fireproof mineral that can cause health problems.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A6EF5-066C-483A-A0C6-C6FECE40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53" y="4959122"/>
            <a:ext cx="3291840" cy="18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574D-F08B-48D2-B691-15D3FCC6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30B8A-D3DE-4DAD-BDAA-D27C5C65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2. </a:t>
            </a:r>
            <a:r>
              <a:rPr lang="en-US" sz="2000" b="1" dirty="0"/>
              <a:t>Gives states the choice between undertaking and activity themselves or having the federal government do it. </a:t>
            </a:r>
          </a:p>
          <a:p>
            <a:endParaRPr lang="en-US" sz="2000" dirty="0"/>
          </a:p>
          <a:p>
            <a:pPr lvl="1"/>
            <a:r>
              <a:rPr lang="en-US" sz="2000" dirty="0"/>
              <a:t>Example:</a:t>
            </a:r>
          </a:p>
          <a:p>
            <a:pPr lvl="2"/>
            <a:r>
              <a:rPr lang="en-US" sz="2000" b="1" dirty="0"/>
              <a:t>Clean Air Act </a:t>
            </a:r>
            <a:r>
              <a:rPr lang="en-US" sz="2000" dirty="0"/>
              <a:t>– lower pollution levels. </a:t>
            </a:r>
          </a:p>
          <a:p>
            <a:pPr lvl="2"/>
            <a:r>
              <a:rPr lang="en-US" sz="2000" dirty="0"/>
              <a:t>States were allowed to make their own rules as long as they met federal air quality levels. </a:t>
            </a:r>
          </a:p>
        </p:txBody>
      </p:sp>
    </p:spTree>
    <p:extLst>
      <p:ext uri="{BB962C8B-B14F-4D97-AF65-F5344CB8AC3E}">
        <p14:creationId xmlns:p14="http://schemas.microsoft.com/office/powerpoint/2010/main" val="232320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B77B-145C-4C3F-8376-9EC8C651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37CF-7475-4DEE-85C6-D4C0BE9B8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3. </a:t>
            </a:r>
            <a:r>
              <a:rPr lang="en-US" sz="2000" b="1" dirty="0"/>
              <a:t>Federal Mandates may come in the form of strings attached to federal aid. </a:t>
            </a:r>
          </a:p>
          <a:p>
            <a:pPr lvl="1"/>
            <a:r>
              <a:rPr lang="en-US" sz="2000" dirty="0"/>
              <a:t>In order to receive aid, state or local governments must follow certain requirements.</a:t>
            </a:r>
          </a:p>
          <a:p>
            <a:pPr lvl="2"/>
            <a:r>
              <a:rPr lang="en-US" sz="2000" dirty="0"/>
              <a:t>1986- states whose minimum age for drinking alcoholic beverages was 20 or less would lose a percentage of their federal aid for construction an maintaining highways if they did not raise the age to 21. </a:t>
            </a:r>
          </a:p>
        </p:txBody>
      </p:sp>
    </p:spTree>
    <p:extLst>
      <p:ext uri="{BB962C8B-B14F-4D97-AF65-F5344CB8AC3E}">
        <p14:creationId xmlns:p14="http://schemas.microsoft.com/office/powerpoint/2010/main" val="314596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BD5F-14CC-4A2F-8E90-2F6B54DD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 over Mandates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3041-DD39-4121-B58D-A9FDAB0E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People who do not think that the federal government should issue mandates argue that…</a:t>
            </a:r>
          </a:p>
          <a:p>
            <a:pPr lvl="1"/>
            <a:r>
              <a:rPr lang="en-US" sz="2600" dirty="0"/>
              <a:t> federal rules violate the rights of states to handle their own affairs. </a:t>
            </a:r>
          </a:p>
        </p:txBody>
      </p:sp>
    </p:spTree>
    <p:extLst>
      <p:ext uri="{BB962C8B-B14F-4D97-AF65-F5344CB8AC3E}">
        <p14:creationId xmlns:p14="http://schemas.microsoft.com/office/powerpoint/2010/main" val="135986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3A3E0-EF33-479C-8504-83B9A48B7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920240" cy="250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B174E-A247-4E3A-8F04-17CF3B6A6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0320" y="-6752"/>
            <a:ext cx="2011680" cy="257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E60728-6029-499F-B952-389606E7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28194-AFC3-46DC-A433-C29F86514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During the mid 1800s, eleven southern states claimed the right to secede from, or leave, the United States. </a:t>
            </a:r>
          </a:p>
          <a:p>
            <a:endParaRPr lang="en-US" sz="2400" dirty="0"/>
          </a:p>
          <a:p>
            <a:r>
              <a:rPr lang="en-US" sz="2400" dirty="0"/>
              <a:t>Many people in these believed that under President Abraham Lincoln’s administration the government threatened southern institutions, including the system of slavery, and hence their way of life. </a:t>
            </a:r>
          </a:p>
        </p:txBody>
      </p:sp>
    </p:spTree>
    <p:extLst>
      <p:ext uri="{BB962C8B-B14F-4D97-AF65-F5344CB8AC3E}">
        <p14:creationId xmlns:p14="http://schemas.microsoft.com/office/powerpoint/2010/main" val="400162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BEAE-E54B-408C-B3A5-CDE6DAA5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E9182-C126-4575-BF99-FA3B7E55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Congress passed and President Clinton signed into law a bill that required the Congressional Budget Office (CBO) to submit a report on the costs a new bill would impose on state and local governments.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0C8E9-5B57-4B68-B6BE-DE4A4704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658" y="3840869"/>
            <a:ext cx="2194560" cy="28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C9D1-67F9-483D-9C31-28783CA5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Confederate States of America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5FEC82-9DB2-4959-8EFC-906CB769F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959908"/>
              </p:ext>
            </p:extLst>
          </p:nvPr>
        </p:nvGraphicFramePr>
        <p:xfrm>
          <a:off x="2390136" y="2137145"/>
          <a:ext cx="6356040" cy="4508201"/>
        </p:xfrm>
        <a:graphic>
          <a:graphicData uri="http://schemas.openxmlformats.org/drawingml/2006/table">
            <a:tbl>
              <a:tblPr/>
              <a:tblGrid>
                <a:gridCol w="1344819">
                  <a:extLst>
                    <a:ext uri="{9D8B030D-6E8A-4147-A177-3AD203B41FA5}">
                      <a16:colId xmlns:a16="http://schemas.microsoft.com/office/drawing/2014/main" val="2082915121"/>
                    </a:ext>
                  </a:extLst>
                </a:gridCol>
                <a:gridCol w="1344819">
                  <a:extLst>
                    <a:ext uri="{9D8B030D-6E8A-4147-A177-3AD203B41FA5}">
                      <a16:colId xmlns:a16="http://schemas.microsoft.com/office/drawing/2014/main" val="192093528"/>
                    </a:ext>
                  </a:extLst>
                </a:gridCol>
                <a:gridCol w="1344819">
                  <a:extLst>
                    <a:ext uri="{9D8B030D-6E8A-4147-A177-3AD203B41FA5}">
                      <a16:colId xmlns:a16="http://schemas.microsoft.com/office/drawing/2014/main" val="1133304419"/>
                    </a:ext>
                  </a:extLst>
                </a:gridCol>
                <a:gridCol w="2321583">
                  <a:extLst>
                    <a:ext uri="{9D8B030D-6E8A-4147-A177-3AD203B41FA5}">
                      <a16:colId xmlns:a16="http://schemas.microsoft.com/office/drawing/2014/main" val="774219140"/>
                    </a:ext>
                  </a:extLst>
                </a:gridCol>
              </a:tblGrid>
              <a:tr h="616412">
                <a:tc>
                  <a:txBody>
                    <a:bodyPr/>
                    <a:lstStyle/>
                    <a:p>
                      <a:pPr algn="l"/>
                      <a:br>
                        <a:rPr lang="en-US" sz="1300" dirty="0">
                          <a:effectLst/>
                        </a:rPr>
                      </a:br>
                      <a:endParaRPr lang="en-US" sz="1300" dirty="0">
                        <a:effectLst/>
                      </a:endParaRPr>
                    </a:p>
                  </a:txBody>
                  <a:tcPr marL="34550" marR="34550" marT="34550" marB="34550" anchor="b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34550" marR="34550" marT="34550" marB="34550" anchor="b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Seceded from the Union </a:t>
                      </a:r>
                    </a:p>
                  </a:txBody>
                  <a:tcPr marL="34550" marR="34550" marT="34550" marB="34550" anchor="b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  <a:p>
                      <a:r>
                        <a:rPr lang="en-US" sz="1300" dirty="0"/>
                        <a:t>Readmitted to the Union </a:t>
                      </a:r>
                    </a:p>
                  </a:txBody>
                  <a:tcPr marL="66336" marR="66336" marT="33168" marB="33168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42377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1.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South Carolina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Dec. 20, 1860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July 9, 1868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3432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2.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Mississippi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Jan. 9,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Feb. 23, 1870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218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3.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Florida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Jan. 10,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June 25, 1868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4279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4.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Alabama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Jan. 11,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July 13, 1868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233929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5.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Georgia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Jan. 19,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July 15, 1870</a:t>
                      </a:r>
                      <a:r>
                        <a:rPr lang="en-US" sz="1300" b="0" baseline="30000">
                          <a:solidFill>
                            <a:srgbClr val="FF6600"/>
                          </a:solidFill>
                          <a:effectLst/>
                        </a:rPr>
                        <a:t>2</a:t>
                      </a:r>
                      <a:endParaRPr lang="en-US" sz="1300">
                        <a:effectLst/>
                      </a:endParaRP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457538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6.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Louisiana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Jan. 26,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July 9, 1868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25381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7.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Texas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March 2,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March 30, 1870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29192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8.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Virginia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April 17,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Jan. 26, 1870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71404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9.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Arkansas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May 6,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June 22, 1868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667695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10.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North Carolina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May 20,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July 4, 1868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371476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>
                          <a:effectLst/>
                        </a:rPr>
                        <a:t>11.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Tennessee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June 8, 1861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July 24, 1866</a:t>
                      </a:r>
                    </a:p>
                  </a:txBody>
                  <a:tcPr marL="34550" marR="34550" marT="34550" marB="3455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54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5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C67B-F38A-408B-AECA-45058AFD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06169F-38F2-4A7C-9316-79D4D78B4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5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FB95-FEDD-4D01-9596-BE8C7D30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A44E-F8F5-43E2-A597-A080598D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Civil War defeat of the 11 southern states that seceded from the Union in 1860 and 1861 firmly established the federal government’s supreme authority.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C270-C696-44F6-9575-1BEA1FFB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32" y="3844850"/>
            <a:ext cx="4904991" cy="301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16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F7B2-D847-4B08-A916-2CB69CD9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3FB5-8BEE-4231-B8F2-D5CC621E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Supreme Court has ruled that the Constitution’s Supremacy Clause does not allow states to reject federal laws as long as those laws are constitutional. </a:t>
            </a:r>
          </a:p>
        </p:txBody>
      </p:sp>
    </p:spTree>
    <p:extLst>
      <p:ext uri="{BB962C8B-B14F-4D97-AF65-F5344CB8AC3E}">
        <p14:creationId xmlns:p14="http://schemas.microsoft.com/office/powerpoint/2010/main" val="44136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3AAB-24DE-449D-8A84-F2D4240B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Federal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28CF4-2FAB-43CA-806A-E306B07A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Federal Bureau of Investigation (FBI) often helps state and local officials solve major crimes. 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92C35-B355-4DD1-98F3-2F28F912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9621"/>
            <a:ext cx="4676172" cy="2658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7C1C0-8A4D-4183-A31F-9272F8DE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098" y="4199621"/>
            <a:ext cx="5744901" cy="26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E83B-3806-470B-BBFC-596CD4C3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5B44-E8F1-4D65-B60A-0047477E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1970s/ 1980s – Federal tax dollars were shared with state and local governments. </a:t>
            </a:r>
          </a:p>
          <a:p>
            <a:r>
              <a:rPr lang="en-US" sz="2000" dirty="0"/>
              <a:t>Under the system of </a:t>
            </a:r>
            <a:r>
              <a:rPr lang="en-US" sz="2000" b="1" u="sng" dirty="0"/>
              <a:t>revenue sharing</a:t>
            </a:r>
            <a:r>
              <a:rPr lang="en-US" sz="2000" dirty="0"/>
              <a:t>, states had a great deal of freedom spending their share of federal money. </a:t>
            </a:r>
          </a:p>
          <a:p>
            <a:r>
              <a:rPr lang="en-US" sz="2000" dirty="0"/>
              <a:t>Revenue sharing ended in the mid-1980s, under pressure to cut federal spending. </a:t>
            </a:r>
          </a:p>
          <a:p>
            <a:endParaRPr lang="en-US" sz="2000" dirty="0"/>
          </a:p>
          <a:p>
            <a:r>
              <a:rPr lang="en-US" sz="2000" dirty="0"/>
              <a:t>Federal grants are still received from states today. </a:t>
            </a:r>
          </a:p>
          <a:p>
            <a:pPr lvl="1"/>
            <a:r>
              <a:rPr lang="en-US" sz="2000" i="1" dirty="0"/>
              <a:t>Example- student aid for college. </a:t>
            </a:r>
          </a:p>
        </p:txBody>
      </p:sp>
    </p:spTree>
    <p:extLst>
      <p:ext uri="{BB962C8B-B14F-4D97-AF65-F5344CB8AC3E}">
        <p14:creationId xmlns:p14="http://schemas.microsoft.com/office/powerpoint/2010/main" val="17868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22D3-9472-4BB8-9D62-CEE2C99D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Grant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D472D-B656-4FC5-ABFE-714198302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Grants-in-aid </a:t>
            </a:r>
          </a:p>
          <a:p>
            <a:pPr lvl="1"/>
            <a:r>
              <a:rPr lang="en-US" sz="2400" dirty="0"/>
              <a:t>Money or other resources that the federal government provides to pay for state and local activities.</a:t>
            </a:r>
          </a:p>
          <a:p>
            <a:pPr lvl="1"/>
            <a:r>
              <a:rPr lang="en-US" sz="2400" dirty="0"/>
              <a:t>Used for specific projects and programs authorized by the federal government.	Example: Public Universities (Penn State and Temple University).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4307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11426</TotalTime>
  <Words>825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Government </vt:lpstr>
      <vt:lpstr>PowerPoint Presentation</vt:lpstr>
      <vt:lpstr>Confederate States of America </vt:lpstr>
      <vt:lpstr>PowerPoint Presentation</vt:lpstr>
      <vt:lpstr>PowerPoint Presentation</vt:lpstr>
      <vt:lpstr>PowerPoint Presentation</vt:lpstr>
      <vt:lpstr>Increasing Federal Involvement</vt:lpstr>
      <vt:lpstr>PowerPoint Presentation</vt:lpstr>
      <vt:lpstr>The Grant System </vt:lpstr>
      <vt:lpstr>PowerPoint Presentation</vt:lpstr>
      <vt:lpstr>PowerPoint Presentation</vt:lpstr>
      <vt:lpstr>PowerPoint Presentation</vt:lpstr>
      <vt:lpstr>Categorical Grants </vt:lpstr>
      <vt:lpstr>Block Grants </vt:lpstr>
      <vt:lpstr>Federal Mandates </vt:lpstr>
      <vt:lpstr>Forms of Mandates </vt:lpstr>
      <vt:lpstr>PowerPoint Presentation</vt:lpstr>
      <vt:lpstr>PowerPoint Presentation</vt:lpstr>
      <vt:lpstr>Debate over Mandates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</dc:title>
  <dc:creator>Tyler Moudry</dc:creator>
  <cp:lastModifiedBy>Tyler Moudry</cp:lastModifiedBy>
  <cp:revision>13</cp:revision>
  <dcterms:created xsi:type="dcterms:W3CDTF">2018-11-28T05:38:24Z</dcterms:created>
  <dcterms:modified xsi:type="dcterms:W3CDTF">2018-12-06T04:04:46Z</dcterms:modified>
</cp:coreProperties>
</file>