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DD79-C641-45B8-ACA2-11912B73F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Government </a:t>
            </a:r>
            <a:br>
              <a:rPr lang="en-US" dirty="0"/>
            </a:br>
            <a:r>
              <a:rPr lang="en-US" dirty="0"/>
              <a:t>Chapter 4: Federalism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4351B-2494-4FDF-994C-A6135A288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1: Powers and Responsibilities </a:t>
            </a:r>
          </a:p>
        </p:txBody>
      </p:sp>
    </p:spTree>
    <p:extLst>
      <p:ext uri="{BB962C8B-B14F-4D97-AF65-F5344CB8AC3E}">
        <p14:creationId xmlns:p14="http://schemas.microsoft.com/office/powerpoint/2010/main" val="274255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1A3E-4882-4198-BCE0-841DC286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1CD30-4781-4873-8653-308044AA7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Powers Denied to the States </a:t>
            </a:r>
          </a:p>
          <a:p>
            <a:endParaRPr lang="en-US" sz="2400" dirty="0"/>
          </a:p>
          <a:p>
            <a:pPr lvl="1"/>
            <a:r>
              <a:rPr lang="en-US" sz="2400" dirty="0"/>
              <a:t>Article I Section 10 </a:t>
            </a:r>
          </a:p>
          <a:p>
            <a:pPr lvl="2"/>
            <a:r>
              <a:rPr lang="en-US" sz="2400" dirty="0"/>
              <a:t>May not issue its own money</a:t>
            </a:r>
          </a:p>
          <a:p>
            <a:pPr lvl="2"/>
            <a:r>
              <a:rPr lang="en-US" sz="2400" dirty="0"/>
              <a:t>May not make a treaty with a foreign government </a:t>
            </a:r>
          </a:p>
          <a:p>
            <a:pPr lvl="2"/>
            <a:r>
              <a:rPr lang="en-US" sz="2400" dirty="0"/>
              <a:t>May not declare war unless invaded </a:t>
            </a:r>
          </a:p>
          <a:p>
            <a:pPr lvl="2"/>
            <a:r>
              <a:rPr lang="en-US" sz="2400" dirty="0"/>
              <a:t>States may not manage trade with other states or foreign countries without Congress’s approval. </a:t>
            </a:r>
          </a:p>
        </p:txBody>
      </p:sp>
    </p:spTree>
    <p:extLst>
      <p:ext uri="{BB962C8B-B14F-4D97-AF65-F5344CB8AC3E}">
        <p14:creationId xmlns:p14="http://schemas.microsoft.com/office/powerpoint/2010/main" val="30481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6EA8-87D3-4DA5-B18D-1171D9805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A5217-65F4-4BB9-8256-FE30F57F1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Powers Denied to Both Levels </a:t>
            </a:r>
          </a:p>
          <a:p>
            <a:endParaRPr lang="en-US" sz="2800" dirty="0"/>
          </a:p>
          <a:p>
            <a:pPr lvl="1"/>
            <a:r>
              <a:rPr lang="en-US" sz="2800" dirty="0"/>
              <a:t>Neither level of government may deny people accused of crimes the right to trial by jury. 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The Constitution forbids the federal government and the states from granting titles of nobility. </a:t>
            </a:r>
          </a:p>
        </p:txBody>
      </p:sp>
    </p:spTree>
    <p:extLst>
      <p:ext uri="{BB962C8B-B14F-4D97-AF65-F5344CB8AC3E}">
        <p14:creationId xmlns:p14="http://schemas.microsoft.com/office/powerpoint/2010/main" val="163873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4E00-A532-4028-90E4-CC85BC65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8589-1EC2-41B9-B957-E82FE26A0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Federal Responsibilities </a:t>
            </a:r>
          </a:p>
          <a:p>
            <a:pPr lvl="1"/>
            <a:r>
              <a:rPr lang="en-US" sz="2400" dirty="0"/>
              <a:t>The Federal government has three main responsibilities regarding the  States.</a:t>
            </a:r>
          </a:p>
          <a:p>
            <a:pPr lvl="1"/>
            <a:endParaRPr lang="en-US" sz="2400" dirty="0"/>
          </a:p>
          <a:p>
            <a:pPr lvl="2"/>
            <a:r>
              <a:rPr lang="en-US" sz="2400" dirty="0"/>
              <a:t>1. Must ensure that all states have a republican (</a:t>
            </a:r>
            <a:r>
              <a:rPr lang="en-US" sz="2400" i="1" dirty="0"/>
              <a:t>representative</a:t>
            </a:r>
            <a:r>
              <a:rPr lang="en-US" sz="2400" dirty="0"/>
              <a:t>) government.</a:t>
            </a:r>
          </a:p>
          <a:p>
            <a:pPr lvl="2"/>
            <a:r>
              <a:rPr lang="en-US" sz="2400" dirty="0"/>
              <a:t>2. Protecting the states from violent actions (</a:t>
            </a:r>
            <a:r>
              <a:rPr lang="en-US" sz="2400" i="1" dirty="0"/>
              <a:t>foreign invasions</a:t>
            </a:r>
            <a:r>
              <a:rPr lang="en-US" sz="2400" dirty="0"/>
              <a:t>). </a:t>
            </a:r>
          </a:p>
          <a:p>
            <a:pPr lvl="2"/>
            <a:r>
              <a:rPr lang="en-US" sz="2400" dirty="0"/>
              <a:t>3. Guards the states territorial rights ( </a:t>
            </a:r>
            <a:r>
              <a:rPr lang="en-US" sz="2400" i="1" dirty="0"/>
              <a:t>No new states may be formed without the approval of Congress</a:t>
            </a:r>
            <a:r>
              <a:rPr lang="en-U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70631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A21B-C2B7-4359-8967-CFD39838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B983-35B4-4CFD-B310-2F838148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State Responsibilities to the Federal Government </a:t>
            </a:r>
          </a:p>
          <a:p>
            <a:endParaRPr lang="en-US" sz="3200" dirty="0"/>
          </a:p>
          <a:p>
            <a:pPr lvl="1"/>
            <a:r>
              <a:rPr lang="en-US" sz="3200" dirty="0"/>
              <a:t>Establish boundaries for districts where members of the House are elected. </a:t>
            </a:r>
          </a:p>
          <a:p>
            <a:pPr lvl="1"/>
            <a:r>
              <a:rPr lang="en-US" sz="3200" dirty="0"/>
              <a:t>Electing members of Congress </a:t>
            </a:r>
          </a:p>
          <a:p>
            <a:pPr lvl="1"/>
            <a:r>
              <a:rPr lang="en-US" sz="3200" dirty="0"/>
              <a:t>Maintain National Guard Units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8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EC5A-8E50-4C74-B126-75E575A4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Courts and the Federal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5DA0D-AD32-4074-8E2B-234B41123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Article III </a:t>
            </a:r>
          </a:p>
          <a:p>
            <a:pPr lvl="1"/>
            <a:r>
              <a:rPr lang="en-US" sz="3600" dirty="0"/>
              <a:t>Gives the judicial branch the authority to hear cases involving the Constitution, U.S. laws, and disputes among states. </a:t>
            </a:r>
          </a:p>
        </p:txBody>
      </p:sp>
    </p:spTree>
    <p:extLst>
      <p:ext uri="{BB962C8B-B14F-4D97-AF65-F5344CB8AC3E}">
        <p14:creationId xmlns:p14="http://schemas.microsoft.com/office/powerpoint/2010/main" val="395817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77E85-0A1E-4222-9874-24ACEBA2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Federal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6DC5-2AF7-44B3-BF84-6B18455C3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U.S. Government holds three types of powers: </a:t>
            </a:r>
            <a:r>
              <a:rPr lang="en-US" sz="4400" b="1" dirty="0"/>
              <a:t>expressed, implied, </a:t>
            </a:r>
            <a:r>
              <a:rPr lang="en-US" sz="4400" dirty="0"/>
              <a:t>and</a:t>
            </a:r>
            <a:r>
              <a:rPr lang="en-US" sz="4400" b="1" dirty="0"/>
              <a:t> inherent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655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3DDD-EEA7-47F7-AEFE-6EFA14F4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Expressed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2116E-EEB9-41A3-AD1F-BA823D977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Powers that the Constitution expressly, or specifically, grants to the federal government. </a:t>
            </a:r>
          </a:p>
          <a:p>
            <a:endParaRPr lang="en-US" sz="2800" dirty="0"/>
          </a:p>
          <a:p>
            <a:r>
              <a:rPr lang="en-US" sz="2800" dirty="0"/>
              <a:t>Article 1 Section 8</a:t>
            </a:r>
          </a:p>
          <a:p>
            <a:pPr lvl="1"/>
            <a:r>
              <a:rPr lang="en-US" sz="2800" dirty="0"/>
              <a:t>Issuing money, collecting national taxes, borrowing money, paying government debts, regulating trade among the states and with foreign governments, declaring war, and raising and maintain armed forces. </a:t>
            </a:r>
          </a:p>
        </p:txBody>
      </p:sp>
    </p:spTree>
    <p:extLst>
      <p:ext uri="{BB962C8B-B14F-4D97-AF65-F5344CB8AC3E}">
        <p14:creationId xmlns:p14="http://schemas.microsoft.com/office/powerpoint/2010/main" val="26948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81BF-2F2B-41C0-8E83-0313D8D0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C7E3-ECC5-405B-9922-E41DF9584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Article II and III</a:t>
            </a:r>
          </a:p>
          <a:p>
            <a:endParaRPr lang="en-US" sz="3600" dirty="0"/>
          </a:p>
          <a:p>
            <a:pPr lvl="1"/>
            <a:r>
              <a:rPr lang="en-US" sz="3600" dirty="0"/>
              <a:t>Judicial Branch </a:t>
            </a:r>
          </a:p>
          <a:p>
            <a:pPr lvl="1"/>
            <a:r>
              <a:rPr lang="en-US" sz="3600" dirty="0"/>
              <a:t>Power to decide several kinds of cases, including those concerning the Constitution, federal laws, and treaties.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5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B31C-FAC5-47FD-BB66-463EB7CC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Implied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00301-7122-4A6C-84F5-F17564EE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Powers that are suggested by the expressed powers. </a:t>
            </a:r>
          </a:p>
          <a:p>
            <a:endParaRPr lang="en-US" sz="2400" dirty="0"/>
          </a:p>
          <a:p>
            <a:r>
              <a:rPr lang="en-US" sz="2400" dirty="0"/>
              <a:t>Article I Section 8</a:t>
            </a:r>
          </a:p>
          <a:p>
            <a:r>
              <a:rPr lang="en-US" sz="2400" dirty="0"/>
              <a:t>Give Congress the power “to make all laws which shall be necessary and proper.” ( </a:t>
            </a:r>
            <a:r>
              <a:rPr lang="en-US" sz="2400" b="1" dirty="0"/>
              <a:t>A flexible/ living document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u="sng" dirty="0"/>
              <a:t>Elastic Clause</a:t>
            </a:r>
          </a:p>
          <a:p>
            <a:pPr lvl="1"/>
            <a:r>
              <a:rPr lang="en-US" sz="2400" dirty="0"/>
              <a:t>Allows Congress to stretch its authority in ways not specifically granted nor denied to it by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248395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34F0-2D54-4028-9BB8-19396161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Inherent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1011-58C4-4B9E-80A0-874F3C0C1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Powers that naturally belong to any government of a sovereign nation. </a:t>
            </a:r>
          </a:p>
          <a:p>
            <a:endParaRPr lang="en-US" sz="3200" dirty="0"/>
          </a:p>
          <a:p>
            <a:r>
              <a:rPr lang="en-US" sz="3200" dirty="0"/>
              <a:t>Not mentioned in the Constitution. </a:t>
            </a:r>
          </a:p>
          <a:p>
            <a:endParaRPr lang="en-US" sz="3200" dirty="0"/>
          </a:p>
          <a:p>
            <a:r>
              <a:rPr lang="en-US" sz="3200" dirty="0"/>
              <a:t>Making international agreements and acquiring territories. </a:t>
            </a:r>
          </a:p>
        </p:txBody>
      </p:sp>
    </p:spTree>
    <p:extLst>
      <p:ext uri="{BB962C8B-B14F-4D97-AF65-F5344CB8AC3E}">
        <p14:creationId xmlns:p14="http://schemas.microsoft.com/office/powerpoint/2010/main" val="44499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C926-5D94-4527-8BB2-AA405EB3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Powers of State Governments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E060D-6B59-4216-BC0E-95B57377D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/>
              <a:t>Reserved Powers </a:t>
            </a:r>
          </a:p>
          <a:p>
            <a:pPr lvl="1"/>
            <a:r>
              <a:rPr lang="en-US" sz="3600" dirty="0"/>
              <a:t>Reserved to the states. </a:t>
            </a:r>
          </a:p>
          <a:p>
            <a:pPr lvl="1"/>
            <a:endParaRPr lang="en-US" sz="3600" dirty="0"/>
          </a:p>
          <a:p>
            <a:pPr lvl="2"/>
            <a:r>
              <a:rPr lang="en-US" sz="3600" dirty="0"/>
              <a:t>Establish local governments </a:t>
            </a:r>
          </a:p>
          <a:p>
            <a:pPr lvl="2"/>
            <a:r>
              <a:rPr lang="en-US" sz="3600" dirty="0"/>
              <a:t>Create public school systems </a:t>
            </a:r>
          </a:p>
          <a:p>
            <a:pPr lvl="2"/>
            <a:r>
              <a:rPr lang="en-US" sz="3600" dirty="0"/>
              <a:t>Enact criminal and civil laws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7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4270-9460-47EF-BE47-D7E337EA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C4E-B97B-4FAA-A6F7-E0334F73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Those that the Constitution neither grants exclusively to the federal government nor denies to the states. </a:t>
            </a:r>
          </a:p>
          <a:p>
            <a:endParaRPr lang="en-US" sz="2400" dirty="0"/>
          </a:p>
          <a:p>
            <a:pPr lvl="1"/>
            <a:r>
              <a:rPr lang="en-US" sz="2400" dirty="0"/>
              <a:t>Establishing court systems</a:t>
            </a:r>
          </a:p>
          <a:p>
            <a:pPr lvl="1"/>
            <a:r>
              <a:rPr lang="en-US" sz="2400" dirty="0"/>
              <a:t>Make and enforce laws</a:t>
            </a:r>
          </a:p>
          <a:p>
            <a:pPr lvl="1"/>
            <a:r>
              <a:rPr lang="en-US" sz="2400" dirty="0"/>
              <a:t>Collecting taxes </a:t>
            </a:r>
          </a:p>
        </p:txBody>
      </p:sp>
    </p:spTree>
    <p:extLst>
      <p:ext uri="{BB962C8B-B14F-4D97-AF65-F5344CB8AC3E}">
        <p14:creationId xmlns:p14="http://schemas.microsoft.com/office/powerpoint/2010/main" val="258058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D5FC-5128-4208-A0A6-B2A39358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on Federal and State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BC265-0B30-4A71-A0EF-8C289897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Powers denied to the Federal Government </a:t>
            </a:r>
          </a:p>
          <a:p>
            <a:pPr lvl="1"/>
            <a:r>
              <a:rPr lang="en-US" sz="2800" dirty="0"/>
              <a:t>Article I Section 9 </a:t>
            </a:r>
          </a:p>
          <a:p>
            <a:pPr lvl="1"/>
            <a:endParaRPr lang="en-US" sz="2800" dirty="0"/>
          </a:p>
          <a:p>
            <a:pPr lvl="2"/>
            <a:r>
              <a:rPr lang="en-US" sz="2800" dirty="0"/>
              <a:t>Tax exports </a:t>
            </a:r>
          </a:p>
          <a:p>
            <a:pPr lvl="2"/>
            <a:r>
              <a:rPr lang="en-US" sz="2800" dirty="0"/>
              <a:t>Pass laws favoring the trade of one state over another</a:t>
            </a:r>
          </a:p>
          <a:p>
            <a:pPr lvl="2"/>
            <a:r>
              <a:rPr lang="en-US" sz="2800" dirty="0"/>
              <a:t>Enact laws that establish a monarchy </a:t>
            </a:r>
          </a:p>
          <a:p>
            <a:pPr lvl="2"/>
            <a:r>
              <a:rPr lang="en-US" sz="2800" dirty="0"/>
              <a:t>May not pass laws that threaten the federal system </a:t>
            </a:r>
          </a:p>
        </p:txBody>
      </p:sp>
    </p:spTree>
    <p:extLst>
      <p:ext uri="{BB962C8B-B14F-4D97-AF65-F5344CB8AC3E}">
        <p14:creationId xmlns:p14="http://schemas.microsoft.com/office/powerpoint/2010/main" val="2516988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546</TotalTime>
  <Words>498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Government  Chapter 4: Federalism </vt:lpstr>
      <vt:lpstr>Powers of the Federal Government </vt:lpstr>
      <vt:lpstr>1. Expressed Powers </vt:lpstr>
      <vt:lpstr>PowerPoint Presentation</vt:lpstr>
      <vt:lpstr>2. Implied Powers </vt:lpstr>
      <vt:lpstr>3. Inherent Powers </vt:lpstr>
      <vt:lpstr>Powers of State Governments </vt:lpstr>
      <vt:lpstr>Concurrent Powers </vt:lpstr>
      <vt:lpstr>Limits on Federal and State Powers </vt:lpstr>
      <vt:lpstr>PowerPoint Presentation</vt:lpstr>
      <vt:lpstr>PowerPoint Presentation</vt:lpstr>
      <vt:lpstr>Responsibilities </vt:lpstr>
      <vt:lpstr>PowerPoint Presentation</vt:lpstr>
      <vt:lpstr>The Courts and the Federal System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 Chapter 4: Federalism </dc:title>
  <dc:creator>Tyler Moudry</dc:creator>
  <cp:lastModifiedBy>Tyler Moudry</cp:lastModifiedBy>
  <cp:revision>5</cp:revision>
  <dcterms:created xsi:type="dcterms:W3CDTF">2018-11-27T08:13:17Z</dcterms:created>
  <dcterms:modified xsi:type="dcterms:W3CDTF">2018-11-27T17:19:57Z</dcterms:modified>
</cp:coreProperties>
</file>