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10/30/2018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10/30/2018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67310-EB5C-49A3-B1C8-9582DE7A7F2E}"/>
              </a:ext>
            </a:extLst>
          </p:cNvPr>
          <p:cNvSpPr>
            <a:spLocks noGrp="1"/>
          </p:cNvSpPr>
          <p:nvPr>
            <p:ph type="ctrTitle"/>
          </p:nvPr>
        </p:nvSpPr>
        <p:spPr/>
        <p:txBody>
          <a:bodyPr/>
          <a:lstStyle/>
          <a:p>
            <a:pPr algn="l"/>
            <a:r>
              <a:rPr lang="en-US" dirty="0"/>
              <a:t>Government </a:t>
            </a:r>
            <a:br>
              <a:rPr lang="en-US" dirty="0"/>
            </a:br>
            <a:r>
              <a:rPr lang="en-US" dirty="0"/>
              <a:t>Chapter 3:The U.S. Constitution  </a:t>
            </a:r>
          </a:p>
        </p:txBody>
      </p:sp>
      <p:sp>
        <p:nvSpPr>
          <p:cNvPr id="3" name="Subtitle 2">
            <a:extLst>
              <a:ext uri="{FF2B5EF4-FFF2-40B4-BE49-F238E27FC236}">
                <a16:creationId xmlns:a16="http://schemas.microsoft.com/office/drawing/2014/main" id="{5DF6E736-4ADA-4805-9D64-459AD58849CA}"/>
              </a:ext>
            </a:extLst>
          </p:cNvPr>
          <p:cNvSpPr>
            <a:spLocks noGrp="1"/>
          </p:cNvSpPr>
          <p:nvPr>
            <p:ph type="subTitle" idx="1"/>
          </p:nvPr>
        </p:nvSpPr>
        <p:spPr/>
        <p:txBody>
          <a:bodyPr>
            <a:normAutofit/>
          </a:bodyPr>
          <a:lstStyle/>
          <a:p>
            <a:r>
              <a:rPr lang="en-US" sz="4800" dirty="0"/>
              <a:t>Section 1: Basic Principles </a:t>
            </a:r>
          </a:p>
        </p:txBody>
      </p:sp>
    </p:spTree>
    <p:extLst>
      <p:ext uri="{BB962C8B-B14F-4D97-AF65-F5344CB8AC3E}">
        <p14:creationId xmlns:p14="http://schemas.microsoft.com/office/powerpoint/2010/main" val="340013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9F142-54AE-44D0-AEF9-8A96D1EC83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AF7DCE-D793-4E59-AD5A-C012E6F7AC1B}"/>
              </a:ext>
            </a:extLst>
          </p:cNvPr>
          <p:cNvSpPr>
            <a:spLocks noGrp="1"/>
          </p:cNvSpPr>
          <p:nvPr>
            <p:ph idx="1"/>
          </p:nvPr>
        </p:nvSpPr>
        <p:spPr/>
        <p:txBody>
          <a:bodyPr/>
          <a:lstStyle/>
          <a:p>
            <a:r>
              <a:rPr lang="en-US" dirty="0"/>
              <a:t>Article III</a:t>
            </a:r>
          </a:p>
          <a:p>
            <a:r>
              <a:rPr lang="en-US" dirty="0"/>
              <a:t>Sets out the role of the judicial branch of government. </a:t>
            </a:r>
          </a:p>
          <a:p>
            <a:r>
              <a:rPr lang="en-US" dirty="0"/>
              <a:t>The </a:t>
            </a:r>
            <a:r>
              <a:rPr lang="en-US" dirty="0" err="1"/>
              <a:t>Constituion</a:t>
            </a:r>
            <a:r>
              <a:rPr lang="en-US" dirty="0"/>
              <a:t> establishes a Supreme Court as the nation’s highest court and give Congress the authority to establish courts below the Supreme Court. </a:t>
            </a:r>
          </a:p>
        </p:txBody>
      </p:sp>
    </p:spTree>
    <p:extLst>
      <p:ext uri="{BB962C8B-B14F-4D97-AF65-F5344CB8AC3E}">
        <p14:creationId xmlns:p14="http://schemas.microsoft.com/office/powerpoint/2010/main" val="534457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AD084-FA48-4181-BC5B-1C94E5503EB2}"/>
              </a:ext>
            </a:extLst>
          </p:cNvPr>
          <p:cNvSpPr>
            <a:spLocks noGrp="1"/>
          </p:cNvSpPr>
          <p:nvPr>
            <p:ph type="title"/>
          </p:nvPr>
        </p:nvSpPr>
        <p:spPr/>
        <p:txBody>
          <a:bodyPr/>
          <a:lstStyle/>
          <a:p>
            <a:r>
              <a:rPr lang="en-US" dirty="0"/>
              <a:t>4. Checks and Balances </a:t>
            </a:r>
          </a:p>
        </p:txBody>
      </p:sp>
      <p:sp>
        <p:nvSpPr>
          <p:cNvPr id="3" name="Content Placeholder 2">
            <a:extLst>
              <a:ext uri="{FF2B5EF4-FFF2-40B4-BE49-F238E27FC236}">
                <a16:creationId xmlns:a16="http://schemas.microsoft.com/office/drawing/2014/main" id="{0785BCB7-31A6-4D97-848C-196B51127A1C}"/>
              </a:ext>
            </a:extLst>
          </p:cNvPr>
          <p:cNvSpPr>
            <a:spLocks noGrp="1"/>
          </p:cNvSpPr>
          <p:nvPr>
            <p:ph idx="1"/>
          </p:nvPr>
        </p:nvSpPr>
        <p:spPr/>
        <p:txBody>
          <a:bodyPr/>
          <a:lstStyle/>
          <a:p>
            <a:r>
              <a:rPr lang="en-US" dirty="0"/>
              <a:t>Prevents the concentration and abuse of power by giving each branch of government the authority to check, or restrain, the powers of the other two branches. </a:t>
            </a:r>
          </a:p>
        </p:txBody>
      </p:sp>
    </p:spTree>
    <p:extLst>
      <p:ext uri="{BB962C8B-B14F-4D97-AF65-F5344CB8AC3E}">
        <p14:creationId xmlns:p14="http://schemas.microsoft.com/office/powerpoint/2010/main" val="131107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A86D-D25C-4D33-8031-38CEC9CE4B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8326C6-49FA-4E96-B42C-C8AC2B04B863}"/>
              </a:ext>
            </a:extLst>
          </p:cNvPr>
          <p:cNvSpPr>
            <a:spLocks noGrp="1"/>
          </p:cNvSpPr>
          <p:nvPr>
            <p:ph idx="1"/>
          </p:nvPr>
        </p:nvSpPr>
        <p:spPr/>
        <p:txBody>
          <a:bodyPr/>
          <a:lstStyle/>
          <a:p>
            <a:r>
              <a:rPr lang="en-US" dirty="0"/>
              <a:t>Checks and balances divides power within the government. </a:t>
            </a:r>
          </a:p>
        </p:txBody>
      </p:sp>
    </p:spTree>
    <p:extLst>
      <p:ext uri="{BB962C8B-B14F-4D97-AF65-F5344CB8AC3E}">
        <p14:creationId xmlns:p14="http://schemas.microsoft.com/office/powerpoint/2010/main" val="440811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F6AF9-0372-4F67-8B28-8524A20321E0}"/>
              </a:ext>
            </a:extLst>
          </p:cNvPr>
          <p:cNvSpPr>
            <a:spLocks noGrp="1"/>
          </p:cNvSpPr>
          <p:nvPr>
            <p:ph type="title"/>
          </p:nvPr>
        </p:nvSpPr>
        <p:spPr/>
        <p:txBody>
          <a:bodyPr/>
          <a:lstStyle/>
          <a:p>
            <a:r>
              <a:rPr lang="en-US" dirty="0"/>
              <a:t>Executive and Legislative Checks </a:t>
            </a:r>
          </a:p>
        </p:txBody>
      </p:sp>
      <p:sp>
        <p:nvSpPr>
          <p:cNvPr id="3" name="Content Placeholder 2">
            <a:extLst>
              <a:ext uri="{FF2B5EF4-FFF2-40B4-BE49-F238E27FC236}">
                <a16:creationId xmlns:a16="http://schemas.microsoft.com/office/drawing/2014/main" id="{161A0D25-A4B9-43D0-9418-7D72357BC5B2}"/>
              </a:ext>
            </a:extLst>
          </p:cNvPr>
          <p:cNvSpPr>
            <a:spLocks noGrp="1"/>
          </p:cNvSpPr>
          <p:nvPr>
            <p:ph idx="1"/>
          </p:nvPr>
        </p:nvSpPr>
        <p:spPr/>
        <p:txBody>
          <a:bodyPr/>
          <a:lstStyle/>
          <a:p>
            <a:r>
              <a:rPr lang="en-US" dirty="0"/>
              <a:t>If Congress does not consider the wishes of the president when it writes legislation, the president may veto, or reject, that legislation. </a:t>
            </a:r>
          </a:p>
          <a:p>
            <a:endParaRPr lang="en-US" dirty="0"/>
          </a:p>
          <a:p>
            <a:r>
              <a:rPr lang="en-US" dirty="0"/>
              <a:t>Congress is able to override a veto if at least two thirds of the members in both houses of Congress vote to do so. </a:t>
            </a:r>
          </a:p>
        </p:txBody>
      </p:sp>
    </p:spTree>
    <p:extLst>
      <p:ext uri="{BB962C8B-B14F-4D97-AF65-F5344CB8AC3E}">
        <p14:creationId xmlns:p14="http://schemas.microsoft.com/office/powerpoint/2010/main" val="156756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3F2A-5F4A-42BE-9876-3400744DB4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DCF616-28B6-48E1-85F3-278F486D72BA}"/>
              </a:ext>
            </a:extLst>
          </p:cNvPr>
          <p:cNvSpPr>
            <a:spLocks noGrp="1"/>
          </p:cNvSpPr>
          <p:nvPr>
            <p:ph idx="1"/>
          </p:nvPr>
        </p:nvSpPr>
        <p:spPr/>
        <p:txBody>
          <a:bodyPr/>
          <a:lstStyle/>
          <a:p>
            <a:r>
              <a:rPr lang="en-US" dirty="0"/>
              <a:t>“Power of the Purse” </a:t>
            </a:r>
          </a:p>
          <a:p>
            <a:pPr lvl="1"/>
            <a:r>
              <a:rPr lang="en-US" dirty="0"/>
              <a:t>Only Congress can approve spending by the federal government. </a:t>
            </a:r>
          </a:p>
        </p:txBody>
      </p:sp>
    </p:spTree>
    <p:extLst>
      <p:ext uri="{BB962C8B-B14F-4D97-AF65-F5344CB8AC3E}">
        <p14:creationId xmlns:p14="http://schemas.microsoft.com/office/powerpoint/2010/main" val="1162012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76E66-F0DB-4EE7-A6DA-9867B6FCEE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5584D7-7B1D-497D-9CAE-20FCDD217A22}"/>
              </a:ext>
            </a:extLst>
          </p:cNvPr>
          <p:cNvSpPr>
            <a:spLocks noGrp="1"/>
          </p:cNvSpPr>
          <p:nvPr>
            <p:ph idx="1"/>
          </p:nvPr>
        </p:nvSpPr>
        <p:spPr/>
        <p:txBody>
          <a:bodyPr/>
          <a:lstStyle/>
          <a:p>
            <a:r>
              <a:rPr lang="en-US" dirty="0"/>
              <a:t>The Senate can reject and presidential appointments to top government jobs. </a:t>
            </a:r>
          </a:p>
          <a:p>
            <a:endParaRPr lang="en-US" dirty="0"/>
          </a:p>
          <a:p>
            <a:r>
              <a:rPr lang="en-US" dirty="0"/>
              <a:t>International treaties negotiated by the president do not become law unless approved by a two-thirds vote in the Senate. </a:t>
            </a:r>
          </a:p>
        </p:txBody>
      </p:sp>
    </p:spTree>
    <p:extLst>
      <p:ext uri="{BB962C8B-B14F-4D97-AF65-F5344CB8AC3E}">
        <p14:creationId xmlns:p14="http://schemas.microsoft.com/office/powerpoint/2010/main" val="384880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A553-9F1C-4041-9511-43B6B0D56B85}"/>
              </a:ext>
            </a:extLst>
          </p:cNvPr>
          <p:cNvSpPr>
            <a:spLocks noGrp="1"/>
          </p:cNvSpPr>
          <p:nvPr>
            <p:ph type="title"/>
          </p:nvPr>
        </p:nvSpPr>
        <p:spPr/>
        <p:txBody>
          <a:bodyPr/>
          <a:lstStyle/>
          <a:p>
            <a:r>
              <a:rPr lang="en-US" dirty="0"/>
              <a:t>Judicial Review </a:t>
            </a:r>
          </a:p>
        </p:txBody>
      </p:sp>
      <p:sp>
        <p:nvSpPr>
          <p:cNvPr id="3" name="Content Placeholder 2">
            <a:extLst>
              <a:ext uri="{FF2B5EF4-FFF2-40B4-BE49-F238E27FC236}">
                <a16:creationId xmlns:a16="http://schemas.microsoft.com/office/drawing/2014/main" id="{27EE2AC0-A5A8-4E33-BCBB-44393D98BDA1}"/>
              </a:ext>
            </a:extLst>
          </p:cNvPr>
          <p:cNvSpPr>
            <a:spLocks noGrp="1"/>
          </p:cNvSpPr>
          <p:nvPr>
            <p:ph idx="1"/>
          </p:nvPr>
        </p:nvSpPr>
        <p:spPr/>
        <p:txBody>
          <a:bodyPr/>
          <a:lstStyle/>
          <a:p>
            <a:r>
              <a:rPr lang="en-US" dirty="0"/>
              <a:t>Federal Judges are nominated by the president and must be approved by the Senate.</a:t>
            </a:r>
          </a:p>
          <a:p>
            <a:r>
              <a:rPr lang="en-US" dirty="0"/>
              <a:t>Federal courts can check the powers of the legislative and executive branches through judicial review. </a:t>
            </a:r>
          </a:p>
          <a:p>
            <a:endParaRPr lang="en-US" dirty="0"/>
          </a:p>
          <a:p>
            <a:r>
              <a:rPr lang="en-US" dirty="0"/>
              <a:t>Judicial Review – the power of the courts to decide if laws and other government actions are valid under the U.S. Constitution. </a:t>
            </a:r>
          </a:p>
        </p:txBody>
      </p:sp>
    </p:spTree>
    <p:extLst>
      <p:ext uri="{BB962C8B-B14F-4D97-AF65-F5344CB8AC3E}">
        <p14:creationId xmlns:p14="http://schemas.microsoft.com/office/powerpoint/2010/main" val="339035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D8929-8C6B-4712-949F-C5476F59F9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B646DB-C5B2-4935-BF67-809C4C13ECD0}"/>
              </a:ext>
            </a:extLst>
          </p:cNvPr>
          <p:cNvSpPr>
            <a:spLocks noGrp="1"/>
          </p:cNvSpPr>
          <p:nvPr>
            <p:ph idx="1"/>
          </p:nvPr>
        </p:nvSpPr>
        <p:spPr/>
        <p:txBody>
          <a:bodyPr/>
          <a:lstStyle/>
          <a:p>
            <a:r>
              <a:rPr lang="en-US" dirty="0"/>
              <a:t>A law or government action that is found to violate any part of the Constitution is said to be unconstitutional. </a:t>
            </a:r>
          </a:p>
        </p:txBody>
      </p:sp>
    </p:spTree>
    <p:extLst>
      <p:ext uri="{BB962C8B-B14F-4D97-AF65-F5344CB8AC3E}">
        <p14:creationId xmlns:p14="http://schemas.microsoft.com/office/powerpoint/2010/main" val="4080988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D48-262C-4007-AD6D-9473B5E66F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3F24A5-5586-4A1B-9CDD-6592C5236FAD}"/>
              </a:ext>
            </a:extLst>
          </p:cNvPr>
          <p:cNvSpPr>
            <a:spLocks noGrp="1"/>
          </p:cNvSpPr>
          <p:nvPr>
            <p:ph idx="1"/>
          </p:nvPr>
        </p:nvSpPr>
        <p:spPr/>
        <p:txBody>
          <a:bodyPr/>
          <a:lstStyle/>
          <a:p>
            <a:r>
              <a:rPr lang="en-US" dirty="0"/>
              <a:t>Marbury v. Madison 1803 </a:t>
            </a:r>
          </a:p>
          <a:p>
            <a:r>
              <a:rPr lang="en-US" dirty="0"/>
              <a:t>Legal case in which, on February 24, 1803, the U.S. Supreme Court first declared an act of Congress unconstitutional, thus establishing the doctrine of judicial review. The court's opinion, written by Chief Justice John Marshall, is considered one of the foundations of U.S. constitutional law.</a:t>
            </a:r>
          </a:p>
        </p:txBody>
      </p:sp>
    </p:spTree>
    <p:extLst>
      <p:ext uri="{BB962C8B-B14F-4D97-AF65-F5344CB8AC3E}">
        <p14:creationId xmlns:p14="http://schemas.microsoft.com/office/powerpoint/2010/main" val="164068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15F5-E034-43BF-BA6D-A649F0688A3B}"/>
              </a:ext>
            </a:extLst>
          </p:cNvPr>
          <p:cNvSpPr>
            <a:spLocks noGrp="1"/>
          </p:cNvSpPr>
          <p:nvPr>
            <p:ph type="title"/>
          </p:nvPr>
        </p:nvSpPr>
        <p:spPr/>
        <p:txBody>
          <a:bodyPr/>
          <a:lstStyle/>
          <a:p>
            <a:r>
              <a:rPr lang="en-US" dirty="0"/>
              <a:t>Federalism </a:t>
            </a:r>
          </a:p>
        </p:txBody>
      </p:sp>
      <p:sp>
        <p:nvSpPr>
          <p:cNvPr id="3" name="Content Placeholder 2">
            <a:extLst>
              <a:ext uri="{FF2B5EF4-FFF2-40B4-BE49-F238E27FC236}">
                <a16:creationId xmlns:a16="http://schemas.microsoft.com/office/drawing/2014/main" id="{72E86795-5A06-4382-8DB3-3C4CAB871939}"/>
              </a:ext>
            </a:extLst>
          </p:cNvPr>
          <p:cNvSpPr>
            <a:spLocks noGrp="1"/>
          </p:cNvSpPr>
          <p:nvPr>
            <p:ph idx="1"/>
          </p:nvPr>
        </p:nvSpPr>
        <p:spPr/>
        <p:txBody>
          <a:bodyPr/>
          <a:lstStyle/>
          <a:p>
            <a:r>
              <a:rPr lang="en-US" dirty="0"/>
              <a:t>Protect the rights of the States. </a:t>
            </a:r>
          </a:p>
          <a:p>
            <a:r>
              <a:rPr lang="en-US" dirty="0"/>
              <a:t>Federal System</a:t>
            </a:r>
          </a:p>
          <a:p>
            <a:pPr lvl="1"/>
            <a:r>
              <a:rPr lang="en-US" dirty="0"/>
              <a:t>Powers are divided among national, state, and local governments. </a:t>
            </a:r>
          </a:p>
        </p:txBody>
      </p:sp>
    </p:spTree>
    <p:extLst>
      <p:ext uri="{BB962C8B-B14F-4D97-AF65-F5344CB8AC3E}">
        <p14:creationId xmlns:p14="http://schemas.microsoft.com/office/powerpoint/2010/main" val="5316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0C77-5C58-4459-8F05-26622DDDA984}"/>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E5AF3808-FECC-4429-BDC3-B3AB51FECF8B}"/>
              </a:ext>
            </a:extLst>
          </p:cNvPr>
          <p:cNvSpPr>
            <a:spLocks noGrp="1"/>
          </p:cNvSpPr>
          <p:nvPr>
            <p:ph idx="1"/>
          </p:nvPr>
        </p:nvSpPr>
        <p:spPr>
          <a:xfrm>
            <a:off x="680321" y="2336872"/>
            <a:ext cx="11228144" cy="4255313"/>
          </a:xfrm>
        </p:spPr>
        <p:txBody>
          <a:bodyPr>
            <a:normAutofit/>
          </a:bodyPr>
          <a:lstStyle/>
          <a:p>
            <a:r>
              <a:rPr lang="en-US" sz="3200" dirty="0"/>
              <a:t>What are the basic principles on which the U.S. Constitution is based? </a:t>
            </a:r>
          </a:p>
          <a:p>
            <a:r>
              <a:rPr lang="en-US" sz="3200" dirty="0"/>
              <a:t>How does the Constitution ensure the people’s authority over the government? </a:t>
            </a:r>
          </a:p>
          <a:p>
            <a:r>
              <a:rPr lang="en-US" sz="3200" dirty="0"/>
              <a:t>How does the Constitution provide for a system of balanced government? </a:t>
            </a:r>
          </a:p>
          <a:p>
            <a:r>
              <a:rPr lang="en-US" sz="3200" dirty="0"/>
              <a:t>In what way does the Constitution protect the rights of the states? </a:t>
            </a:r>
          </a:p>
        </p:txBody>
      </p:sp>
    </p:spTree>
    <p:extLst>
      <p:ext uri="{BB962C8B-B14F-4D97-AF65-F5344CB8AC3E}">
        <p14:creationId xmlns:p14="http://schemas.microsoft.com/office/powerpoint/2010/main" val="3153246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5F4D-0EF5-44C0-BA8B-6B63E44F2A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3ACB6-755C-4D46-A25B-138A6BED97D2}"/>
              </a:ext>
            </a:extLst>
          </p:cNvPr>
          <p:cNvSpPr>
            <a:spLocks noGrp="1"/>
          </p:cNvSpPr>
          <p:nvPr>
            <p:ph idx="1"/>
          </p:nvPr>
        </p:nvSpPr>
        <p:spPr/>
        <p:txBody>
          <a:bodyPr/>
          <a:lstStyle/>
          <a:p>
            <a:r>
              <a:rPr lang="en-US" dirty="0"/>
              <a:t>The Constitution specifically prohibits states from exercising certain powers that belong to the national government, such as negotiating treaties, coining money, keeping troops or warships during peacetime, or engaging in war, unless the state is facing imminent danger or invasion. </a:t>
            </a:r>
          </a:p>
        </p:txBody>
      </p:sp>
    </p:spTree>
    <p:extLst>
      <p:ext uri="{BB962C8B-B14F-4D97-AF65-F5344CB8AC3E}">
        <p14:creationId xmlns:p14="http://schemas.microsoft.com/office/powerpoint/2010/main" val="3867882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B8A6-DE89-4637-818F-FC6E4AAA03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5B544C-6535-4B49-862B-7A9D29EBA2D0}"/>
              </a:ext>
            </a:extLst>
          </p:cNvPr>
          <p:cNvSpPr>
            <a:spLocks noGrp="1"/>
          </p:cNvSpPr>
          <p:nvPr>
            <p:ph idx="1"/>
          </p:nvPr>
        </p:nvSpPr>
        <p:spPr/>
        <p:txBody>
          <a:bodyPr/>
          <a:lstStyle/>
          <a:p>
            <a:r>
              <a:rPr lang="en-US" dirty="0"/>
              <a:t>Article VI of the Constitution </a:t>
            </a:r>
          </a:p>
          <a:p>
            <a:pPr lvl="1"/>
            <a:r>
              <a:rPr lang="en-US" dirty="0"/>
              <a:t>The power of the national government is superior to that of state governments. </a:t>
            </a:r>
          </a:p>
          <a:p>
            <a:pPr lvl="1"/>
            <a:endParaRPr lang="en-US" dirty="0"/>
          </a:p>
          <a:p>
            <a:pPr lvl="1"/>
            <a:r>
              <a:rPr lang="en-US" dirty="0"/>
              <a:t>“Supremacy Clause” </a:t>
            </a:r>
          </a:p>
          <a:p>
            <a:pPr lvl="2"/>
            <a:r>
              <a:rPr lang="en-US" dirty="0"/>
              <a:t>Declares that the Constitution – together with U.S. laws passed under the Constitution and treaties made by the national government- is the supreme law of the land. </a:t>
            </a:r>
          </a:p>
        </p:txBody>
      </p:sp>
    </p:spTree>
    <p:extLst>
      <p:ext uri="{BB962C8B-B14F-4D97-AF65-F5344CB8AC3E}">
        <p14:creationId xmlns:p14="http://schemas.microsoft.com/office/powerpoint/2010/main" val="377775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3B163-2027-486C-8CC5-1510F03799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C93677-E5D3-4F94-ACD4-37A09C07ACBF}"/>
              </a:ext>
            </a:extLst>
          </p:cNvPr>
          <p:cNvSpPr>
            <a:spLocks noGrp="1"/>
          </p:cNvSpPr>
          <p:nvPr>
            <p:ph idx="1"/>
          </p:nvPr>
        </p:nvSpPr>
        <p:spPr/>
        <p:txBody>
          <a:bodyPr>
            <a:normAutofit/>
          </a:bodyPr>
          <a:lstStyle/>
          <a:p>
            <a:r>
              <a:rPr lang="en-US" sz="3600" dirty="0"/>
              <a:t>The Constitution sets forth the powers that the citizens of the United States grant to the federal government. </a:t>
            </a:r>
          </a:p>
        </p:txBody>
      </p:sp>
    </p:spTree>
    <p:extLst>
      <p:ext uri="{BB962C8B-B14F-4D97-AF65-F5344CB8AC3E}">
        <p14:creationId xmlns:p14="http://schemas.microsoft.com/office/powerpoint/2010/main" val="218937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0CAC-DACD-4B21-A997-B117F4399DD2}"/>
              </a:ext>
            </a:extLst>
          </p:cNvPr>
          <p:cNvSpPr>
            <a:spLocks noGrp="1"/>
          </p:cNvSpPr>
          <p:nvPr>
            <p:ph type="title"/>
          </p:nvPr>
        </p:nvSpPr>
        <p:spPr/>
        <p:txBody>
          <a:bodyPr/>
          <a:lstStyle/>
          <a:p>
            <a:r>
              <a:rPr lang="en-US" dirty="0"/>
              <a:t>Five Principles </a:t>
            </a:r>
          </a:p>
        </p:txBody>
      </p:sp>
      <p:sp>
        <p:nvSpPr>
          <p:cNvPr id="3" name="Content Placeholder 2">
            <a:extLst>
              <a:ext uri="{FF2B5EF4-FFF2-40B4-BE49-F238E27FC236}">
                <a16:creationId xmlns:a16="http://schemas.microsoft.com/office/drawing/2014/main" id="{1A8BFF09-1F44-43A3-BEC0-7F8401B88845}"/>
              </a:ext>
            </a:extLst>
          </p:cNvPr>
          <p:cNvSpPr>
            <a:spLocks noGrp="1"/>
          </p:cNvSpPr>
          <p:nvPr>
            <p:ph idx="1"/>
          </p:nvPr>
        </p:nvSpPr>
        <p:spPr/>
        <p:txBody>
          <a:bodyPr>
            <a:normAutofit/>
          </a:bodyPr>
          <a:lstStyle/>
          <a:p>
            <a:r>
              <a:rPr lang="en-US" sz="4000" dirty="0"/>
              <a:t>Popular Sovereignty</a:t>
            </a:r>
          </a:p>
          <a:p>
            <a:r>
              <a:rPr lang="en-US" sz="4000" dirty="0"/>
              <a:t>Limited government</a:t>
            </a:r>
          </a:p>
          <a:p>
            <a:r>
              <a:rPr lang="en-US" sz="4000" dirty="0"/>
              <a:t>Separation of powers</a:t>
            </a:r>
          </a:p>
          <a:p>
            <a:r>
              <a:rPr lang="en-US" sz="4000" dirty="0"/>
              <a:t>Checks and balances</a:t>
            </a:r>
          </a:p>
          <a:p>
            <a:r>
              <a:rPr lang="en-US" sz="4000" dirty="0"/>
              <a:t>Federalism </a:t>
            </a:r>
          </a:p>
        </p:txBody>
      </p:sp>
    </p:spTree>
    <p:extLst>
      <p:ext uri="{BB962C8B-B14F-4D97-AF65-F5344CB8AC3E}">
        <p14:creationId xmlns:p14="http://schemas.microsoft.com/office/powerpoint/2010/main" val="218942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CA2D-FA75-4490-B3FE-17894425C512}"/>
              </a:ext>
            </a:extLst>
          </p:cNvPr>
          <p:cNvSpPr>
            <a:spLocks noGrp="1"/>
          </p:cNvSpPr>
          <p:nvPr>
            <p:ph type="title"/>
          </p:nvPr>
        </p:nvSpPr>
        <p:spPr/>
        <p:txBody>
          <a:bodyPr/>
          <a:lstStyle/>
          <a:p>
            <a:r>
              <a:rPr lang="en-US" dirty="0"/>
              <a:t>1. Popular Sovereignty </a:t>
            </a:r>
          </a:p>
        </p:txBody>
      </p:sp>
      <p:sp>
        <p:nvSpPr>
          <p:cNvPr id="3" name="Content Placeholder 2">
            <a:extLst>
              <a:ext uri="{FF2B5EF4-FFF2-40B4-BE49-F238E27FC236}">
                <a16:creationId xmlns:a16="http://schemas.microsoft.com/office/drawing/2014/main" id="{E2E15480-ACE3-47CB-BD6E-445BAE1D78F6}"/>
              </a:ext>
            </a:extLst>
          </p:cNvPr>
          <p:cNvSpPr>
            <a:spLocks noGrp="1"/>
          </p:cNvSpPr>
          <p:nvPr>
            <p:ph idx="1"/>
          </p:nvPr>
        </p:nvSpPr>
        <p:spPr/>
        <p:txBody>
          <a:bodyPr/>
          <a:lstStyle/>
          <a:p>
            <a:r>
              <a:rPr lang="en-US" dirty="0"/>
              <a:t>The Government’s authority comes from the people. </a:t>
            </a:r>
          </a:p>
          <a:p>
            <a:endParaRPr lang="en-US" dirty="0"/>
          </a:p>
          <a:p>
            <a:pPr lvl="1"/>
            <a:r>
              <a:rPr lang="en-US" dirty="0"/>
              <a:t>Example: “We the People of the United States…do ordain [order] and establish this Constitution for the United States of America.” </a:t>
            </a:r>
          </a:p>
          <a:p>
            <a:pPr lvl="1"/>
            <a:endParaRPr lang="en-US" dirty="0"/>
          </a:p>
          <a:p>
            <a:pPr lvl="1"/>
            <a:endParaRPr lang="en-US" dirty="0"/>
          </a:p>
          <a:p>
            <a:pPr lvl="1"/>
            <a:r>
              <a:rPr lang="en-US" dirty="0"/>
              <a:t>The people themselves who have given the Constitution its authority to create the U.S. government. </a:t>
            </a:r>
          </a:p>
        </p:txBody>
      </p:sp>
    </p:spTree>
    <p:extLst>
      <p:ext uri="{BB962C8B-B14F-4D97-AF65-F5344CB8AC3E}">
        <p14:creationId xmlns:p14="http://schemas.microsoft.com/office/powerpoint/2010/main" val="352086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EF59-27FF-4A37-A73B-D15C085BAD22}"/>
              </a:ext>
            </a:extLst>
          </p:cNvPr>
          <p:cNvSpPr>
            <a:spLocks noGrp="1"/>
          </p:cNvSpPr>
          <p:nvPr>
            <p:ph type="title"/>
          </p:nvPr>
        </p:nvSpPr>
        <p:spPr/>
        <p:txBody>
          <a:bodyPr/>
          <a:lstStyle/>
          <a:p>
            <a:r>
              <a:rPr lang="en-US" dirty="0"/>
              <a:t>2. Limited Government </a:t>
            </a:r>
          </a:p>
        </p:txBody>
      </p:sp>
      <p:sp>
        <p:nvSpPr>
          <p:cNvPr id="3" name="Content Placeholder 2">
            <a:extLst>
              <a:ext uri="{FF2B5EF4-FFF2-40B4-BE49-F238E27FC236}">
                <a16:creationId xmlns:a16="http://schemas.microsoft.com/office/drawing/2014/main" id="{1866C7E4-E7FC-4B0C-A5E3-D1BD488502D1}"/>
              </a:ext>
            </a:extLst>
          </p:cNvPr>
          <p:cNvSpPr>
            <a:spLocks noGrp="1"/>
          </p:cNvSpPr>
          <p:nvPr>
            <p:ph idx="1"/>
          </p:nvPr>
        </p:nvSpPr>
        <p:spPr/>
        <p:txBody>
          <a:bodyPr>
            <a:normAutofit/>
          </a:bodyPr>
          <a:lstStyle/>
          <a:p>
            <a:r>
              <a:rPr lang="en-US" sz="3200" dirty="0"/>
              <a:t>The Constitution limits government by establishing guidelines for how the government may act. </a:t>
            </a:r>
          </a:p>
        </p:txBody>
      </p:sp>
    </p:spTree>
    <p:extLst>
      <p:ext uri="{BB962C8B-B14F-4D97-AF65-F5344CB8AC3E}">
        <p14:creationId xmlns:p14="http://schemas.microsoft.com/office/powerpoint/2010/main" val="310956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DF7B-5986-443C-A442-1B81EEB4ADF4}"/>
              </a:ext>
            </a:extLst>
          </p:cNvPr>
          <p:cNvSpPr>
            <a:spLocks noGrp="1"/>
          </p:cNvSpPr>
          <p:nvPr>
            <p:ph type="title"/>
          </p:nvPr>
        </p:nvSpPr>
        <p:spPr/>
        <p:txBody>
          <a:bodyPr/>
          <a:lstStyle/>
          <a:p>
            <a:r>
              <a:rPr lang="en-US" dirty="0"/>
              <a:t>3. Separation of Powers </a:t>
            </a:r>
          </a:p>
        </p:txBody>
      </p:sp>
      <p:sp>
        <p:nvSpPr>
          <p:cNvPr id="3" name="Content Placeholder 2">
            <a:extLst>
              <a:ext uri="{FF2B5EF4-FFF2-40B4-BE49-F238E27FC236}">
                <a16:creationId xmlns:a16="http://schemas.microsoft.com/office/drawing/2014/main" id="{3EB27F77-5D97-4236-9CF5-0582F9FB8E30}"/>
              </a:ext>
            </a:extLst>
          </p:cNvPr>
          <p:cNvSpPr>
            <a:spLocks noGrp="1"/>
          </p:cNvSpPr>
          <p:nvPr>
            <p:ph idx="1"/>
          </p:nvPr>
        </p:nvSpPr>
        <p:spPr/>
        <p:txBody>
          <a:bodyPr/>
          <a:lstStyle/>
          <a:p>
            <a:r>
              <a:rPr lang="en-US" sz="4400" dirty="0"/>
              <a:t>Makes sure that no one branch has too much power. </a:t>
            </a:r>
          </a:p>
          <a:p>
            <a:endParaRPr lang="en-US" dirty="0"/>
          </a:p>
          <a:p>
            <a:endParaRPr lang="en-US" dirty="0"/>
          </a:p>
        </p:txBody>
      </p:sp>
    </p:spTree>
    <p:extLst>
      <p:ext uri="{BB962C8B-B14F-4D97-AF65-F5344CB8AC3E}">
        <p14:creationId xmlns:p14="http://schemas.microsoft.com/office/powerpoint/2010/main" val="243265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27A5-4592-4A18-80D9-1BF4144D68E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BB5A5B6-8699-450B-8941-DA4A2231194F}"/>
              </a:ext>
            </a:extLst>
          </p:cNvPr>
          <p:cNvSpPr>
            <a:spLocks noGrp="1"/>
          </p:cNvSpPr>
          <p:nvPr>
            <p:ph idx="1"/>
          </p:nvPr>
        </p:nvSpPr>
        <p:spPr>
          <a:xfrm>
            <a:off x="680321" y="2336872"/>
            <a:ext cx="9613861" cy="4063927"/>
          </a:xfrm>
        </p:spPr>
        <p:txBody>
          <a:bodyPr>
            <a:noAutofit/>
          </a:bodyPr>
          <a:lstStyle/>
          <a:p>
            <a:r>
              <a:rPr lang="en-US" sz="3200" dirty="0"/>
              <a:t>Article I </a:t>
            </a:r>
          </a:p>
          <a:p>
            <a:pPr lvl="1"/>
            <a:r>
              <a:rPr lang="en-US" sz="3200" dirty="0"/>
              <a:t>Congress makes the nation’s laws </a:t>
            </a:r>
          </a:p>
          <a:p>
            <a:pPr lvl="1"/>
            <a:r>
              <a:rPr lang="en-US" sz="3200" dirty="0"/>
              <a:t>Each chamber has its own special powers</a:t>
            </a:r>
          </a:p>
          <a:p>
            <a:pPr lvl="1"/>
            <a:r>
              <a:rPr lang="en-US" sz="3200" dirty="0"/>
              <a:t>Legislation to fund the government must begin in the House of Representatives. </a:t>
            </a:r>
          </a:p>
          <a:p>
            <a:pPr lvl="1"/>
            <a:r>
              <a:rPr lang="en-US" sz="3200" dirty="0"/>
              <a:t>Only the Senate can approve presidential appointments and treaties with foreign countries. </a:t>
            </a:r>
          </a:p>
        </p:txBody>
      </p:sp>
    </p:spTree>
    <p:extLst>
      <p:ext uri="{BB962C8B-B14F-4D97-AF65-F5344CB8AC3E}">
        <p14:creationId xmlns:p14="http://schemas.microsoft.com/office/powerpoint/2010/main" val="274657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F1DB-B877-438A-B005-1E56700487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8C5DFA-65EB-401D-AAC4-5E4BA55D6538}"/>
              </a:ext>
            </a:extLst>
          </p:cNvPr>
          <p:cNvSpPr>
            <a:spLocks noGrp="1"/>
          </p:cNvSpPr>
          <p:nvPr>
            <p:ph idx="1"/>
          </p:nvPr>
        </p:nvSpPr>
        <p:spPr/>
        <p:txBody>
          <a:bodyPr/>
          <a:lstStyle/>
          <a:p>
            <a:r>
              <a:rPr lang="en-US" dirty="0"/>
              <a:t>Article II </a:t>
            </a:r>
          </a:p>
          <a:p>
            <a:r>
              <a:rPr lang="en-US" dirty="0"/>
              <a:t>Establishes the duties of the executive branch, which is made up of the president, vice president, and various executive departments. </a:t>
            </a:r>
          </a:p>
        </p:txBody>
      </p:sp>
    </p:spTree>
    <p:extLst>
      <p:ext uri="{BB962C8B-B14F-4D97-AF65-F5344CB8AC3E}">
        <p14:creationId xmlns:p14="http://schemas.microsoft.com/office/powerpoint/2010/main" val="31273331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2169</TotalTime>
  <Words>699</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Government  Chapter 3:The U.S. Constitution  </vt:lpstr>
      <vt:lpstr>Objectives </vt:lpstr>
      <vt:lpstr>PowerPoint Presentation</vt:lpstr>
      <vt:lpstr>Five Principles </vt:lpstr>
      <vt:lpstr>1. Popular Sovereignty </vt:lpstr>
      <vt:lpstr>2. Limited Government </vt:lpstr>
      <vt:lpstr>3. Separation of Powers </vt:lpstr>
      <vt:lpstr>PowerPoint Presentation</vt:lpstr>
      <vt:lpstr>PowerPoint Presentation</vt:lpstr>
      <vt:lpstr>PowerPoint Presentation</vt:lpstr>
      <vt:lpstr>4. Checks and Balances </vt:lpstr>
      <vt:lpstr>PowerPoint Presentation</vt:lpstr>
      <vt:lpstr>Executive and Legislative Checks </vt:lpstr>
      <vt:lpstr>PowerPoint Presentation</vt:lpstr>
      <vt:lpstr>PowerPoint Presentation</vt:lpstr>
      <vt:lpstr>Judicial Review </vt:lpstr>
      <vt:lpstr>PowerPoint Presentation</vt:lpstr>
      <vt:lpstr>PowerPoint Presentation</vt:lpstr>
      <vt:lpstr>Federalism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Chapter 3:The U.S. Constitution  </dc:title>
  <dc:creator>Tyler Moudry</dc:creator>
  <cp:lastModifiedBy>Tyler Moudry</cp:lastModifiedBy>
  <cp:revision>8</cp:revision>
  <dcterms:created xsi:type="dcterms:W3CDTF">2018-10-25T05:21:05Z</dcterms:created>
  <dcterms:modified xsi:type="dcterms:W3CDTF">2018-10-30T12:35:05Z</dcterms:modified>
</cp:coreProperties>
</file>