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3" r:id="rId13"/>
    <p:sldId id="276" r:id="rId14"/>
    <p:sldId id="277" r:id="rId15"/>
    <p:sldId id="278" r:id="rId16"/>
    <p:sldId id="280" r:id="rId17"/>
    <p:sldId id="281" r:id="rId18"/>
    <p:sldId id="282" r:id="rId19"/>
    <p:sldId id="283" r:id="rId20"/>
    <p:sldId id="28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20606-1461-4A52-8E20-9281A13CB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9F1A59-2D3D-4065-A746-DF3B00504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3DB36-5D1C-41DA-950B-5349AC256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33856-AB25-43D9-BC9D-F6BAF6A4A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B1CC6-6E42-43FF-9954-9E7AAB89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7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CF4DE-4D19-4D94-A585-02B3EE6E8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C09A3-38A5-4C1B-8467-9C87A178F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83D6-86A1-4D75-A18D-FB1513756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1E7C7-09D7-4EDA-A8F6-5504A1A8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36299-DAAA-4AB7-9ECC-E042AF94A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82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35E205-1928-44A6-A6E8-2103F941A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00EFE3-6FDA-40A9-84BE-CF6BC48A1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FF228-699F-4DBE-A782-A3789BAC5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90C86-BA50-43C4-924A-4D318D0E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375B7-0A1C-4AA7-A229-2986A438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0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6ACB-C015-4F7C-B89F-585C6208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B43F0-9DC4-4281-A170-C9C5C0642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FFA18B-05FC-45A5-BE95-ACF7880B1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E0A0C-156C-49A5-8EF6-793F0F55D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58433-36D1-43DF-89CC-8D2CF852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98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C80A3-91D7-4416-A3D4-FC6F9C7BF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A36BE-8ECE-4A1B-9625-020C8892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99556-1AAB-4265-BA53-376A8A1FF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31938-320D-4D87-BE9E-D6F99B36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5409-872E-4301-BC6B-8F7399C0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91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FA33E-2FF3-4EFB-B3CA-B58028369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3E2B1-23C3-41A8-9AB2-4D4973049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28130D-53B0-417B-AFE8-B8D27D664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32CA1-A316-4990-99D7-3D252ACD4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19CD4-33FB-4B3F-A539-E8A59E4B8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0E9A5-0362-48FF-920C-7DC44D59A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58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E8292-7365-4346-9467-4EFF4266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B6242F-A79B-4513-B4FA-1C6378DF0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F58DC3-2353-4E3B-BEFC-A64D63770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EF6E9B-8072-447E-B6A9-49F2B710C6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9B7F74-771E-4D03-B6A9-40B75004D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542C11-043E-4D45-9458-523ADA83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4245C-CC59-4334-A6A7-20AE2B1A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36FEAF-7828-47CC-80AD-D4F7EEDEC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1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C983-A2A3-4279-BD59-CD2434AC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872611-1D09-4AE8-BCDB-CBAA7446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E4084-634C-481F-8A23-A939EC2F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679F0-7836-4CDF-B3BF-E744EC8E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0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3956C6-1142-4659-B750-E9000B7B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425D55-BB40-4129-AC5B-50212FA3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691207-7E67-4F03-B47C-3C91D3448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00BB-8FC5-4ABF-A70B-21739EAD9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649F3-2A0C-4BEF-AEC8-D90AD23D5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EE79EE-E237-4A7E-95F5-16270B6A8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9A2DDB-51A9-47FD-9BBF-8AD318789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470F5-9A73-4BDA-ABBA-9B1E917AA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58AEA-38CD-4C63-B530-059438B2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0E476-3FFA-4A71-889B-34B54E5F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FFFC49-4A1B-4AF4-8757-461641C682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1AD07-5C02-486E-9565-770089E72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A8AA8E-FCF2-4525-9E95-14D5FD64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C78D36-AC44-45D3-B28C-731ED43DA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963A1-DCCC-4912-A65C-A928DCC8B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3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83A45-FD8A-4867-B6BE-2A2D6DD4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51473-D607-4464-AB53-460BD9005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87519A-8E22-4EB8-B9FF-53E1548B5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08886-42A7-4071-BE9A-877D94534DC5}" type="datetimeFigureOut">
              <a:rPr lang="en-US" smtClean="0"/>
              <a:t>10/12/2018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7B999-65A2-47EF-86F2-9626F775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05C80-4D33-4D1A-8B49-A0998E29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000DE-D102-4BA4-A706-4017A43CCA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0CAD-CF5C-4611-9DBE-BA19965D0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Government Chapter 2 Section 4: </a:t>
            </a:r>
            <a:br>
              <a:rPr lang="en-US" dirty="0"/>
            </a:br>
            <a:r>
              <a:rPr lang="en-US" dirty="0"/>
              <a:t>The Constitutional Convention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5DC07-D028-4875-9281-23C8F7BF21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F2C1-5572-4960-9657-1690B005C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03DD1-66E4-405D-9642-3EA1D4A8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Convention adopted a resolution calling for a national government “to consist of a supreme legislature, executive, and judiciary. </a:t>
            </a:r>
          </a:p>
        </p:txBody>
      </p:sp>
    </p:spTree>
    <p:extLst>
      <p:ext uri="{BB962C8B-B14F-4D97-AF65-F5344CB8AC3E}">
        <p14:creationId xmlns:p14="http://schemas.microsoft.com/office/powerpoint/2010/main" val="3808591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6E8D1-5114-434F-B4A5-297F3BD76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11D12-1B22-4BC9-81C3-47C0D16E4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u="sng" dirty="0"/>
              <a:t>Virginia Plan </a:t>
            </a:r>
          </a:p>
          <a:p>
            <a:r>
              <a:rPr lang="en-US" dirty="0"/>
              <a:t>Proposed by James Madison and his fellow Virginians </a:t>
            </a:r>
          </a:p>
          <a:p>
            <a:r>
              <a:rPr lang="en-US" dirty="0"/>
              <a:t>Called for a strong government with a bicameral legislature, a strong executive, and a judiciary, a significant change from the Articles of Confederation.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49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0E6BD-F608-46C3-B0A7-BCCCBA54A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214A0-7DA2-43F3-9C39-131FB73B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Favored by delegates who feared that the states would lose too much power under the Virginia Plan. </a:t>
            </a:r>
          </a:p>
          <a:p>
            <a:endParaRPr lang="en-US" dirty="0"/>
          </a:p>
          <a:p>
            <a:r>
              <a:rPr lang="en-US" dirty="0"/>
              <a:t>Called for a national government with legislative, executive, and judicial branches. </a:t>
            </a:r>
          </a:p>
          <a:p>
            <a:r>
              <a:rPr lang="en-US" dirty="0"/>
              <a:t>Gave the national government the power to tax and the power to regulate trade across state lines. </a:t>
            </a:r>
          </a:p>
        </p:txBody>
      </p:sp>
    </p:spTree>
    <p:extLst>
      <p:ext uri="{BB962C8B-B14F-4D97-AF65-F5344CB8AC3E}">
        <p14:creationId xmlns:p14="http://schemas.microsoft.com/office/powerpoint/2010/main" val="2621487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8145-8EB5-46CD-AAD6-102EB5F26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A6021-24EE-4A8D-94BD-1977F5FD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u="sng" dirty="0"/>
              <a:t>Voting</a:t>
            </a:r>
          </a:p>
          <a:p>
            <a:r>
              <a:rPr lang="en-US" dirty="0"/>
              <a:t>On June 19</a:t>
            </a:r>
            <a:r>
              <a:rPr lang="en-US" baseline="30000" dirty="0"/>
              <a:t>th</a:t>
            </a:r>
            <a:r>
              <a:rPr lang="en-US" dirty="0"/>
              <a:t>, 1787, after only three days.</a:t>
            </a:r>
          </a:p>
          <a:p>
            <a:r>
              <a:rPr lang="en-US" dirty="0"/>
              <a:t>Votes were by state delegation, not by individual delegates. </a:t>
            </a:r>
          </a:p>
        </p:txBody>
      </p:sp>
    </p:spTree>
    <p:extLst>
      <p:ext uri="{BB962C8B-B14F-4D97-AF65-F5344CB8AC3E}">
        <p14:creationId xmlns:p14="http://schemas.microsoft.com/office/powerpoint/2010/main" val="22856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2A50D-D6D5-48E3-A35A-23F85919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ABC19-1753-45FC-AE2A-63A47E877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400" b="1" u="sng" dirty="0"/>
              <a:t>The Results </a:t>
            </a:r>
          </a:p>
          <a:p>
            <a:r>
              <a:rPr lang="en-US" dirty="0"/>
              <a:t>Seven state delegations voted for the Virginia Plan.</a:t>
            </a:r>
          </a:p>
          <a:p>
            <a:r>
              <a:rPr lang="en-US" dirty="0"/>
              <a:t>Three state delegations voted for the New Jersey Plan.</a:t>
            </a:r>
          </a:p>
          <a:p>
            <a:r>
              <a:rPr lang="en-US" dirty="0"/>
              <a:t>The other three delegations were either split or did not vote.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798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7ABC-3823-4C0B-9D15-BDB4A1514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Compromise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2770-B5E6-4CB2-AA83-3E24C664F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Despite the strong vote for the Virginia Plan, the question of state representation in the new national legislature was not yet resolved. </a:t>
            </a:r>
          </a:p>
          <a:p>
            <a:endParaRPr lang="en-US" dirty="0"/>
          </a:p>
          <a:p>
            <a:r>
              <a:rPr lang="en-US" dirty="0"/>
              <a:t>Small states wanted a government depended on reaching a compromise.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7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4E166-E503-48AA-88C3-6689059C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DB318-4EC5-4A99-8F32-6A3578419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delegates hammered out an agreement that borrowed elements from both the Virginia and New Jersey Plans. </a:t>
            </a:r>
          </a:p>
        </p:txBody>
      </p:sp>
    </p:spTree>
    <p:extLst>
      <p:ext uri="{BB962C8B-B14F-4D97-AF65-F5344CB8AC3E}">
        <p14:creationId xmlns:p14="http://schemas.microsoft.com/office/powerpoint/2010/main" val="790512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057A4-2E6F-47E0-8B61-AECF794DC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50428-01E4-4F39-A930-A693126BC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agreement, first called the Connecticut Plan, came to be known as the Great Compromise. </a:t>
            </a:r>
          </a:p>
        </p:txBody>
      </p:sp>
    </p:spTree>
    <p:extLst>
      <p:ext uri="{BB962C8B-B14F-4D97-AF65-F5344CB8AC3E}">
        <p14:creationId xmlns:p14="http://schemas.microsoft.com/office/powerpoint/2010/main" val="1211114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E485-1DDD-4732-ACFD-95E440A38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94980-B7EE-454C-A222-E57B8C7A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Adopted on July 16</a:t>
            </a:r>
            <a:r>
              <a:rPr lang="en-US" baseline="30000" dirty="0"/>
              <a:t>th</a:t>
            </a:r>
            <a:r>
              <a:rPr lang="en-US" dirty="0"/>
              <a:t>, 1787, this compromise called for a bicameral legislature. </a:t>
            </a:r>
          </a:p>
          <a:p>
            <a:endParaRPr lang="en-US" dirty="0"/>
          </a:p>
          <a:p>
            <a:r>
              <a:rPr lang="en-US" dirty="0"/>
              <a:t>Representation in one chamber of the legislature, the House of Representatives, would be based on population. </a:t>
            </a:r>
          </a:p>
          <a:p>
            <a:endParaRPr lang="en-US" dirty="0"/>
          </a:p>
          <a:p>
            <a:r>
              <a:rPr lang="en-US" dirty="0"/>
              <a:t>States with large populations would have more representatives than states with smaller populations. Member would be elected directly by the people (</a:t>
            </a:r>
            <a:r>
              <a:rPr lang="en-US" b="1" i="1" dirty="0"/>
              <a:t>Virginia Plan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17179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0EF1F-9AE8-4073-89EF-FC2A825E8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C7023-1393-4091-8133-EA88E43F1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structure of the second chamber, the Senate, was adapted from the New Jersey Plan. </a:t>
            </a:r>
          </a:p>
          <a:p>
            <a:endParaRPr lang="en-US" dirty="0"/>
          </a:p>
          <a:p>
            <a:r>
              <a:rPr lang="en-US" dirty="0"/>
              <a:t>Each state would have two representatives in the Senate. Thus, the small states would have equal footing with the large states in one half of the legislature. </a:t>
            </a:r>
          </a:p>
          <a:p>
            <a:endParaRPr lang="en-US" dirty="0"/>
          </a:p>
          <a:p>
            <a:r>
              <a:rPr lang="en-US" dirty="0"/>
              <a:t>Senators were to be elected by state legislatures. </a:t>
            </a:r>
          </a:p>
        </p:txBody>
      </p:sp>
    </p:spTree>
    <p:extLst>
      <p:ext uri="{BB962C8B-B14F-4D97-AF65-F5344CB8AC3E}">
        <p14:creationId xmlns:p14="http://schemas.microsoft.com/office/powerpoint/2010/main" val="2782950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FDD8A-DACD-4E54-ABE6-72ED72B52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DD7013-C723-4910-B7C7-AE5F6C8EA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25</a:t>
            </a:r>
            <a:r>
              <a:rPr lang="en-US" baseline="30000" dirty="0"/>
              <a:t>th</a:t>
            </a:r>
            <a:r>
              <a:rPr lang="en-US" dirty="0"/>
              <a:t>, 1787</a:t>
            </a:r>
          </a:p>
          <a:p>
            <a:r>
              <a:rPr lang="en-US" dirty="0"/>
              <a:t>Delegates met in Philadelphia </a:t>
            </a:r>
          </a:p>
          <a:p>
            <a:r>
              <a:rPr lang="en-US" dirty="0"/>
              <a:t>Consider establishing a stronger national government for the 13 states.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Debt was still a major issue.</a:t>
            </a:r>
          </a:p>
        </p:txBody>
      </p:sp>
    </p:spTree>
    <p:extLst>
      <p:ext uri="{BB962C8B-B14F-4D97-AF65-F5344CB8AC3E}">
        <p14:creationId xmlns:p14="http://schemas.microsoft.com/office/powerpoint/2010/main" val="178615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BE3AC-2365-4540-849D-B434C0986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Settling Other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0AA9D-52A2-4F4B-859C-9568D465C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“Bundle of Compromises” 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b="1" u="sng" dirty="0"/>
              <a:t>Slavery</a:t>
            </a:r>
          </a:p>
          <a:p>
            <a:r>
              <a:rPr lang="en-US" dirty="0"/>
              <a:t>continued to be a divisive issue. </a:t>
            </a:r>
          </a:p>
          <a:p>
            <a:r>
              <a:rPr lang="en-US" dirty="0"/>
              <a:t>banned in some northern states </a:t>
            </a:r>
          </a:p>
          <a:p>
            <a:r>
              <a:rPr lang="en-US" dirty="0"/>
              <a:t>made up a considerable part of the southern states’ population. </a:t>
            </a:r>
          </a:p>
        </p:txBody>
      </p:sp>
    </p:spTree>
    <p:extLst>
      <p:ext uri="{BB962C8B-B14F-4D97-AF65-F5344CB8AC3E}">
        <p14:creationId xmlns:p14="http://schemas.microsoft.com/office/powerpoint/2010/main" val="183565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C524D-365A-4008-87B8-8A1CE84CC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3290-B298-4419-B9EF-D9BD4C0C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delegates agreed to count each slave – for the purpose of determining a state’s representation in Congress- as three fifths of a free person. </a:t>
            </a:r>
          </a:p>
          <a:p>
            <a:endParaRPr lang="en-US" dirty="0"/>
          </a:p>
          <a:p>
            <a:r>
              <a:rPr lang="en-US" dirty="0"/>
              <a:t>This compromise quieted the debate over slavery- for a time. </a:t>
            </a:r>
          </a:p>
        </p:txBody>
      </p:sp>
    </p:spTree>
    <p:extLst>
      <p:ext uri="{BB962C8B-B14F-4D97-AF65-F5344CB8AC3E}">
        <p14:creationId xmlns:p14="http://schemas.microsoft.com/office/powerpoint/2010/main" val="3472152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02C2-7533-48B9-BFA4-14BA91A0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2A7A-D0FD-4F74-AD23-D769CE68E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u="sng" dirty="0"/>
              <a:t>Trade </a:t>
            </a:r>
          </a:p>
          <a:p>
            <a:r>
              <a:rPr lang="en-US" dirty="0"/>
              <a:t>Southerners feared that Congress would use its legislative powers to make importing slaves into the United States illegal. </a:t>
            </a:r>
          </a:p>
          <a:p>
            <a:endParaRPr lang="en-US" dirty="0"/>
          </a:p>
          <a:p>
            <a:r>
              <a:rPr lang="en-US" dirty="0"/>
              <a:t>In addition, southern delegates wanted to prohibit Congress from passing taxes on exported goods. </a:t>
            </a:r>
          </a:p>
        </p:txBody>
      </p:sp>
    </p:spTree>
    <p:extLst>
      <p:ext uri="{BB962C8B-B14F-4D97-AF65-F5344CB8AC3E}">
        <p14:creationId xmlns:p14="http://schemas.microsoft.com/office/powerpoint/2010/main" val="2294260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2C06C-F178-4227-8190-D6987193C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47E74-B154-4FD3-9F62-B0D6EBED8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Compromised again.</a:t>
            </a:r>
          </a:p>
          <a:p>
            <a:pPr lvl="1"/>
            <a:r>
              <a:rPr lang="en-US" dirty="0"/>
              <a:t>Congress could not ban the importation of slaves before 1808. </a:t>
            </a:r>
          </a:p>
          <a:p>
            <a:pPr lvl="1"/>
            <a:r>
              <a:rPr lang="en-US" dirty="0"/>
              <a:t>Congress cold not tax goods that were exported to other countries. </a:t>
            </a:r>
          </a:p>
        </p:txBody>
      </p:sp>
    </p:spTree>
    <p:extLst>
      <p:ext uri="{BB962C8B-B14F-4D97-AF65-F5344CB8AC3E}">
        <p14:creationId xmlns:p14="http://schemas.microsoft.com/office/powerpoint/2010/main" val="3192839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4E3A4-7310-48F0-BA1F-A78AC8255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Presidency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438AE-9BCB-45B9-96B8-E513D1CF1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delegates believed that the president should be elected directly by the people. </a:t>
            </a:r>
          </a:p>
          <a:p>
            <a:endParaRPr lang="en-US" dirty="0"/>
          </a:p>
          <a:p>
            <a:r>
              <a:rPr lang="en-US" dirty="0"/>
              <a:t>Other delegates wanted the president to be chosen by the states or by the national legislature. </a:t>
            </a:r>
          </a:p>
        </p:txBody>
      </p:sp>
    </p:spTree>
    <p:extLst>
      <p:ext uri="{BB962C8B-B14F-4D97-AF65-F5344CB8AC3E}">
        <p14:creationId xmlns:p14="http://schemas.microsoft.com/office/powerpoint/2010/main" val="3136053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6E14-13C2-4A67-8553-D8AB1C70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63E44-1D58-4CC6-936A-7680D681E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delegates decided on a system in which the president would be chosen by state electors. </a:t>
            </a:r>
          </a:p>
          <a:p>
            <a:endParaRPr lang="en-US" dirty="0"/>
          </a:p>
          <a:p>
            <a:r>
              <a:rPr lang="en-US" dirty="0"/>
              <a:t>The number of a state’s electors would match the number of its representatives in both houses of Congress. </a:t>
            </a:r>
          </a:p>
          <a:p>
            <a:endParaRPr lang="en-US" dirty="0"/>
          </a:p>
          <a:p>
            <a:r>
              <a:rPr lang="en-US" dirty="0"/>
              <a:t>States choose electors by popular vote. </a:t>
            </a:r>
          </a:p>
        </p:txBody>
      </p:sp>
    </p:spTree>
    <p:extLst>
      <p:ext uri="{BB962C8B-B14F-4D97-AF65-F5344CB8AC3E}">
        <p14:creationId xmlns:p14="http://schemas.microsoft.com/office/powerpoint/2010/main" val="1743708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7FFD9-8F2E-4990-90B7-28060F50D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D14E0-9627-41F3-A8DB-0428376DF0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no presidential candidate received a majority of electoral votes from the states, the House of Representatives would choose the president. </a:t>
            </a:r>
          </a:p>
        </p:txBody>
      </p:sp>
    </p:spTree>
    <p:extLst>
      <p:ext uri="{BB962C8B-B14F-4D97-AF65-F5344CB8AC3E}">
        <p14:creationId xmlns:p14="http://schemas.microsoft.com/office/powerpoint/2010/main" val="34549762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6A052-3D85-4895-84C0-D84C592E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Finalizing the Constitution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63DB-C8ED-4A43-AC4A-D1E7AC29C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Convention delegates finished their work on the Constitution in August 1787. </a:t>
            </a:r>
          </a:p>
          <a:p>
            <a:endParaRPr lang="en-US" dirty="0"/>
          </a:p>
          <a:p>
            <a:r>
              <a:rPr lang="en-US" dirty="0"/>
              <a:t>On September 17</a:t>
            </a:r>
            <a:r>
              <a:rPr lang="en-US" baseline="30000" dirty="0"/>
              <a:t>th</a:t>
            </a:r>
            <a:r>
              <a:rPr lang="en-US" dirty="0"/>
              <a:t>, 1787 most of the delegates signed the document. </a:t>
            </a:r>
          </a:p>
          <a:p>
            <a:r>
              <a:rPr lang="en-US" dirty="0"/>
              <a:t>Those who did not sign either had already gone home or else opposed the proposed national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265438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4DF28-3320-4465-8E28-DB08FDCF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6595D-7187-44C3-A97D-2DCD27C2A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Sun…</a:t>
            </a:r>
          </a:p>
          <a:p>
            <a:pPr marL="0" indent="0">
              <a:buNone/>
            </a:pPr>
            <a:r>
              <a:rPr lang="en-US" dirty="0"/>
              <a:t>	Benjamin Franklin noted that George Washington’s chair had a sun on its back. </a:t>
            </a:r>
          </a:p>
          <a:p>
            <a:pPr marL="0" indent="0">
              <a:buNone/>
            </a:pPr>
            <a:r>
              <a:rPr lang="en-US" dirty="0"/>
              <a:t>	Franklin wondered whether this was a rising or a setting sun. He believed it was a rising sun.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A1184-8E61-476D-8356-1F921AF3A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6914" y="4062714"/>
            <a:ext cx="5359079" cy="279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8831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272EC-0BF3-46A5-8DF9-DF35CA923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Delegates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FCCA8-9871-4796-B3E7-598438D29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delegates to the Constitutional Convention included many of the country’s most distinguished leaders and political thinkers. </a:t>
            </a:r>
          </a:p>
          <a:p>
            <a:endParaRPr lang="en-US" dirty="0"/>
          </a:p>
          <a:p>
            <a:r>
              <a:rPr lang="en-US" dirty="0"/>
              <a:t>Independence Hall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EF8D03-3264-4008-ADCC-58A32BA90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998" y="2925439"/>
            <a:ext cx="4841934" cy="374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442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7332-833A-4D66-81D5-470B648D8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A3AF6-C882-4354-BCA7-CE2D1D945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 the 55 delegates…</a:t>
            </a:r>
          </a:p>
          <a:p>
            <a:pPr lvl="1"/>
            <a:r>
              <a:rPr lang="en-US" dirty="0"/>
              <a:t>8 had signed the Declaration of Independence </a:t>
            </a:r>
          </a:p>
          <a:p>
            <a:pPr lvl="1"/>
            <a:r>
              <a:rPr lang="en-US" dirty="0"/>
              <a:t>7 had been in the First Continental Congress</a:t>
            </a:r>
          </a:p>
          <a:p>
            <a:pPr lvl="1"/>
            <a:r>
              <a:rPr lang="en-US" dirty="0"/>
              <a:t>7 had been state governors. </a:t>
            </a:r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Many would go on to become officials in the national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4033292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054BB9-CB33-48C8-8217-84C278B9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991" y="150471"/>
            <a:ext cx="1645920" cy="2002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A33A99-FB46-4963-AE5B-8EE0F469A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6BAEF-FD32-4C8C-AA66-AA73D2DC8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best known delegates included…</a:t>
            </a:r>
          </a:p>
          <a:p>
            <a:pPr lvl="1"/>
            <a:r>
              <a:rPr lang="en-US" b="1" i="1" dirty="0"/>
              <a:t>George Washington </a:t>
            </a:r>
          </a:p>
          <a:p>
            <a:pPr lvl="1"/>
            <a:r>
              <a:rPr lang="en-US" b="1" i="1" dirty="0"/>
              <a:t>Benjamin Franklin</a:t>
            </a:r>
          </a:p>
          <a:p>
            <a:pPr lvl="1"/>
            <a:r>
              <a:rPr lang="en-US" b="1" i="1" dirty="0"/>
              <a:t>Alexander Hamilton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George Washington was unanimously named chairman of the convention. </a:t>
            </a:r>
          </a:p>
          <a:p>
            <a:pPr lvl="1"/>
            <a:r>
              <a:rPr lang="en-US" dirty="0"/>
              <a:t>Benjamin Franklin was a respected scientist and philosopher. </a:t>
            </a:r>
          </a:p>
          <a:p>
            <a:pPr lvl="1"/>
            <a:r>
              <a:rPr lang="en-US" dirty="0"/>
              <a:t>Alexander Hamilton had fought in the Revolution and served as a delegate in the Continental Congress.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B4E4E2-630A-43CC-A2A1-13F33E233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1638" y="624229"/>
            <a:ext cx="2095500" cy="2562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4D41A6-16B4-4D7A-AD60-49D9BB45B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865" y="0"/>
            <a:ext cx="2286000" cy="27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F3793-3609-4976-B089-FF008197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E4CCD-39BB-4E80-913D-D9BC21888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well known leaders were absent.</a:t>
            </a:r>
          </a:p>
          <a:p>
            <a:pPr lvl="1"/>
            <a:r>
              <a:rPr lang="en-US" b="1" i="1" dirty="0"/>
              <a:t>Thomas Jefferson </a:t>
            </a:r>
          </a:p>
          <a:p>
            <a:pPr lvl="1"/>
            <a:r>
              <a:rPr lang="en-US" b="1" i="1" dirty="0"/>
              <a:t>Patrick Henry 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Thomas Jefferson was in Europe as a U.S. representative to France.</a:t>
            </a:r>
          </a:p>
          <a:p>
            <a:pPr marL="457200" lvl="1" indent="0">
              <a:buNone/>
            </a:pPr>
            <a:r>
              <a:rPr lang="en-US" dirty="0"/>
              <a:t>Patrick Henry (from Virginia) declined to attend the Convention (he smelled a rat).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They were suspicious that the delegates were plotting to create a powerful central government. </a:t>
            </a:r>
          </a:p>
        </p:txBody>
      </p:sp>
    </p:spTree>
    <p:extLst>
      <p:ext uri="{BB962C8B-B14F-4D97-AF65-F5344CB8AC3E}">
        <p14:creationId xmlns:p14="http://schemas.microsoft.com/office/powerpoint/2010/main" val="98802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90E4-DF91-4C10-BAFA-E506143E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CB34C-4D3A-4DC4-9715-CA7614A59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“Father of the Constitution” </a:t>
            </a:r>
          </a:p>
          <a:p>
            <a:r>
              <a:rPr lang="en-US" dirty="0"/>
              <a:t>Perhaps the most important delegate </a:t>
            </a:r>
          </a:p>
          <a:p>
            <a:r>
              <a:rPr lang="en-US" dirty="0"/>
              <a:t>James Madison (of Virginia) </a:t>
            </a:r>
          </a:p>
          <a:p>
            <a:endParaRPr lang="en-US" dirty="0"/>
          </a:p>
          <a:p>
            <a:r>
              <a:rPr lang="en-US" dirty="0"/>
              <a:t>The notes he took during the Convention became the main record of what went on during the gathering. </a:t>
            </a:r>
          </a:p>
        </p:txBody>
      </p:sp>
    </p:spTree>
    <p:extLst>
      <p:ext uri="{BB962C8B-B14F-4D97-AF65-F5344CB8AC3E}">
        <p14:creationId xmlns:p14="http://schemas.microsoft.com/office/powerpoint/2010/main" val="134759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3B79-F8F2-47E8-978C-B749B33B2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652F4-D565-46D2-9818-2FA6AEA37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Madison prepared himself for the Convention by studying books about history and politics. </a:t>
            </a:r>
          </a:p>
          <a:p>
            <a:endParaRPr lang="en-US" dirty="0"/>
          </a:p>
          <a:p>
            <a:r>
              <a:rPr lang="en-US" dirty="0"/>
              <a:t>Thomas Jefferson even sent him hundreds of books from Paris. </a:t>
            </a:r>
          </a:p>
        </p:txBody>
      </p:sp>
    </p:spTree>
    <p:extLst>
      <p:ext uri="{BB962C8B-B14F-4D97-AF65-F5344CB8AC3E}">
        <p14:creationId xmlns:p14="http://schemas.microsoft.com/office/powerpoint/2010/main" val="446077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E4592-4BC5-481D-82F1-8981E793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Rival Plans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7E7D0-834C-4A9F-8657-E69B2251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Almost as soon as the Convention began, debate moved beyond the original goal of strengthening the Articles of Confederation to one of creating a new government. </a:t>
            </a:r>
          </a:p>
        </p:txBody>
      </p:sp>
    </p:spTree>
    <p:extLst>
      <p:ext uri="{BB962C8B-B14F-4D97-AF65-F5344CB8AC3E}">
        <p14:creationId xmlns:p14="http://schemas.microsoft.com/office/powerpoint/2010/main" val="1173465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11616</TotalTime>
  <Words>929</Words>
  <Application>Microsoft Office PowerPoint</Application>
  <PresentationFormat>Widescreen</PresentationFormat>
  <Paragraphs>110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Government Chapter 2 Section 4:  The Constitutional Convention </vt:lpstr>
      <vt:lpstr>PowerPoint Presentation</vt:lpstr>
      <vt:lpstr>The Delegates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Rival Plans </vt:lpstr>
      <vt:lpstr>PowerPoint Presentation</vt:lpstr>
      <vt:lpstr>PowerPoint Presentation</vt:lpstr>
      <vt:lpstr>New Jersey Plan </vt:lpstr>
      <vt:lpstr>PowerPoint Presentation</vt:lpstr>
      <vt:lpstr>PowerPoint Presentation</vt:lpstr>
      <vt:lpstr>The Great Compromise </vt:lpstr>
      <vt:lpstr>PowerPoint Presentation</vt:lpstr>
      <vt:lpstr>PowerPoint Presentation</vt:lpstr>
      <vt:lpstr>PowerPoint Presentation</vt:lpstr>
      <vt:lpstr>PowerPoint Presentation</vt:lpstr>
      <vt:lpstr>Settling Other Issues</vt:lpstr>
      <vt:lpstr>PowerPoint Presentation</vt:lpstr>
      <vt:lpstr>PowerPoint Presentation</vt:lpstr>
      <vt:lpstr>PowerPoint Presentation</vt:lpstr>
      <vt:lpstr>The Presidency </vt:lpstr>
      <vt:lpstr>PowerPoint Presentation</vt:lpstr>
      <vt:lpstr>PowerPoint Presentation</vt:lpstr>
      <vt:lpstr>Finalizing the Constitution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Government Chapter 2 Section 4:  The Constitutional Convention </dc:title>
  <dc:creator>Tyler Moudry</dc:creator>
  <cp:lastModifiedBy>Tyler Moudry</cp:lastModifiedBy>
  <cp:revision>15</cp:revision>
  <dcterms:created xsi:type="dcterms:W3CDTF">2018-10-10T13:14:58Z</dcterms:created>
  <dcterms:modified xsi:type="dcterms:W3CDTF">2018-10-18T19:47:27Z</dcterms:modified>
</cp:coreProperties>
</file>