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82" r:id="rId18"/>
    <p:sldId id="283" r:id="rId19"/>
    <p:sldId id="272" r:id="rId20"/>
    <p:sldId id="273" r:id="rId21"/>
    <p:sldId id="284" r:id="rId22"/>
    <p:sldId id="274" r:id="rId23"/>
    <p:sldId id="275" r:id="rId24"/>
    <p:sldId id="276" r:id="rId25"/>
    <p:sldId id="277" r:id="rId26"/>
    <p:sldId id="281" r:id="rId27"/>
    <p:sldId id="278" r:id="rId28"/>
    <p:sldId id="279" r:id="rId29"/>
    <p:sldId id="280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3" autoAdjust="0"/>
    <p:restoredTop sz="94660"/>
  </p:normalViewPr>
  <p:slideViewPr>
    <p:cSldViewPr snapToGrid="0">
      <p:cViewPr varScale="1">
        <p:scale>
          <a:sx n="63" d="100"/>
          <a:sy n="63" d="100"/>
        </p:scale>
        <p:origin x="96" y="6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0EAD2D-C354-4833-BF71-13424D4834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61EE3E-EF6B-4046-9350-9E5CD5516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6598C3-B772-4FE0-A293-2B9C3AD7E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5F2A7-BF0C-4571-925A-BFF07D9AF256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224E1E-1D18-4879-A4F5-209E09068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7C6B5E-A022-4CC0-97FB-778D57E3A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8986A-989B-4154-ABEF-89F8B1275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815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9DB51-5CAB-4517-867A-EBDC95F65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601A7D-913D-41A2-90A2-D7C734E7B8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A60FFB-2482-455B-ABE6-01E17344E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5F2A7-BF0C-4571-925A-BFF07D9AF256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5E07AC-0477-4C27-84D3-9A59CAFE7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279FED-05CE-4C13-BB3E-8FBF506BB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8986A-989B-4154-ABEF-89F8B1275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021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11122D6-EBBA-4F55-B62F-DCCFDE80BA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C4044E-5EDA-47E4-A441-28D824A168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F73D1D-CED1-48C5-ACA1-0CF08E9F3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5F2A7-BF0C-4571-925A-BFF07D9AF256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134247-70FE-4D72-87B1-68B64185F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5CEE69-1EEE-4555-9B9F-403139802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8986A-989B-4154-ABEF-89F8B1275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478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BF8278-E28E-4AC1-9BB9-3EF978FDF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C64F72-2C97-466F-B04A-6C5C041FBA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A1DA37-2197-4741-8AD5-2B1F9F81E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5F2A7-BF0C-4571-925A-BFF07D9AF256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D00A1F-E607-4800-9CBD-CE12EE906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C09A02-73FB-4713-AD4F-652F26079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8986A-989B-4154-ABEF-89F8B1275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108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FB9D7-6227-4AD3-9A53-B65964C0D9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56D8E9-64C0-4D00-995D-F6956D6D9A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59636F-E43C-42B8-994B-3F0C117A8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5F2A7-BF0C-4571-925A-BFF07D9AF256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B8F918-49F9-46B3-A581-44826AA6D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BFC417-B565-486C-A262-F6B53648C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8986A-989B-4154-ABEF-89F8B1275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728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4BA5EB-7FA5-4EF1-A91B-057164898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2D2DCB-09C4-42D2-B039-D24D43B439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15E46B-93AF-4987-959A-A80EF0F90F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D6C5FD-74F0-4466-9F6D-A26F4DAC8E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5F2A7-BF0C-4571-925A-BFF07D9AF256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2216F1-C605-434B-903E-BFAF4EE87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6568BC-C4D6-4EEE-96B0-5C5B73087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8986A-989B-4154-ABEF-89F8B1275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51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472B0A-6E9A-4926-AB76-B3756B8D2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70B433-6077-4DB5-998A-4D72CCA671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E020A2-0200-4383-AF8D-DAD46814BD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06119A-F041-44A3-AE58-A09D05A43E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B7FD224-6930-46DF-95D8-A80426E7D5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02C19A-7873-4BD1-A3B8-139FDCE67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5F2A7-BF0C-4571-925A-BFF07D9AF256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759B32E-1CF0-4BF6-9934-CE47AB36C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29BB71C-EB50-454B-A338-B66360BE5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8986A-989B-4154-ABEF-89F8B1275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694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55E2A-2214-4918-AE50-378CEBDC8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5438D9-258C-4BB4-A34A-791101291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5F2A7-BF0C-4571-925A-BFF07D9AF256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9EA4D1-9829-4A26-AD90-23E20F564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5349BC-6E85-4EE7-B519-0144B535E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8986A-989B-4154-ABEF-89F8B1275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315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7C5C06-8A7E-4528-AD0E-728B33027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5F2A7-BF0C-4571-925A-BFF07D9AF256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357DB6-1938-4475-9ECD-34EEEF52F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C42CAC-2D38-4F1C-9ABF-B99900E8B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8986A-989B-4154-ABEF-89F8B1275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823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55D4E-BD47-4895-B5AD-F6DDD8A90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452387-7ACD-47B1-ABE8-4CABF0281A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94C082-E6CB-401E-B715-84399D67B2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511722-4EE6-47BB-A51F-B9C4791F8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5F2A7-BF0C-4571-925A-BFF07D9AF256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50F7A8-8F4C-47CD-AAD0-8810CE986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AA8011-27C6-4765-8142-C39FA8410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8986A-989B-4154-ABEF-89F8B1275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799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B9159-0592-48D6-A3BD-1EBC6DE80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9A829C-641A-42AF-8D00-568BCC1B5C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88BDEA-B09E-4C58-A99D-8504DB4B15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818AAE-C86B-4FF7-8DE9-1AA11EE6F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5F2A7-BF0C-4571-925A-BFF07D9AF256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602247-6A7C-4287-B5ED-D35841E2A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DFF2A3-BCA5-42B7-A9E5-B0F96D770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8986A-989B-4154-ABEF-89F8B1275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81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73DF084-E2BD-481C-A63B-05A3E1CD0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6703EE-1F33-4A10-9844-2674299E0D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37F7EE-824E-4D36-B75B-F131F44C31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5F2A7-BF0C-4571-925A-BFF07D9AF256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250BB-99B6-4D06-8E30-2356BB7F8C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A00B46-02C4-40CE-9744-C1484AE0B3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8986A-989B-4154-ABEF-89F8B1275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42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19DF5-F0A8-4E82-8169-BE3E5247DB9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Chapter 2 Origins of U.S. Government Section 1: Early Influences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AC20DD-A254-486D-9B50-A4C66B37377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05202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906EB-9721-4F35-ACA9-3D99F4B7E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1774BC-324A-44DC-9F96-93DE423531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Although the Magna Carta was meant only for the nobility, in time its protections applied to all English citizens. </a:t>
            </a:r>
          </a:p>
        </p:txBody>
      </p:sp>
    </p:spTree>
    <p:extLst>
      <p:ext uri="{BB962C8B-B14F-4D97-AF65-F5344CB8AC3E}">
        <p14:creationId xmlns:p14="http://schemas.microsoft.com/office/powerpoint/2010/main" val="37383105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44274-E3A9-471A-8CC9-7D31FA18C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686F6C-E442-471D-97D9-19330B9249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Magna Carta laid the foundations for government that promotes the public good. </a:t>
            </a:r>
          </a:p>
          <a:p>
            <a:endParaRPr lang="en-US" dirty="0"/>
          </a:p>
          <a:p>
            <a:r>
              <a:rPr lang="en-US" dirty="0"/>
              <a:t>Remember, government promotes the public good when it reflects the interests of society as a whole instead of the narrow interests of the few or of one individual, such as a monarch. </a:t>
            </a:r>
          </a:p>
        </p:txBody>
      </p:sp>
    </p:spTree>
    <p:extLst>
      <p:ext uri="{BB962C8B-B14F-4D97-AF65-F5344CB8AC3E}">
        <p14:creationId xmlns:p14="http://schemas.microsoft.com/office/powerpoint/2010/main" val="27440606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B0854-A15E-40AE-A192-5F8EA1603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Representative Government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FB73D2-CAB2-42CA-AD5F-01E48C365D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Representative government has its roots in a council of nobles and high religious officials that advised monarchs even before the signing of the Magna Carta. </a:t>
            </a:r>
          </a:p>
        </p:txBody>
      </p:sp>
    </p:spTree>
    <p:extLst>
      <p:ext uri="{BB962C8B-B14F-4D97-AF65-F5344CB8AC3E}">
        <p14:creationId xmlns:p14="http://schemas.microsoft.com/office/powerpoint/2010/main" val="8491148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2F956-96B1-451B-B103-AA61C4E2C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467EFF-C718-4AFF-8164-8A52E76C4D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 time the advisory council evolved into a </a:t>
            </a:r>
            <a:r>
              <a:rPr lang="en-US" b="1" i="1" dirty="0"/>
              <a:t>bicameral</a:t>
            </a:r>
            <a:r>
              <a:rPr lang="en-US" dirty="0"/>
              <a:t>, or two chamber, legislature called Parliament. </a:t>
            </a:r>
          </a:p>
          <a:p>
            <a:endParaRPr lang="en-US" dirty="0"/>
          </a:p>
          <a:p>
            <a:r>
              <a:rPr lang="en-US" dirty="0"/>
              <a:t>Nobles composed the upper house, or the House of Lords. </a:t>
            </a:r>
          </a:p>
          <a:p>
            <a:r>
              <a:rPr lang="en-US" dirty="0"/>
              <a:t>The lower house, or the House of Commons, included lesser officials and local representatives.</a:t>
            </a:r>
          </a:p>
        </p:txBody>
      </p:sp>
    </p:spTree>
    <p:extLst>
      <p:ext uri="{BB962C8B-B14F-4D97-AF65-F5344CB8AC3E}">
        <p14:creationId xmlns:p14="http://schemas.microsoft.com/office/powerpoint/2010/main" val="24066963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705172-AF58-48DC-BF2A-D54C3DF07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984ECB-21DB-4BB3-9C3B-9E78B95A07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 representatives of the people, members of Parliament worked to limit the power of English monarchs. </a:t>
            </a:r>
          </a:p>
        </p:txBody>
      </p:sp>
    </p:spTree>
    <p:extLst>
      <p:ext uri="{BB962C8B-B14F-4D97-AF65-F5344CB8AC3E}">
        <p14:creationId xmlns:p14="http://schemas.microsoft.com/office/powerpoint/2010/main" val="18860684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6AA15A-7950-4AB0-87A7-4A88C5FE5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BA5201-15D4-47B9-AA5A-CD6E54487D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Petition of Right</a:t>
            </a:r>
          </a:p>
          <a:p>
            <a:pPr lvl="1"/>
            <a:r>
              <a:rPr lang="en-US" dirty="0"/>
              <a:t>Signed by Charles I in 1628, it limited the ability of the monarch to act on his or her sole authority. 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Monarchs could not imprison people illegally, force citizens to house soldiers in their homes, or establish military rule during times of peace.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1FFA1B-74D9-4936-8BA6-FC9865F870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3120" y="3810001"/>
            <a:ext cx="2468880" cy="3041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8717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DED047-A577-4886-9251-1AB68DC2D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64F229-6560-4AE1-BA46-828CDA217A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Petition of Right was part of an extended conflict between Charles and Parliament which erupted into a civil war.</a:t>
            </a:r>
          </a:p>
          <a:p>
            <a:endParaRPr lang="en-US" dirty="0"/>
          </a:p>
          <a:p>
            <a:r>
              <a:rPr lang="en-US" dirty="0"/>
              <a:t>The army of Parliament defeated Charles’s supporters. Charles was beheaded in 1649, and England did not have another king until 1660 when Charles II assumed the throne. </a:t>
            </a:r>
          </a:p>
          <a:p>
            <a:endParaRPr lang="en-US" dirty="0"/>
          </a:p>
          <a:p>
            <a:r>
              <a:rPr lang="en-US" dirty="0"/>
              <a:t>James II, Charles’s brother, succeeded him in 1685. </a:t>
            </a:r>
          </a:p>
        </p:txBody>
      </p:sp>
    </p:spTree>
    <p:extLst>
      <p:ext uri="{BB962C8B-B14F-4D97-AF65-F5344CB8AC3E}">
        <p14:creationId xmlns:p14="http://schemas.microsoft.com/office/powerpoint/2010/main" val="22787725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7C173-08D8-474A-830D-9F769D80A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C684FB0-6711-455B-B2AC-0AC534EB5E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5945" y="1239787"/>
            <a:ext cx="9032482" cy="4937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156213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CA03B-A78B-412C-9D92-9169CBB1B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King James II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B8474AA-28B8-4BE0-93A3-23D16094F3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09272" y="1463675"/>
            <a:ext cx="4026045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6601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8A58AC-8A5D-441E-9E36-CDDB1FB24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CC64C1-A192-4095-9E39-E581728FFF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Parliamentary leaders who disagreed with James and his policies forced him from the throne by encouraging William of Orange, the husband of James's daughter Mary, to invade England.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1E8B20-A322-4B0C-BCE7-AE2378A1E2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9880" y="3238500"/>
            <a:ext cx="6096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761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313BB3-988F-410F-8D1F-6C02DBBFD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945515-704B-4C01-AA91-44FC935912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English colonists brought with them important ideals that had formed the basis of government in England. </a:t>
            </a:r>
          </a:p>
        </p:txBody>
      </p:sp>
    </p:spTree>
    <p:extLst>
      <p:ext uri="{BB962C8B-B14F-4D97-AF65-F5344CB8AC3E}">
        <p14:creationId xmlns:p14="http://schemas.microsoft.com/office/powerpoint/2010/main" val="16326456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EA891-02DD-421C-9C35-C4FB158AB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ADC15D-0721-4C2A-BEA2-22D43D9CCB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Glorious Revolution of 1688</a:t>
            </a:r>
          </a:p>
          <a:p>
            <a:pPr lvl="1"/>
            <a:r>
              <a:rPr lang="en-US" dirty="0"/>
              <a:t>William arrived with his troops, and James fled the country. 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Parliament then asked William and Mary to serve as king and queen of England. </a:t>
            </a:r>
          </a:p>
          <a:p>
            <a:pPr lvl="1"/>
            <a:r>
              <a:rPr lang="en-US" dirty="0"/>
              <a:t>Before they took the throne, however, Parliament forced them to accept the English Bill of Rights. </a:t>
            </a:r>
          </a:p>
        </p:txBody>
      </p:sp>
    </p:spTree>
    <p:extLst>
      <p:ext uri="{BB962C8B-B14F-4D97-AF65-F5344CB8AC3E}">
        <p14:creationId xmlns:p14="http://schemas.microsoft.com/office/powerpoint/2010/main" val="37537675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DD995-4332-4B0E-9E50-3C7E29AEF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William III and Mary II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2A7028B-9914-4AB0-97E1-0B80B15CFF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08524" y="1829435"/>
            <a:ext cx="5947980" cy="4663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305275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9ECD6-B383-459C-A7D2-C33762F81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English Bill of Rights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16B5A0-B74C-4B9F-A4C3-8138F2FFE9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Established that the monarchy could not rule without consent of Parliament. </a:t>
            </a:r>
          </a:p>
          <a:p>
            <a:endParaRPr lang="en-US" dirty="0"/>
          </a:p>
          <a:p>
            <a:r>
              <a:rPr lang="en-US" dirty="0"/>
              <a:t>Right to petition the king without fear of punishment and free parliamentary elections. </a:t>
            </a:r>
          </a:p>
          <a:p>
            <a:endParaRPr lang="en-US" dirty="0"/>
          </a:p>
          <a:p>
            <a:r>
              <a:rPr lang="en-US" dirty="0"/>
              <a:t>Forbade the monarch from maintaining an army without parliamentary consent and said that Parliament should operate without royal interference. </a:t>
            </a:r>
          </a:p>
        </p:txBody>
      </p:sp>
    </p:spTree>
    <p:extLst>
      <p:ext uri="{BB962C8B-B14F-4D97-AF65-F5344CB8AC3E}">
        <p14:creationId xmlns:p14="http://schemas.microsoft.com/office/powerpoint/2010/main" val="38778101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783F0-4292-4F42-9079-BC812D27B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7B0A50-1C92-4602-9053-3FCBB68EA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Along with the Magna Carta and the Petition of Right, the English Bill of Rights helped protect citizens’ rights from government violation.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BC2326-9100-4C99-9360-C4E89E87DC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4450" y="2724150"/>
            <a:ext cx="1943100" cy="413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0883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4F52C-C8E1-411F-ACF2-EC1F255C8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Colonial Development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06F0A4-B21A-4840-900E-57BAA906B3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By the time the Petition of Right and the English Bill of Rights were passed, English colonists had begun to settle parts of North America. </a:t>
            </a:r>
          </a:p>
          <a:p>
            <a:endParaRPr lang="en-US" dirty="0"/>
          </a:p>
          <a:p>
            <a:r>
              <a:rPr lang="en-US" dirty="0"/>
              <a:t>The first permanent English colony was established at Jamestown, Virginia, in 1607. </a:t>
            </a:r>
          </a:p>
        </p:txBody>
      </p:sp>
    </p:spTree>
    <p:extLst>
      <p:ext uri="{BB962C8B-B14F-4D97-AF65-F5344CB8AC3E}">
        <p14:creationId xmlns:p14="http://schemas.microsoft.com/office/powerpoint/2010/main" val="2347051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92394-925D-400B-8458-EE8CE22F1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Charters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614BFA-874B-431B-9629-5D727E9B39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Jamestown colony was the first of several permanent colonies established by charter. </a:t>
            </a:r>
          </a:p>
          <a:p>
            <a:endParaRPr lang="en-US" dirty="0"/>
          </a:p>
          <a:p>
            <a:r>
              <a:rPr lang="en-US" dirty="0"/>
              <a:t>Charter- an agreement whereby the English monarch gave settlers the right to establish a colony. </a:t>
            </a:r>
          </a:p>
        </p:txBody>
      </p:sp>
    </p:spTree>
    <p:extLst>
      <p:ext uri="{BB962C8B-B14F-4D97-AF65-F5344CB8AC3E}">
        <p14:creationId xmlns:p14="http://schemas.microsoft.com/office/powerpoint/2010/main" val="27047940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35B03-81C2-443F-AA7E-0F9CA023E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54089D0-E027-491C-975B-887AEDC236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7464" y="1027906"/>
            <a:ext cx="8697550" cy="5029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311424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C02E86-5156-4581-AC83-4FDFB4CAE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7A14F7-2972-47A1-A57E-A861A67FA3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efforts to limit government in the colonies were evident in most charters. </a:t>
            </a:r>
          </a:p>
          <a:p>
            <a:endParaRPr lang="en-US" dirty="0"/>
          </a:p>
          <a:p>
            <a:r>
              <a:rPr lang="en-US" dirty="0"/>
              <a:t>The Massachusetts charter guaranteed elections. Officers where chosen from among the male settlers who were given the charter. </a:t>
            </a:r>
          </a:p>
          <a:p>
            <a:endParaRPr lang="en-US" dirty="0"/>
          </a:p>
          <a:p>
            <a:r>
              <a:rPr lang="en-US" dirty="0"/>
              <a:t>The charter also gave these men the power and authority to establish an assembly that would make laws, elect officers, and govern the colony. </a:t>
            </a:r>
          </a:p>
        </p:txBody>
      </p:sp>
    </p:spTree>
    <p:extLst>
      <p:ext uri="{BB962C8B-B14F-4D97-AF65-F5344CB8AC3E}">
        <p14:creationId xmlns:p14="http://schemas.microsoft.com/office/powerpoint/2010/main" val="28598367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E88C1E-45C2-4B26-A7DA-1ABBAF5A5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Governments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E63615-DA16-4B92-8E17-5FE12ACE2E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With the addition of Georgia in 1733, the number of colonies grew to 13. </a:t>
            </a:r>
          </a:p>
          <a:p>
            <a:endParaRPr lang="en-US" dirty="0"/>
          </a:p>
          <a:p>
            <a:r>
              <a:rPr lang="en-US" dirty="0"/>
              <a:t>Each colony had a system that reflected the ideals of limited and representative government.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7433B6-B63C-4826-AE82-C57A06C128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037" y="4134485"/>
            <a:ext cx="2143125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806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0BB73-AD22-41CD-8EFF-EFDB4791A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types of colonies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58DAA1-85AC-4273-BA8D-0669844EB6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Royal</a:t>
            </a:r>
          </a:p>
          <a:p>
            <a:pPr lvl="1"/>
            <a:r>
              <a:rPr lang="en-US" dirty="0"/>
              <a:t>The most common type, belonged directly to the crown. Virginia was a royal colony.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Proprietary </a:t>
            </a:r>
          </a:p>
          <a:p>
            <a:pPr lvl="1"/>
            <a:r>
              <a:rPr lang="en-US" dirty="0"/>
              <a:t>Territory was granted by the king to an individual (or small group of individuals), called a proprietor, and put under the proprietor's personal control. Pennsylvania and Maryland were proprietary colonies. </a:t>
            </a:r>
          </a:p>
          <a:p>
            <a:r>
              <a:rPr lang="en-US" dirty="0"/>
              <a:t>Corporate</a:t>
            </a:r>
          </a:p>
          <a:p>
            <a:pPr lvl="1"/>
            <a:r>
              <a:rPr lang="en-US" dirty="0"/>
              <a:t>Founded without any authorization from the English government. Connecticut and Rhode Island were corporate colonies.  </a:t>
            </a:r>
          </a:p>
        </p:txBody>
      </p:sp>
    </p:spTree>
    <p:extLst>
      <p:ext uri="{BB962C8B-B14F-4D97-AF65-F5344CB8AC3E}">
        <p14:creationId xmlns:p14="http://schemas.microsoft.com/office/powerpoint/2010/main" val="10521785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9204C2-C511-422C-9D13-8813FF5B5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English Heritage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B7CD61-E873-4FF8-B1AF-816ED87276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Great Britain does not have a written </a:t>
            </a:r>
            <a:r>
              <a:rPr lang="en-US" b="1" i="1" dirty="0"/>
              <a:t>constitution</a:t>
            </a:r>
            <a:r>
              <a:rPr lang="en-US" dirty="0"/>
              <a:t> - a basic set of laws and principles establishing the nation’s government, it has laws, historical documents, and judicial decisions dating back hundreds of years. </a:t>
            </a:r>
          </a:p>
        </p:txBody>
      </p:sp>
    </p:spTree>
    <p:extLst>
      <p:ext uri="{BB962C8B-B14F-4D97-AF65-F5344CB8AC3E}">
        <p14:creationId xmlns:p14="http://schemas.microsoft.com/office/powerpoint/2010/main" val="4054503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BD2DC-D93B-4648-A4A3-500711DDB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77F74A-7674-410D-9216-80142FA206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Two important British ideals strongly influenced the colonists in North America:</a:t>
            </a:r>
          </a:p>
          <a:p>
            <a:pPr lvl="1"/>
            <a:r>
              <a:rPr lang="en-US" dirty="0"/>
              <a:t>Limited government </a:t>
            </a:r>
          </a:p>
          <a:p>
            <a:pPr lvl="1"/>
            <a:r>
              <a:rPr lang="en-US" dirty="0"/>
              <a:t>Representative government </a:t>
            </a:r>
          </a:p>
        </p:txBody>
      </p:sp>
    </p:spTree>
    <p:extLst>
      <p:ext uri="{BB962C8B-B14F-4D97-AF65-F5344CB8AC3E}">
        <p14:creationId xmlns:p14="http://schemas.microsoft.com/office/powerpoint/2010/main" val="14853424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AC668-7664-442C-86AE-553812BB6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Limited Government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DD537E-A717-4170-B54A-5D7BDF1ABB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Before the 1200s there were few limits on government in England. </a:t>
            </a:r>
          </a:p>
          <a:p>
            <a:r>
              <a:rPr lang="en-US" dirty="0"/>
              <a:t>Monarchs could tax people or seize property at will, as well as give land to people who were loyal to them. </a:t>
            </a:r>
          </a:p>
        </p:txBody>
      </p:sp>
    </p:spTree>
    <p:extLst>
      <p:ext uri="{BB962C8B-B14F-4D97-AF65-F5344CB8AC3E}">
        <p14:creationId xmlns:p14="http://schemas.microsoft.com/office/powerpoint/2010/main" val="26299370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1ED3F-DE02-4430-B0BA-A6BA630C2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BB2735-FDCE-4F5F-B6D7-39F4534849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Student-body presidents </a:t>
            </a:r>
          </a:p>
          <a:p>
            <a:r>
              <a:rPr lang="en-US" dirty="0"/>
              <a:t>A president must act within the rules set by the school administration and an elected student council. </a:t>
            </a:r>
          </a:p>
        </p:txBody>
      </p:sp>
    </p:spTree>
    <p:extLst>
      <p:ext uri="{BB962C8B-B14F-4D97-AF65-F5344CB8AC3E}">
        <p14:creationId xmlns:p14="http://schemas.microsoft.com/office/powerpoint/2010/main" val="26105735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65038-166F-4F64-8AA9-4858DF496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2E00B4-97DF-4BDE-A445-D31F0737F1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English </a:t>
            </a:r>
            <a:r>
              <a:rPr lang="en-US" b="1" i="1" dirty="0"/>
              <a:t>nobles</a:t>
            </a:r>
            <a:r>
              <a:rPr lang="en-US" dirty="0"/>
              <a:t>- the wealthy landowners who enjoyed certain social and legal privileges, were no happier with their monarch’s unlimited power than you would be with an all-powerful student body president.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3564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1349E0-EAA7-49DB-8BA2-4D32A982A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56F545-6BE6-495A-B9AC-1DF6AA0D58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1215 nobles forced King John to sign the Magna Carta, or “Great Charter.” </a:t>
            </a:r>
          </a:p>
          <a:p>
            <a:endParaRPr lang="en-US" dirty="0"/>
          </a:p>
          <a:p>
            <a:r>
              <a:rPr lang="en-US" dirty="0"/>
              <a:t>Limited the monarchy’s power by helping establish the </a:t>
            </a:r>
            <a:r>
              <a:rPr lang="en-US" b="1" i="1" dirty="0"/>
              <a:t>rule of law</a:t>
            </a:r>
            <a:r>
              <a:rPr lang="en-US" dirty="0"/>
              <a:t>, under which government leaders, even monarchs, must act according to set laws. </a:t>
            </a:r>
          </a:p>
        </p:txBody>
      </p:sp>
    </p:spTree>
    <p:extLst>
      <p:ext uri="{BB962C8B-B14F-4D97-AF65-F5344CB8AC3E}">
        <p14:creationId xmlns:p14="http://schemas.microsoft.com/office/powerpoint/2010/main" val="19934413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EDE13-A319-4D55-8025-BD9C9443A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D0F027-D961-441E-AD32-8FA7A6764D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Monarchs could no longer levy taxes without the nobles’ approval.</a:t>
            </a:r>
          </a:p>
          <a:p>
            <a:endParaRPr lang="en-US" dirty="0"/>
          </a:p>
          <a:p>
            <a:r>
              <a:rPr lang="en-US" dirty="0"/>
              <a:t>The charter also gave people accused of crimes the right to a trial by their peers, or equals.  </a:t>
            </a:r>
          </a:p>
        </p:txBody>
      </p:sp>
    </p:spTree>
    <p:extLst>
      <p:ext uri="{BB962C8B-B14F-4D97-AF65-F5344CB8AC3E}">
        <p14:creationId xmlns:p14="http://schemas.microsoft.com/office/powerpoint/2010/main" val="35485491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434</TotalTime>
  <Words>940</Words>
  <Application>Microsoft Office PowerPoint</Application>
  <PresentationFormat>Widescreen</PresentationFormat>
  <Paragraphs>79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Calibri Light</vt:lpstr>
      <vt:lpstr>Office Theme</vt:lpstr>
      <vt:lpstr>Chapter 2 Origins of U.S. Government Section 1: Early Influences </vt:lpstr>
      <vt:lpstr>PowerPoint Presentation</vt:lpstr>
      <vt:lpstr>An English Heritage </vt:lpstr>
      <vt:lpstr>PowerPoint Presentation</vt:lpstr>
      <vt:lpstr>Limited Government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Representative Government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King James II </vt:lpstr>
      <vt:lpstr>PowerPoint Presentation</vt:lpstr>
      <vt:lpstr>PowerPoint Presentation</vt:lpstr>
      <vt:lpstr>William III and Mary II </vt:lpstr>
      <vt:lpstr>The English Bill of Rights </vt:lpstr>
      <vt:lpstr>PowerPoint Presentation</vt:lpstr>
      <vt:lpstr>Colonial Development </vt:lpstr>
      <vt:lpstr>Charters </vt:lpstr>
      <vt:lpstr>PowerPoint Presentation</vt:lpstr>
      <vt:lpstr>PowerPoint Presentation</vt:lpstr>
      <vt:lpstr>Governments </vt:lpstr>
      <vt:lpstr>Three types of colonies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 Origins of U.S. Government Section 1: Early Influences </dc:title>
  <dc:creator>Tyler Moudry</dc:creator>
  <cp:lastModifiedBy>Tyler Moudry</cp:lastModifiedBy>
  <cp:revision>10</cp:revision>
  <dcterms:created xsi:type="dcterms:W3CDTF">2018-09-24T05:43:08Z</dcterms:created>
  <dcterms:modified xsi:type="dcterms:W3CDTF">2018-09-25T12:41:04Z</dcterms:modified>
</cp:coreProperties>
</file>