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9889-5E01-4AB2-AA09-E14884DCD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Economics </a:t>
            </a:r>
            <a:br>
              <a:rPr lang="en-US" sz="6600" dirty="0"/>
            </a:br>
            <a:r>
              <a:rPr lang="en-US" sz="6600" dirty="0"/>
              <a:t>Chapter 5 Section 3:</a:t>
            </a:r>
            <a:br>
              <a:rPr lang="en-US" sz="6600" dirty="0"/>
            </a:br>
            <a:r>
              <a:rPr lang="en-US" sz="6600" dirty="0"/>
              <a:t>Production and Cost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119BE-A7C5-44AC-B737-34E3B3851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64FA-4C8A-4C5E-AB42-E3450465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CCE40-BF66-47EA-A0F8-FC040DF1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ranges of marginal product: </a:t>
            </a:r>
          </a:p>
          <a:p>
            <a:pPr lvl="1"/>
            <a:r>
              <a:rPr lang="en-US" sz="2400" b="1" i="1" dirty="0"/>
              <a:t>Increasing marginal returns </a:t>
            </a:r>
          </a:p>
          <a:p>
            <a:pPr lvl="1"/>
            <a:r>
              <a:rPr lang="en-US" sz="2400" b="1" i="1" dirty="0"/>
              <a:t>Diminishing but positive marginal returns </a:t>
            </a:r>
          </a:p>
          <a:p>
            <a:pPr lvl="1"/>
            <a:r>
              <a:rPr lang="en-US" sz="2400" b="1" i="1" dirty="0"/>
              <a:t>Negative marginal returns </a:t>
            </a:r>
          </a:p>
          <a:p>
            <a:pPr lvl="1"/>
            <a:endParaRPr lang="en-US" sz="2400" b="1" i="1" dirty="0"/>
          </a:p>
          <a:p>
            <a:pPr lvl="1"/>
            <a:r>
              <a:rPr lang="en-US" sz="2400" dirty="0"/>
              <a:t>Firms normally produce in the range of diminishing but positive marginal returns. </a:t>
            </a:r>
          </a:p>
        </p:txBody>
      </p:sp>
    </p:spTree>
    <p:extLst>
      <p:ext uri="{BB962C8B-B14F-4D97-AF65-F5344CB8AC3E}">
        <p14:creationId xmlns:p14="http://schemas.microsoft.com/office/powerpoint/2010/main" val="203614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8A3A-1C2F-4641-89BE-8CBDD987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in the Short Run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B1A2-8392-4842-ACD0-A37BA545D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firm faces two kinds of costs in the short run: </a:t>
            </a:r>
          </a:p>
          <a:p>
            <a:pPr lvl="1"/>
            <a:r>
              <a:rPr lang="en-US" sz="3600" b="1" i="1" dirty="0"/>
              <a:t>fixed cost </a:t>
            </a:r>
          </a:p>
          <a:p>
            <a:pPr lvl="1"/>
            <a:r>
              <a:rPr lang="en-US" sz="3600" b="1" i="1" dirty="0"/>
              <a:t>variable cost</a:t>
            </a:r>
          </a:p>
        </p:txBody>
      </p:sp>
    </p:spTree>
    <p:extLst>
      <p:ext uri="{BB962C8B-B14F-4D97-AF65-F5344CB8AC3E}">
        <p14:creationId xmlns:p14="http://schemas.microsoft.com/office/powerpoint/2010/main" val="403075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1F04-549C-48AD-A9DD-44F599D9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and Variable costs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FE97-2D27-4C65-9FA1-96E8C141F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i="1" u="sng" dirty="0"/>
              <a:t>fixed cost </a:t>
            </a:r>
            <a:r>
              <a:rPr lang="en-US" sz="3200" dirty="0"/>
              <a:t>is one that does not change in the short run, no matter how much output is produced. </a:t>
            </a:r>
          </a:p>
          <a:p>
            <a:endParaRPr lang="en-US" sz="3200" dirty="0"/>
          </a:p>
          <a:p>
            <a:pPr lvl="1"/>
            <a:r>
              <a:rPr lang="en-US" sz="3200" dirty="0"/>
              <a:t>A firm must pay a fixed cost even when nothing gets produced.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0D8D-F861-4182-A481-F435AB68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78B2-DC47-40D8-BFCB-5C95D778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1" u="sng" dirty="0"/>
              <a:t>Variable cost </a:t>
            </a:r>
            <a:r>
              <a:rPr lang="en-US" sz="2800" dirty="0"/>
              <a:t>varies with the amount produced. </a:t>
            </a:r>
          </a:p>
          <a:p>
            <a:pPr lvl="1"/>
            <a:r>
              <a:rPr lang="en-US" sz="2800" dirty="0"/>
              <a:t>As more labor is employed, output increases as does variable cost. </a:t>
            </a:r>
          </a:p>
          <a:p>
            <a:pPr lvl="1"/>
            <a:r>
              <a:rPr lang="en-US" sz="2800" dirty="0"/>
              <a:t>Variable cost depends on the amount of labor employed and on the wage.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the firm can hire each worker for $100 a day, variable cost equals $100 times the number of workers hired. </a:t>
            </a:r>
          </a:p>
        </p:txBody>
      </p:sp>
    </p:spTree>
    <p:extLst>
      <p:ext uri="{BB962C8B-B14F-4D97-AF65-F5344CB8AC3E}">
        <p14:creationId xmlns:p14="http://schemas.microsoft.com/office/powerpoint/2010/main" val="386321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CB94-7063-4D26-AA1D-CAD8DD92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9562-D463-4ECD-A764-49505956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b="1" i="1" u="sng" dirty="0"/>
              <a:t>total cost</a:t>
            </a:r>
            <a:r>
              <a:rPr lang="en-US" sz="2800" dirty="0"/>
              <a:t>, which sums fixed cost and variable cost.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4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FC0C-F29B-449E-BFB7-D0CD16D1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ED98B-73C4-4A26-A330-E76022C1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87077"/>
          </a:xfrm>
        </p:spPr>
        <p:txBody>
          <a:bodyPr/>
          <a:lstStyle/>
          <a:p>
            <a:r>
              <a:rPr lang="en-US" dirty="0"/>
              <a:t>Of special interest to the firm is how much of total cost changes with output. </a:t>
            </a:r>
          </a:p>
          <a:p>
            <a:r>
              <a:rPr lang="en-US" dirty="0"/>
              <a:t>In particular, what is the marginal cost of moving another ton? </a:t>
            </a:r>
          </a:p>
          <a:p>
            <a:endParaRPr lang="en-US" dirty="0"/>
          </a:p>
          <a:p>
            <a:r>
              <a:rPr lang="en-US" dirty="0"/>
              <a:t>As shown in columns 6 and 7 on textbook p. 151, the marginal cost of production is simply the change in quantity or…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Change in total cost </a:t>
            </a:r>
          </a:p>
          <a:p>
            <a:pPr marL="0" indent="0">
              <a:buNone/>
            </a:pPr>
            <a:r>
              <a:rPr lang="en-US" b="1" dirty="0"/>
              <a:t>____________________ = Marginal Cost </a:t>
            </a:r>
          </a:p>
          <a:p>
            <a:pPr marL="0" indent="0">
              <a:buNone/>
            </a:pPr>
            <a:r>
              <a:rPr lang="en-US" b="1" dirty="0"/>
              <a:t>Change in quantity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3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429E-3A99-46AA-AF3C-C1982186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Cost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CDCA3-2E46-4E84-8E20-1FE8F000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of increasing returns from labor, the marginal cost curve at first slopes down.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Because of diminishing marginal returns from labor, the marginal cost curve slopes up after 9 tons (textbook p. 152 chart). </a:t>
            </a:r>
          </a:p>
        </p:txBody>
      </p:sp>
    </p:spTree>
    <p:extLst>
      <p:ext uri="{BB962C8B-B14F-4D97-AF65-F5344CB8AC3E}">
        <p14:creationId xmlns:p14="http://schemas.microsoft.com/office/powerpoint/2010/main" val="59075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E1D7-478C-4E4C-938F-47CB8CB4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2CA2C-6DB4-4305-B86A-443AA70E6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</a:t>
            </a:r>
            <a:r>
              <a:rPr lang="en-US" b="1" i="1" u="sng" dirty="0"/>
              <a:t>demand</a:t>
            </a:r>
            <a:r>
              <a:rPr lang="en-US" dirty="0"/>
              <a:t> is based on the marginal benefit that consumers get from buying each additional unit of the good.</a:t>
            </a:r>
          </a:p>
          <a:p>
            <a:endParaRPr lang="en-US" dirty="0"/>
          </a:p>
          <a:p>
            <a:r>
              <a:rPr lang="en-US" dirty="0"/>
              <a:t>Likewise,</a:t>
            </a:r>
            <a:r>
              <a:rPr lang="en-US" b="1" i="1" u="sng" dirty="0"/>
              <a:t> supply </a:t>
            </a:r>
            <a:r>
              <a:rPr lang="en-US" dirty="0"/>
              <a:t>is based on the marginal benefit that producers get from selling each additional unit of a good. </a:t>
            </a:r>
          </a:p>
          <a:p>
            <a:endParaRPr lang="en-US" dirty="0"/>
          </a:p>
          <a:p>
            <a:pPr lvl="1"/>
            <a:r>
              <a:rPr lang="en-US" dirty="0"/>
              <a:t>The marginal benefit that producers get from supplying another unit is the </a:t>
            </a:r>
            <a:r>
              <a:rPr lang="en-US" b="1" i="1" u="sng" dirty="0"/>
              <a:t>marginal revenue </a:t>
            </a:r>
            <a:r>
              <a:rPr lang="en-US" dirty="0"/>
              <a:t>they receive. </a:t>
            </a:r>
          </a:p>
        </p:txBody>
      </p:sp>
    </p:spTree>
    <p:extLst>
      <p:ext uri="{BB962C8B-B14F-4D97-AF65-F5344CB8AC3E}">
        <p14:creationId xmlns:p14="http://schemas.microsoft.com/office/powerpoint/2010/main" val="110544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533A-8BCD-44FB-8605-DC8A7999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616C-C444-4C3A-90EE-98D277277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competitive markets, the firm’s marginal revenue is the market price. </a:t>
            </a:r>
          </a:p>
          <a:p>
            <a:r>
              <a:rPr lang="en-US" sz="3200" dirty="0"/>
              <a:t>A competitive firm receives the market price for selling one more unit. </a:t>
            </a:r>
          </a:p>
        </p:txBody>
      </p:sp>
    </p:spTree>
    <p:extLst>
      <p:ext uri="{BB962C8B-B14F-4D97-AF65-F5344CB8AC3E}">
        <p14:creationId xmlns:p14="http://schemas.microsoft.com/office/powerpoint/2010/main" val="270651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83FE-8C28-4F26-BEE0-A92B3DA1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Short-run losses and shutting down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5A0D1-8A8E-458A-808F-46BBF8A85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/>
          </a:bodyPr>
          <a:lstStyle/>
          <a:p>
            <a:r>
              <a:rPr lang="en-US" sz="2800" dirty="0"/>
              <a:t>In general, producers sell additional units as long as the marginal revenue they receive exceeds the marginal cost.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competitive markets, the firm supplies additional units as long as the price exceeds marginal cost.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firm settles on the level of output where marginal revenue equals marginal cost. </a:t>
            </a:r>
          </a:p>
        </p:txBody>
      </p:sp>
    </p:spTree>
    <p:extLst>
      <p:ext uri="{BB962C8B-B14F-4D97-AF65-F5344CB8AC3E}">
        <p14:creationId xmlns:p14="http://schemas.microsoft.com/office/powerpoint/2010/main" val="101587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E0C9-6608-481A-9B3E-574ADD26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in the Short Run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10BAF-4B5C-494B-A821-A2058C88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firm tries to earn a profit by converting productive resources, or inputs, into goods and services, or outputs. </a:t>
            </a:r>
          </a:p>
        </p:txBody>
      </p:sp>
    </p:spTree>
    <p:extLst>
      <p:ext uri="{BB962C8B-B14F-4D97-AF65-F5344CB8AC3E}">
        <p14:creationId xmlns:p14="http://schemas.microsoft.com/office/powerpoint/2010/main" val="1082951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5339-0EE0-48AC-B221-380057BD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4BFF-A3F3-4C7B-9A39-2242D44FB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361" y="2272749"/>
            <a:ext cx="10178322" cy="4101547"/>
          </a:xfrm>
        </p:spPr>
        <p:txBody>
          <a:bodyPr/>
          <a:lstStyle/>
          <a:p>
            <a:r>
              <a:rPr lang="en-US" dirty="0"/>
              <a:t>There is one qualification to this output rule. </a:t>
            </a:r>
          </a:p>
          <a:p>
            <a:pPr lvl="1"/>
            <a:r>
              <a:rPr lang="en-US" dirty="0"/>
              <a:t>Sometimes the market price may be so low that production makes no economic sense. </a:t>
            </a:r>
          </a:p>
          <a:p>
            <a:pPr lvl="1"/>
            <a:r>
              <a:rPr lang="en-US" dirty="0"/>
              <a:t>At the level of output where marginal revenue equals marginal cost, the firm’s total revenue must at least cover its variable cost.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A firm that can’t cover variable cost will lose less in the short run by shutting down. </a:t>
            </a:r>
          </a:p>
        </p:txBody>
      </p:sp>
    </p:spTree>
    <p:extLst>
      <p:ext uri="{BB962C8B-B14F-4D97-AF65-F5344CB8AC3E}">
        <p14:creationId xmlns:p14="http://schemas.microsoft.com/office/powerpoint/2010/main" val="1706520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3804-5E57-49E3-925D-4083A8F47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8C285-4B3A-4678-ABB1-D4CF0DA04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firm’s minimum acceptable price is a price high enough to ensure that total revenue at least covers variable cost. </a:t>
            </a:r>
          </a:p>
          <a:p>
            <a:r>
              <a:rPr lang="en-US" sz="2400" dirty="0"/>
              <a:t>If the market price is below that minimum, the firm will shut down. </a:t>
            </a:r>
          </a:p>
          <a:p>
            <a:endParaRPr lang="en-US" sz="2400" dirty="0"/>
          </a:p>
          <a:p>
            <a:r>
              <a:rPr lang="en-US" sz="2400" dirty="0"/>
              <a:t>A firm that shuts down keeps it productive capacity intact- paying the rent, fire insurance, and property taxes, keeping water pipes from freezing in the winter, and so on. </a:t>
            </a:r>
          </a:p>
          <a:p>
            <a:pPr lvl="1"/>
            <a:r>
              <a:rPr lang="en-US" sz="2400" dirty="0"/>
              <a:t>(</a:t>
            </a:r>
            <a:r>
              <a:rPr lang="en-US" sz="2400" b="1" i="1" dirty="0"/>
              <a:t>Businesses in summer resorts often close for the winter</a:t>
            </a:r>
            <a:r>
              <a:rPr lang="en-U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4540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8916-2A4C-4F5A-B2C8-7D9E6727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D522-CB25-4B4F-907B-37AACE91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firm cannot escape those costs in the short run, no matter what it does. </a:t>
            </a:r>
          </a:p>
          <a:p>
            <a:r>
              <a:rPr lang="en-US" sz="2800" dirty="0"/>
              <a:t>The firm cannot enter or leave the market in the short run. </a:t>
            </a:r>
          </a:p>
        </p:txBody>
      </p:sp>
    </p:spTree>
    <p:extLst>
      <p:ext uri="{BB962C8B-B14F-4D97-AF65-F5344CB8AC3E}">
        <p14:creationId xmlns:p14="http://schemas.microsoft.com/office/powerpoint/2010/main" val="3471550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F5830-D9C8-4260-875B-ED861CDB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firm’s supply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63188-2F50-488A-8D66-FD979679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63757"/>
            <a:ext cx="10178322" cy="4315835"/>
          </a:xfrm>
        </p:spPr>
        <p:txBody>
          <a:bodyPr>
            <a:noAutofit/>
          </a:bodyPr>
          <a:lstStyle/>
          <a:p>
            <a:r>
              <a:rPr lang="en-US" sz="2800" dirty="0"/>
              <a:t>To produce in the short run, the price must be high enough to ensure that total revenue covers variable cost. </a:t>
            </a:r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i="1" u="sng" dirty="0"/>
              <a:t>competitive firm’s supply curve </a:t>
            </a:r>
            <a:r>
              <a:rPr lang="en-US" sz="2800" dirty="0"/>
              <a:t>is the upward slopping portion of its marginal cost curve at and above the minimum acceptable price.</a:t>
            </a:r>
          </a:p>
          <a:p>
            <a:endParaRPr lang="en-US" sz="2800" dirty="0"/>
          </a:p>
          <a:p>
            <a:r>
              <a:rPr lang="en-US" sz="2800" dirty="0"/>
              <a:t>The supply curve shows how much the firm will supply at each price. </a:t>
            </a:r>
          </a:p>
        </p:txBody>
      </p:sp>
    </p:spTree>
    <p:extLst>
      <p:ext uri="{BB962C8B-B14F-4D97-AF65-F5344CB8AC3E}">
        <p14:creationId xmlns:p14="http://schemas.microsoft.com/office/powerpoint/2010/main" val="360028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4156-D9A4-4384-84AB-3B184B1C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26BB-40AF-44BE-B88B-5100F1331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market supply curve sums individual supply curves for firms in the market. </a:t>
            </a:r>
          </a:p>
        </p:txBody>
      </p:sp>
    </p:spTree>
    <p:extLst>
      <p:ext uri="{BB962C8B-B14F-4D97-AF65-F5344CB8AC3E}">
        <p14:creationId xmlns:p14="http://schemas.microsoft.com/office/powerpoint/2010/main" val="2573666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3647-A0AF-4673-8912-2808FF28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and costs in the long run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F5E37-089A-4CD1-9967-C4647D560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the long run, all inputs can be varied, so there are no fixed costs. </a:t>
            </a:r>
          </a:p>
        </p:txBody>
      </p:sp>
    </p:spTree>
    <p:extLst>
      <p:ext uri="{BB962C8B-B14F-4D97-AF65-F5344CB8AC3E}">
        <p14:creationId xmlns:p14="http://schemas.microsoft.com/office/powerpoint/2010/main" val="870992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B9FA-5394-46AB-8663-B70B14CAB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Scale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1D5E-B8FB-4D37-9003-4FE7AEC5F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739"/>
            <a:ext cx="10178322" cy="5017876"/>
          </a:xfrm>
        </p:spPr>
        <p:txBody>
          <a:bodyPr>
            <a:normAutofit/>
          </a:bodyPr>
          <a:lstStyle/>
          <a:p>
            <a:r>
              <a:rPr lang="en-US" sz="2800" dirty="0"/>
              <a:t>Because all resources can vary in the long run, the focus is on the average cost of production, not the marginal cost. </a:t>
            </a:r>
          </a:p>
          <a:p>
            <a:endParaRPr lang="en-US" sz="2800" dirty="0"/>
          </a:p>
          <a:p>
            <a:r>
              <a:rPr lang="en-US" sz="2800" b="1" i="1" u="sng" dirty="0"/>
              <a:t>Average cost </a:t>
            </a:r>
            <a:r>
              <a:rPr lang="en-US" sz="2800" dirty="0"/>
              <a:t>equals total cost divided by output. </a:t>
            </a:r>
          </a:p>
          <a:p>
            <a:r>
              <a:rPr lang="en-US" sz="2800" dirty="0"/>
              <a:t>The firm’s owner would like to know how the average cost of production varies as the size or scale, of the firm increases. </a:t>
            </a:r>
          </a:p>
        </p:txBody>
      </p:sp>
    </p:spTree>
    <p:extLst>
      <p:ext uri="{BB962C8B-B14F-4D97-AF65-F5344CB8AC3E}">
        <p14:creationId xmlns:p14="http://schemas.microsoft.com/office/powerpoint/2010/main" val="3435116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00A1-F57A-48CA-8ACC-6B86F690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7AED0-4E08-485E-9E51-3C21772D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firm’s long-run average cost indicates the lowest average cost of producing each output when the firms size is allowed to vary. </a:t>
            </a:r>
          </a:p>
          <a:p>
            <a:endParaRPr lang="en-US" dirty="0"/>
          </a:p>
          <a:p>
            <a:r>
              <a:rPr lang="en-US" dirty="0"/>
              <a:t>If the firms long-rung average cost declines as the firm size increases, this reflects </a:t>
            </a:r>
            <a:r>
              <a:rPr lang="en-US" b="1" i="1" u="sng" dirty="0"/>
              <a:t>economies of scale</a:t>
            </a:r>
            <a:r>
              <a:rPr lang="en-US" dirty="0"/>
              <a:t>. </a:t>
            </a:r>
          </a:p>
          <a:p>
            <a:r>
              <a:rPr lang="en-US" dirty="0"/>
              <a:t>Consider some reasons for economies of scale. </a:t>
            </a:r>
          </a:p>
        </p:txBody>
      </p:sp>
    </p:spTree>
    <p:extLst>
      <p:ext uri="{BB962C8B-B14F-4D97-AF65-F5344CB8AC3E}">
        <p14:creationId xmlns:p14="http://schemas.microsoft.com/office/powerpoint/2010/main" val="2477104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28B1C-8A61-435D-AF3C-84CF828B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D3744-BED3-4FCB-AA88-68C75591E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larger-size firm often allows for larger, more specialized machines and greater specialization of labor. </a:t>
            </a:r>
          </a:p>
        </p:txBody>
      </p:sp>
    </p:spTree>
    <p:extLst>
      <p:ext uri="{BB962C8B-B14F-4D97-AF65-F5344CB8AC3E}">
        <p14:creationId xmlns:p14="http://schemas.microsoft.com/office/powerpoint/2010/main" val="1989933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08A45-82CD-46E2-8D45-65092A1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Diseconomies of Scale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BE5B2-049A-4CC2-A63B-984FE32A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scale of the firm continues to increase, however, another force may eventually take hold.</a:t>
            </a:r>
          </a:p>
          <a:p>
            <a:r>
              <a:rPr lang="en-US" dirty="0"/>
              <a:t>If the firm’s long run average cost increases as production increases, this reflects </a:t>
            </a:r>
            <a:r>
              <a:rPr lang="en-US" b="1" i="1" u="sng" dirty="0"/>
              <a:t>diseconomies of scale. </a:t>
            </a:r>
          </a:p>
          <a:p>
            <a:endParaRPr lang="en-US" dirty="0"/>
          </a:p>
          <a:p>
            <a:r>
              <a:rPr lang="en-US" dirty="0"/>
              <a:t>As the amount and variety of resources employed increase, so does the task of coordinating all these inputs. </a:t>
            </a:r>
          </a:p>
          <a:p>
            <a:endParaRPr lang="en-US" dirty="0"/>
          </a:p>
          <a:p>
            <a:r>
              <a:rPr lang="en-US" dirty="0"/>
              <a:t>As the workforce grows, additional layers of management are needed to monitor production.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7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2795-5C72-45AE-98B6-F676D699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and Variable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DFCA-87BF-4C5A-B1B4-597DF6FF5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producers use two categories of resources: fixed and variable.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Resources that cannot be altered easily- the size of the building- are called </a:t>
            </a:r>
            <a:r>
              <a:rPr lang="en-US" sz="2800" b="1" i="1" u="sng" dirty="0"/>
              <a:t>fixed resources</a:t>
            </a:r>
            <a:r>
              <a:rPr lang="en-US" sz="2800" dirty="0"/>
              <a:t>. </a:t>
            </a:r>
          </a:p>
          <a:p>
            <a:r>
              <a:rPr lang="en-US" sz="2800" dirty="0"/>
              <a:t>Resources that can be </a:t>
            </a:r>
            <a:r>
              <a:rPr lang="en-US" sz="2800" i="1" dirty="0"/>
              <a:t>varied quickly </a:t>
            </a:r>
            <a:r>
              <a:rPr lang="en-US" sz="2800" dirty="0"/>
              <a:t>to change output are called </a:t>
            </a:r>
            <a:r>
              <a:rPr lang="en-US" sz="2800" b="1" i="1" u="sng" dirty="0"/>
              <a:t>variable resources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9589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0E35-F902-454E-8847-3515FE6C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9D4F-CC48-45C2-B7BE-B8FB2794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Information may not be correctly passed up or down the chain of command. </a:t>
            </a:r>
          </a:p>
          <a:p>
            <a:r>
              <a:rPr lang="en-US" sz="2400" dirty="0"/>
              <a:t>It is possible for long-run average cost to neither increase nor decrease with changes in form size. </a:t>
            </a:r>
          </a:p>
          <a:p>
            <a:endParaRPr lang="en-US" sz="2400" dirty="0"/>
          </a:p>
          <a:p>
            <a:pPr lvl="1"/>
            <a:r>
              <a:rPr lang="en-US" sz="2400" dirty="0"/>
              <a:t>If neither economies of scale nor diseconomies of scale occur as the scale of the firm expands, a firm experiences </a:t>
            </a:r>
            <a:r>
              <a:rPr lang="en-US" sz="2400" b="1" i="1" u="sng" dirty="0"/>
              <a:t>constant returns to scale </a:t>
            </a:r>
            <a:r>
              <a:rPr lang="en-US" sz="2400" dirty="0"/>
              <a:t>over some range of production. </a:t>
            </a:r>
          </a:p>
        </p:txBody>
      </p:sp>
    </p:spTree>
    <p:extLst>
      <p:ext uri="{BB962C8B-B14F-4D97-AF65-F5344CB8AC3E}">
        <p14:creationId xmlns:p14="http://schemas.microsoft.com/office/powerpoint/2010/main" val="2473530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16F7-668E-45FB-AEA3-4DFA36FD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Long-run average cost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8FE68-96C1-4EE9-BA38-23271FD68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Long-run average cost curve- </a:t>
            </a:r>
            <a:r>
              <a:rPr lang="en-US" dirty="0"/>
              <a:t>a curve that indicates the lowest average cost of production at each rate of output when the firm’s size is allowed to vary. </a:t>
            </a:r>
          </a:p>
          <a:p>
            <a:endParaRPr lang="en-US" dirty="0"/>
          </a:p>
          <a:p>
            <a:r>
              <a:rPr lang="en-US" dirty="0"/>
              <a:t>The curve is marked into segments reflecting economics of scale, constant returns to scale, and diseconomies of scale. </a:t>
            </a:r>
          </a:p>
        </p:txBody>
      </p:sp>
    </p:spTree>
    <p:extLst>
      <p:ext uri="{BB962C8B-B14F-4D97-AF65-F5344CB8AC3E}">
        <p14:creationId xmlns:p14="http://schemas.microsoft.com/office/powerpoint/2010/main" val="4237745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0A3E-DFF9-45F2-BD95-149F8DF2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CF8F0-FE71-41A3-9260-A6E3533FD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must reach quantity A for the firm to achieve the minimum efficient scale, which is the smallest scale, or size, that allows the firm to take full advantage of economies of scale. </a:t>
            </a:r>
          </a:p>
          <a:p>
            <a:endParaRPr lang="en-US" dirty="0"/>
          </a:p>
          <a:p>
            <a:r>
              <a:rPr lang="en-US" dirty="0"/>
              <a:t>At the minimum efficient scale, long-run average cost is at a minimum.</a:t>
            </a:r>
          </a:p>
        </p:txBody>
      </p:sp>
    </p:spTree>
    <p:extLst>
      <p:ext uri="{BB962C8B-B14F-4D97-AF65-F5344CB8AC3E}">
        <p14:creationId xmlns:p14="http://schemas.microsoft.com/office/powerpoint/2010/main" val="1048237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E7FD-71D2-4E61-90ED-9E3D7CC7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43F7-8D21-45F0-99C1-4C05FE0FB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output A to output B, the firm experiences constant returns to scale. </a:t>
            </a:r>
          </a:p>
          <a:p>
            <a:endParaRPr lang="en-US" dirty="0"/>
          </a:p>
          <a:p>
            <a:r>
              <a:rPr lang="en-US" dirty="0"/>
              <a:t>Beyond output rate B, diseconomies of scale increase long-run average cost. </a:t>
            </a:r>
          </a:p>
          <a:p>
            <a:endParaRPr lang="en-US" dirty="0"/>
          </a:p>
          <a:p>
            <a:pPr lvl="1"/>
            <a:r>
              <a:rPr lang="en-US" dirty="0"/>
              <a:t>Firms to try avoid diseconomies of scale. </a:t>
            </a:r>
          </a:p>
          <a:p>
            <a:pPr lvl="1"/>
            <a:r>
              <a:rPr lang="en-US" dirty="0"/>
              <a:t>Competition weeds out firms that grow too large. </a:t>
            </a:r>
          </a:p>
        </p:txBody>
      </p:sp>
    </p:spTree>
    <p:extLst>
      <p:ext uri="{BB962C8B-B14F-4D97-AF65-F5344CB8AC3E}">
        <p14:creationId xmlns:p14="http://schemas.microsoft.com/office/powerpoint/2010/main" val="814900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E4AB-8068-4015-9927-03E34F28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4C5B-5B83-42AE-89EA-5800A280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25757"/>
            <a:ext cx="10178322" cy="3593591"/>
          </a:xfrm>
        </p:spPr>
        <p:txBody>
          <a:bodyPr/>
          <a:lstStyle/>
          <a:p>
            <a:r>
              <a:rPr lang="en-US" dirty="0"/>
              <a:t>To avoid diseconomies of scale, IBM divided into six smaller decision-making groups. </a:t>
            </a:r>
          </a:p>
          <a:p>
            <a:endParaRPr lang="en-US" dirty="0"/>
          </a:p>
          <a:p>
            <a:pPr lvl="1"/>
            <a:r>
              <a:rPr lang="en-US" dirty="0"/>
              <a:t>The long-run average cost curve guides the firm toward the most efficient plant size for a given level of output.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However, one a plant of that scale is built, the firm has fixed costs and is operating in the short run. A firm in the short run chooses the output rate where marginal revenue equals marginal cost.</a:t>
            </a:r>
          </a:p>
          <a:p>
            <a:pPr lvl="1"/>
            <a:r>
              <a:rPr lang="en-US" dirty="0"/>
              <a:t>Firms plan for the long run, but they produce in the short run. </a:t>
            </a:r>
          </a:p>
        </p:txBody>
      </p:sp>
    </p:spTree>
    <p:extLst>
      <p:ext uri="{BB962C8B-B14F-4D97-AF65-F5344CB8AC3E}">
        <p14:creationId xmlns:p14="http://schemas.microsoft.com/office/powerpoint/2010/main" val="143186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0A9B-9DB6-4A76-88E3-9A1D7438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724E9-096C-497A-828E-AB3E203CF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considering the time required to change the quantity of resources employed, economists distinguish between the short run and the long run. </a:t>
            </a:r>
          </a:p>
          <a:p>
            <a:endParaRPr lang="en-US" dirty="0"/>
          </a:p>
          <a:p>
            <a:pPr lvl="1"/>
            <a:r>
              <a:rPr lang="en-US" dirty="0"/>
              <a:t>In the</a:t>
            </a:r>
            <a:r>
              <a:rPr lang="en-US" b="1" i="1" u="sng" dirty="0"/>
              <a:t> short run</a:t>
            </a:r>
            <a:r>
              <a:rPr lang="en-US" dirty="0"/>
              <a:t>, at least one resource is fixed. </a:t>
            </a:r>
          </a:p>
          <a:p>
            <a:pPr lvl="1"/>
            <a:r>
              <a:rPr lang="en-US" dirty="0"/>
              <a:t>In the </a:t>
            </a:r>
            <a:r>
              <a:rPr lang="en-US" b="1" i="1" u="sng" dirty="0"/>
              <a:t>long run</a:t>
            </a:r>
            <a:r>
              <a:rPr lang="en-US" dirty="0"/>
              <a:t>, no resources are fixed.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firm can enter or leave a market in the long run but not in the short run. </a:t>
            </a:r>
          </a:p>
        </p:txBody>
      </p:sp>
    </p:spTree>
    <p:extLst>
      <p:ext uri="{BB962C8B-B14F-4D97-AF65-F5344CB8AC3E}">
        <p14:creationId xmlns:p14="http://schemas.microsoft.com/office/powerpoint/2010/main" val="33991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E05F-8AFA-4029-855D-2221CA51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5CBF6-CF8C-4A6B-A44F-9C7AE39AA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Total product </a:t>
            </a:r>
            <a:r>
              <a:rPr lang="en-US" sz="2400" dirty="0"/>
              <a:t>is the total output of the firm.</a:t>
            </a:r>
          </a:p>
          <a:p>
            <a:endParaRPr lang="en-US" sz="2400" dirty="0"/>
          </a:p>
          <a:p>
            <a:r>
              <a:rPr lang="en-US" sz="2400" b="1" i="1" u="sng" dirty="0"/>
              <a:t>Marginal product </a:t>
            </a:r>
            <a:r>
              <a:rPr lang="en-US" sz="2400" dirty="0"/>
              <a:t>of each worker- that is, the amount by which the total product changes with each additional worker, assuming other resources remain unchanged. </a:t>
            </a:r>
          </a:p>
        </p:txBody>
      </p:sp>
    </p:spTree>
    <p:extLst>
      <p:ext uri="{BB962C8B-B14F-4D97-AF65-F5344CB8AC3E}">
        <p14:creationId xmlns:p14="http://schemas.microsoft.com/office/powerpoint/2010/main" val="161368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2DDB-58DD-4AA2-8CE2-573E5E77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Returns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0E35-FC6F-4C0F-96DF-DDC33E4B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labor, nothing gets moved, so total product is zero when no workers are hired. </a:t>
            </a:r>
          </a:p>
          <a:p>
            <a:r>
              <a:rPr lang="en-US" dirty="0"/>
              <a:t>If one worker is hired, that person must do all the driving, packing, and moving. </a:t>
            </a:r>
          </a:p>
          <a:p>
            <a:endParaRPr lang="en-US" dirty="0"/>
          </a:p>
          <a:p>
            <a:r>
              <a:rPr lang="en-US" dirty="0"/>
              <a:t>A single worker cannot easily move some of the larger items/ </a:t>
            </a:r>
          </a:p>
          <a:p>
            <a:r>
              <a:rPr lang="en-US" dirty="0"/>
              <a:t>Still, one worker manages to move 2 tons per day.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a second worker is hired, some division of labor occurs, and two can move the big stuff more easily, so production more than doubles to 5 tons per day. </a:t>
            </a:r>
          </a:p>
        </p:txBody>
      </p:sp>
    </p:spTree>
    <p:extLst>
      <p:ext uri="{BB962C8B-B14F-4D97-AF65-F5344CB8AC3E}">
        <p14:creationId xmlns:p14="http://schemas.microsoft.com/office/powerpoint/2010/main" val="188971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D3FB2-C1C1-4B9B-BD31-2CCD3248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Diminishing Returns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EDFA7-0CA4-4CD7-B734-632891429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Hiring a fourth worker adds to the total product but not as much as was added by a third. </a:t>
            </a:r>
          </a:p>
          <a:p>
            <a:r>
              <a:rPr lang="en-US" dirty="0"/>
              <a:t>Hiring still more workers increases total product by successively smaller amounts, so the marginal product declines after three workers. </a:t>
            </a:r>
          </a:p>
          <a:p>
            <a:endParaRPr lang="en-US" dirty="0"/>
          </a:p>
          <a:p>
            <a:r>
              <a:rPr lang="en-US" dirty="0"/>
              <a:t>Beginning with the fourth worker, the </a:t>
            </a:r>
            <a:r>
              <a:rPr lang="en-US" b="1" i="1" u="sng" dirty="0"/>
              <a:t>law of diminishing returns </a:t>
            </a:r>
            <a:r>
              <a:rPr lang="en-US" dirty="0"/>
              <a:t>takes hold. </a:t>
            </a:r>
          </a:p>
          <a:p>
            <a:pPr lvl="1"/>
            <a:r>
              <a:rPr lang="en-US" dirty="0"/>
              <a:t>This law states that as more units of one resource are added to all other resources, marginal product eventually declines. </a:t>
            </a:r>
          </a:p>
        </p:txBody>
      </p:sp>
    </p:spTree>
    <p:extLst>
      <p:ext uri="{BB962C8B-B14F-4D97-AF65-F5344CB8AC3E}">
        <p14:creationId xmlns:p14="http://schemas.microsoft.com/office/powerpoint/2010/main" val="385601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2AAF-3C8B-49C9-9054-2A2A4452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9FF20-EB1E-4A52-88F5-E9CF2A6D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law of diminishing return is the most important feature of production in the short run. </a:t>
            </a:r>
          </a:p>
          <a:p>
            <a:endParaRPr lang="en-US" b="1" i="1" dirty="0"/>
          </a:p>
          <a:p>
            <a:r>
              <a:rPr lang="en-US" b="1" i="1" dirty="0"/>
              <a:t>As long as marginal product is positive, total product continues to increase. </a:t>
            </a:r>
          </a:p>
          <a:p>
            <a:r>
              <a:rPr lang="en-US" b="1" i="1" dirty="0"/>
              <a:t>However, as additional workers are hired, total product may eventually decline. </a:t>
            </a:r>
          </a:p>
          <a:p>
            <a:pPr lvl="1"/>
            <a:r>
              <a:rPr lang="en-US" b="1" i="1" dirty="0"/>
              <a:t>Example: an eighth worker would crowd the work area so much that people get in each other’s way. </a:t>
            </a:r>
          </a:p>
          <a:p>
            <a:pPr lvl="1"/>
            <a:r>
              <a:rPr lang="en-US" b="1" i="1" dirty="0"/>
              <a:t>As a result, total output would drop, meaning a negative marginal product. </a:t>
            </a:r>
          </a:p>
        </p:txBody>
      </p:sp>
    </p:spTree>
    <p:extLst>
      <p:ext uri="{BB962C8B-B14F-4D97-AF65-F5344CB8AC3E}">
        <p14:creationId xmlns:p14="http://schemas.microsoft.com/office/powerpoint/2010/main" val="219846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357E-7E05-4D57-BE81-9D6E35CC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Product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24941-6C8D-45D6-9C68-5B8FB87A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Because of increasing returns, marginal product increases with each of the first three workers. </a:t>
            </a:r>
          </a:p>
          <a:p>
            <a:r>
              <a:rPr lang="en-US" sz="2800" dirty="0"/>
              <a:t>Beginning with the fourth worker, diminishing returns cut marginal product. </a:t>
            </a:r>
          </a:p>
          <a:p>
            <a:r>
              <a:rPr lang="en-US" sz="2800" dirty="0"/>
              <a:t>Marginal product turns negative if an eighth worker is hired.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869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923</TotalTime>
  <Words>1683</Words>
  <Application>Microsoft Office PowerPoint</Application>
  <PresentationFormat>Widescreen</PresentationFormat>
  <Paragraphs>150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Gill Sans MT</vt:lpstr>
      <vt:lpstr>Impact</vt:lpstr>
      <vt:lpstr>Badge</vt:lpstr>
      <vt:lpstr>Economics  Chapter 5 Section 3: Production and Cost  </vt:lpstr>
      <vt:lpstr>Production in the Short Run </vt:lpstr>
      <vt:lpstr>Fixed and Variable Resources </vt:lpstr>
      <vt:lpstr>PowerPoint Presentation</vt:lpstr>
      <vt:lpstr>PowerPoint Presentation</vt:lpstr>
      <vt:lpstr>Increasing Returns </vt:lpstr>
      <vt:lpstr>Law of Diminishing Returns </vt:lpstr>
      <vt:lpstr>PowerPoint Presentation</vt:lpstr>
      <vt:lpstr>Marginal Product Curve </vt:lpstr>
      <vt:lpstr>PowerPoint Presentation</vt:lpstr>
      <vt:lpstr>Costs in the Short Run </vt:lpstr>
      <vt:lpstr>Fixed and Variable costs </vt:lpstr>
      <vt:lpstr>PowerPoint Presentation</vt:lpstr>
      <vt:lpstr>Total cost </vt:lpstr>
      <vt:lpstr>Marginal cost </vt:lpstr>
      <vt:lpstr>Marginal Cost curve </vt:lpstr>
      <vt:lpstr>Marginal Revenue </vt:lpstr>
      <vt:lpstr>PowerPoint Presentation</vt:lpstr>
      <vt:lpstr>Short-run losses and shutting down </vt:lpstr>
      <vt:lpstr>PowerPoint Presentation</vt:lpstr>
      <vt:lpstr>PowerPoint Presentation</vt:lpstr>
      <vt:lpstr>PowerPoint Presentation</vt:lpstr>
      <vt:lpstr>The firm’s supply curve </vt:lpstr>
      <vt:lpstr>PowerPoint Presentation</vt:lpstr>
      <vt:lpstr>Production and costs in the long run </vt:lpstr>
      <vt:lpstr>Economies of Scale </vt:lpstr>
      <vt:lpstr>PowerPoint Presentation</vt:lpstr>
      <vt:lpstr>PowerPoint Presentation</vt:lpstr>
      <vt:lpstr>Diseconomies of Scale </vt:lpstr>
      <vt:lpstr>PowerPoint Presentation</vt:lpstr>
      <vt:lpstr>Long-run average cost curve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5 Section 3: Production and Cost  </dc:title>
  <dc:creator>Tyler Moudry</dc:creator>
  <cp:lastModifiedBy>Tyler Moudry</cp:lastModifiedBy>
  <cp:revision>15</cp:revision>
  <dcterms:created xsi:type="dcterms:W3CDTF">2019-04-23T15:26:15Z</dcterms:created>
  <dcterms:modified xsi:type="dcterms:W3CDTF">2019-04-25T06:45:53Z</dcterms:modified>
</cp:coreProperties>
</file>