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4/15/2019</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4/15/2019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4/15/2019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4/15/2019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4/15/2019</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4/15/2019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4/15/2019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4/15/2019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4/15/2019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4/15/2019</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4/15/2019</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4/15/2019</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5CD07-7830-4A68-A653-C48245701BE9}"/>
              </a:ext>
            </a:extLst>
          </p:cNvPr>
          <p:cNvSpPr>
            <a:spLocks noGrp="1"/>
          </p:cNvSpPr>
          <p:nvPr>
            <p:ph type="ctrTitle"/>
          </p:nvPr>
        </p:nvSpPr>
        <p:spPr/>
        <p:txBody>
          <a:bodyPr/>
          <a:lstStyle/>
          <a:p>
            <a:r>
              <a:rPr lang="en-US" sz="7200" dirty="0"/>
              <a:t>Economics </a:t>
            </a:r>
            <a:br>
              <a:rPr lang="en-US" sz="7200" dirty="0"/>
            </a:br>
            <a:r>
              <a:rPr lang="en-US" sz="7200" dirty="0"/>
              <a:t>Chapter 5-Supply </a:t>
            </a:r>
            <a:br>
              <a:rPr lang="en-US" dirty="0"/>
            </a:br>
            <a:endParaRPr lang="en-US" dirty="0"/>
          </a:p>
        </p:txBody>
      </p:sp>
      <p:sp>
        <p:nvSpPr>
          <p:cNvPr id="3" name="Subtitle 2">
            <a:extLst>
              <a:ext uri="{FF2B5EF4-FFF2-40B4-BE49-F238E27FC236}">
                <a16:creationId xmlns:a16="http://schemas.microsoft.com/office/drawing/2014/main" id="{BF467D33-2B1E-4999-AF75-6D9304155791}"/>
              </a:ext>
            </a:extLst>
          </p:cNvPr>
          <p:cNvSpPr>
            <a:spLocks noGrp="1"/>
          </p:cNvSpPr>
          <p:nvPr>
            <p:ph type="subTitle" idx="1"/>
          </p:nvPr>
        </p:nvSpPr>
        <p:spPr>
          <a:xfrm>
            <a:off x="2215045" y="4327184"/>
            <a:ext cx="8045373" cy="742279"/>
          </a:xfrm>
        </p:spPr>
        <p:txBody>
          <a:bodyPr>
            <a:noAutofit/>
          </a:bodyPr>
          <a:lstStyle/>
          <a:p>
            <a:r>
              <a:rPr lang="en-US" sz="4000" dirty="0"/>
              <a:t>Section 1: The Supply Curve </a:t>
            </a:r>
          </a:p>
        </p:txBody>
      </p:sp>
    </p:spTree>
    <p:extLst>
      <p:ext uri="{BB962C8B-B14F-4D97-AF65-F5344CB8AC3E}">
        <p14:creationId xmlns:p14="http://schemas.microsoft.com/office/powerpoint/2010/main" val="10485309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A08130-3BC2-4F87-B71D-1C710DEC343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4CC30B9-D404-44AA-B107-8B3FE735F3BF}"/>
              </a:ext>
            </a:extLst>
          </p:cNvPr>
          <p:cNvSpPr>
            <a:spLocks noGrp="1"/>
          </p:cNvSpPr>
          <p:nvPr>
            <p:ph idx="1"/>
          </p:nvPr>
        </p:nvSpPr>
        <p:spPr/>
        <p:txBody>
          <a:bodyPr>
            <a:normAutofit/>
          </a:bodyPr>
          <a:lstStyle/>
          <a:p>
            <a:r>
              <a:rPr lang="en-US" sz="2800" dirty="0"/>
              <a:t>Like the demand curve, the supply curve represents a particular period of time. </a:t>
            </a:r>
          </a:p>
          <a:p>
            <a:pPr marL="0" indent="0">
              <a:buNone/>
            </a:pPr>
            <a:endParaRPr lang="en-US" sz="2800" dirty="0"/>
          </a:p>
          <a:p>
            <a:r>
              <a:rPr lang="en-US" sz="2800" dirty="0"/>
              <a:t>For any supply curve, it is assumed that the prices of other goods the business could produce remain unchanged. </a:t>
            </a:r>
          </a:p>
        </p:txBody>
      </p:sp>
    </p:spTree>
    <p:extLst>
      <p:ext uri="{BB962C8B-B14F-4D97-AF65-F5344CB8AC3E}">
        <p14:creationId xmlns:p14="http://schemas.microsoft.com/office/powerpoint/2010/main" val="6628731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8CC05D-BB77-4EE7-8136-A8B0DDD12F30}"/>
              </a:ext>
            </a:extLst>
          </p:cNvPr>
          <p:cNvSpPr>
            <a:spLocks noGrp="1"/>
          </p:cNvSpPr>
          <p:nvPr>
            <p:ph type="title"/>
          </p:nvPr>
        </p:nvSpPr>
        <p:spPr/>
        <p:txBody>
          <a:bodyPr/>
          <a:lstStyle/>
          <a:p>
            <a:r>
              <a:rPr lang="en-US" dirty="0"/>
              <a:t>More Willing to Supply </a:t>
            </a:r>
          </a:p>
        </p:txBody>
      </p:sp>
      <p:sp>
        <p:nvSpPr>
          <p:cNvPr id="3" name="Content Placeholder 2">
            <a:extLst>
              <a:ext uri="{FF2B5EF4-FFF2-40B4-BE49-F238E27FC236}">
                <a16:creationId xmlns:a16="http://schemas.microsoft.com/office/drawing/2014/main" id="{2E94BD84-76E9-47A5-9CA4-22E71D688A37}"/>
              </a:ext>
            </a:extLst>
          </p:cNvPr>
          <p:cNvSpPr>
            <a:spLocks noGrp="1"/>
          </p:cNvSpPr>
          <p:nvPr>
            <p:ph idx="1"/>
          </p:nvPr>
        </p:nvSpPr>
        <p:spPr/>
        <p:txBody>
          <a:bodyPr/>
          <a:lstStyle/>
          <a:p>
            <a:r>
              <a:rPr lang="en-US" dirty="0"/>
              <a:t>Producers offer more for sale when the price rises for two reasons. </a:t>
            </a:r>
          </a:p>
          <a:p>
            <a:pPr marL="0" indent="0">
              <a:buNone/>
            </a:pPr>
            <a:endParaRPr lang="en-US" dirty="0"/>
          </a:p>
          <a:p>
            <a:pPr lvl="1"/>
            <a:r>
              <a:rPr lang="en-US" dirty="0"/>
              <a:t>1. as the price increases, other things constant, a producer becomes more willing to supply the good. </a:t>
            </a:r>
          </a:p>
          <a:p>
            <a:pPr lvl="1"/>
            <a:r>
              <a:rPr lang="en-US" dirty="0"/>
              <a:t>2. Prices act as signals to existing and potential suppliers about the rewards for producing various goods.</a:t>
            </a:r>
          </a:p>
          <a:p>
            <a:pPr marL="457200" lvl="1" indent="0">
              <a:buNone/>
            </a:pPr>
            <a:r>
              <a:rPr lang="en-US" b="1" i="1" dirty="0"/>
              <a:t>An crease in the price, with other prices remaining constant, creates an incentive to shift some resources out or producing other goods, whose prices are now relatively lower and into another product whose price is now relatively higher. </a:t>
            </a:r>
          </a:p>
        </p:txBody>
      </p:sp>
    </p:spTree>
    <p:extLst>
      <p:ext uri="{BB962C8B-B14F-4D97-AF65-F5344CB8AC3E}">
        <p14:creationId xmlns:p14="http://schemas.microsoft.com/office/powerpoint/2010/main" val="21232200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C21D72-5D87-4077-9DED-87B239CF8A9C}"/>
              </a:ext>
            </a:extLst>
          </p:cNvPr>
          <p:cNvSpPr>
            <a:spLocks noGrp="1"/>
          </p:cNvSpPr>
          <p:nvPr>
            <p:ph type="title"/>
          </p:nvPr>
        </p:nvSpPr>
        <p:spPr/>
        <p:txBody>
          <a:bodyPr/>
          <a:lstStyle/>
          <a:p>
            <a:r>
              <a:rPr lang="en-US" dirty="0"/>
              <a:t>More able to supply </a:t>
            </a:r>
          </a:p>
        </p:txBody>
      </p:sp>
      <p:sp>
        <p:nvSpPr>
          <p:cNvPr id="3" name="Content Placeholder 2">
            <a:extLst>
              <a:ext uri="{FF2B5EF4-FFF2-40B4-BE49-F238E27FC236}">
                <a16:creationId xmlns:a16="http://schemas.microsoft.com/office/drawing/2014/main" id="{9096867C-DDEC-4482-94CC-BA64DE3058E1}"/>
              </a:ext>
            </a:extLst>
          </p:cNvPr>
          <p:cNvSpPr>
            <a:spLocks noGrp="1"/>
          </p:cNvSpPr>
          <p:nvPr>
            <p:ph idx="1"/>
          </p:nvPr>
        </p:nvSpPr>
        <p:spPr/>
        <p:txBody>
          <a:bodyPr>
            <a:normAutofit/>
          </a:bodyPr>
          <a:lstStyle/>
          <a:p>
            <a:r>
              <a:rPr lang="en-US" sz="3200" dirty="0"/>
              <a:t>Higher prices also increase the producer’s ability to supply the good. </a:t>
            </a:r>
          </a:p>
          <a:p>
            <a:r>
              <a:rPr lang="en-US" sz="3200" dirty="0"/>
              <a:t>The cost of producing an additional unit of a good usually rises as output increases- that is, the marginal cost of production increases as output increases. </a:t>
            </a:r>
          </a:p>
        </p:txBody>
      </p:sp>
    </p:spTree>
    <p:extLst>
      <p:ext uri="{BB962C8B-B14F-4D97-AF65-F5344CB8AC3E}">
        <p14:creationId xmlns:p14="http://schemas.microsoft.com/office/powerpoint/2010/main" val="33466224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BC784-963E-450B-B477-A197221D3E3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603883E-B210-4328-B3DD-8259217E7B9B}"/>
              </a:ext>
            </a:extLst>
          </p:cNvPr>
          <p:cNvSpPr>
            <a:spLocks noGrp="1"/>
          </p:cNvSpPr>
          <p:nvPr>
            <p:ph idx="1"/>
          </p:nvPr>
        </p:nvSpPr>
        <p:spPr/>
        <p:txBody>
          <a:bodyPr/>
          <a:lstStyle/>
          <a:p>
            <a:r>
              <a:rPr lang="en-US" dirty="0"/>
              <a:t>Because suppliers face a higher marginal cost for producing the good, they must receive a higher price to be able to increase the quantity supplied. </a:t>
            </a:r>
          </a:p>
          <a:p>
            <a:pPr marL="0" indent="0">
              <a:buNone/>
            </a:pPr>
            <a:endParaRPr lang="en-US" dirty="0"/>
          </a:p>
          <a:p>
            <a:pPr lvl="1"/>
            <a:r>
              <a:rPr lang="en-US" i="1" dirty="0"/>
              <a:t>A higher price makes producers more able to increase quantity supplied. </a:t>
            </a:r>
          </a:p>
        </p:txBody>
      </p:sp>
    </p:spTree>
    <p:extLst>
      <p:ext uri="{BB962C8B-B14F-4D97-AF65-F5344CB8AC3E}">
        <p14:creationId xmlns:p14="http://schemas.microsoft.com/office/powerpoint/2010/main" val="8183495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07A3E9-46AA-432B-A4A2-FA10DA51A87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F153271-A1EC-483F-B621-0683486219F7}"/>
              </a:ext>
            </a:extLst>
          </p:cNvPr>
          <p:cNvSpPr>
            <a:spLocks noGrp="1"/>
          </p:cNvSpPr>
          <p:nvPr>
            <p:ph idx="1"/>
          </p:nvPr>
        </p:nvSpPr>
        <p:spPr/>
        <p:txBody>
          <a:bodyPr/>
          <a:lstStyle/>
          <a:p>
            <a:r>
              <a:rPr lang="en-US" dirty="0"/>
              <a:t>Example: A higher price for gasoline in recent decades increased producers’ ability to explore for oil in less-</a:t>
            </a:r>
            <a:r>
              <a:rPr lang="en-US" dirty="0" err="1"/>
              <a:t>accessable</a:t>
            </a:r>
            <a:r>
              <a:rPr lang="en-US" dirty="0"/>
              <a:t> areas, such as the remote jungles of the Amazon, the stormy waters of the North Sea, and the frozen tundra above the Artic Circle. </a:t>
            </a:r>
          </a:p>
          <a:p>
            <a:endParaRPr lang="en-US" dirty="0"/>
          </a:p>
          <a:p>
            <a:pPr lvl="1"/>
            <a:r>
              <a:rPr lang="en-US" dirty="0"/>
              <a:t>Thus the quantity of oil supplied increased as the price increased. </a:t>
            </a:r>
          </a:p>
        </p:txBody>
      </p:sp>
    </p:spTree>
    <p:extLst>
      <p:ext uri="{BB962C8B-B14F-4D97-AF65-F5344CB8AC3E}">
        <p14:creationId xmlns:p14="http://schemas.microsoft.com/office/powerpoint/2010/main" val="39785323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BFD30F-2846-4A7F-91EB-03821179123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4809601-7A49-4318-BC0D-667F85CAA06F}"/>
              </a:ext>
            </a:extLst>
          </p:cNvPr>
          <p:cNvSpPr>
            <a:spLocks noGrp="1"/>
          </p:cNvSpPr>
          <p:nvPr>
            <p:ph idx="1"/>
          </p:nvPr>
        </p:nvSpPr>
        <p:spPr/>
        <p:txBody>
          <a:bodyPr/>
          <a:lstStyle/>
          <a:p>
            <a:r>
              <a:rPr lang="en-US" dirty="0"/>
              <a:t>On the other hand, a two decade long slide in the price of gold means producers are no longer able to mine gold in less </a:t>
            </a:r>
            <a:r>
              <a:rPr lang="en-US" dirty="0" err="1"/>
              <a:t>accessable</a:t>
            </a:r>
            <a:r>
              <a:rPr lang="en-US" dirty="0"/>
              <a:t> regions where each ton of ore holds less gold. </a:t>
            </a:r>
          </a:p>
          <a:p>
            <a:endParaRPr lang="en-US" dirty="0"/>
          </a:p>
          <a:p>
            <a:r>
              <a:rPr lang="en-US" dirty="0"/>
              <a:t>As the price declined, the quantity supplied decreased. </a:t>
            </a:r>
          </a:p>
        </p:txBody>
      </p:sp>
    </p:spTree>
    <p:extLst>
      <p:ext uri="{BB962C8B-B14F-4D97-AF65-F5344CB8AC3E}">
        <p14:creationId xmlns:p14="http://schemas.microsoft.com/office/powerpoint/2010/main" val="23440958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B9A72-BA04-4D1F-AEE9-66CF37C1D13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F3A2F03-AA3C-4CDA-978B-E60E0F08B219}"/>
              </a:ext>
            </a:extLst>
          </p:cNvPr>
          <p:cNvSpPr>
            <a:spLocks noGrp="1"/>
          </p:cNvSpPr>
          <p:nvPr>
            <p:ph idx="1"/>
          </p:nvPr>
        </p:nvSpPr>
        <p:spPr/>
        <p:txBody>
          <a:bodyPr/>
          <a:lstStyle/>
          <a:p>
            <a:r>
              <a:rPr lang="en-US" dirty="0"/>
              <a:t>In short, a higher price makes producers more willing and better able to increase quantity supplied. </a:t>
            </a:r>
          </a:p>
          <a:p>
            <a:r>
              <a:rPr lang="en-US" dirty="0"/>
              <a:t>Suppliers are more willing because production of the higher priced good now is more profitable than the alternative uses of the resources involved. </a:t>
            </a:r>
          </a:p>
          <a:p>
            <a:endParaRPr lang="en-US" dirty="0"/>
          </a:p>
          <a:p>
            <a:r>
              <a:rPr lang="en-US" dirty="0"/>
              <a:t>Suppliers are better able because the higher price allows them to cover the higher marginal cost that typically results from increasing production. </a:t>
            </a:r>
          </a:p>
        </p:txBody>
      </p:sp>
    </p:spTree>
    <p:extLst>
      <p:ext uri="{BB962C8B-B14F-4D97-AF65-F5344CB8AC3E}">
        <p14:creationId xmlns:p14="http://schemas.microsoft.com/office/powerpoint/2010/main" val="23809765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481085-332A-4C48-9ABE-E9A0CD71BB7A}"/>
              </a:ext>
            </a:extLst>
          </p:cNvPr>
          <p:cNvSpPr>
            <a:spLocks noGrp="1"/>
          </p:cNvSpPr>
          <p:nvPr>
            <p:ph type="title"/>
          </p:nvPr>
        </p:nvSpPr>
        <p:spPr/>
        <p:txBody>
          <a:bodyPr/>
          <a:lstStyle/>
          <a:p>
            <a:r>
              <a:rPr lang="en-US" dirty="0"/>
              <a:t>Supply Versus Quantity Supplied </a:t>
            </a:r>
          </a:p>
        </p:txBody>
      </p:sp>
      <p:sp>
        <p:nvSpPr>
          <p:cNvPr id="3" name="Content Placeholder 2">
            <a:extLst>
              <a:ext uri="{FF2B5EF4-FFF2-40B4-BE49-F238E27FC236}">
                <a16:creationId xmlns:a16="http://schemas.microsoft.com/office/drawing/2014/main" id="{83F1AFDB-032E-41C0-AD5C-8621FD66288C}"/>
              </a:ext>
            </a:extLst>
          </p:cNvPr>
          <p:cNvSpPr>
            <a:spLocks noGrp="1"/>
          </p:cNvSpPr>
          <p:nvPr>
            <p:ph idx="1"/>
          </p:nvPr>
        </p:nvSpPr>
        <p:spPr/>
        <p:txBody>
          <a:bodyPr/>
          <a:lstStyle/>
          <a:p>
            <a:r>
              <a:rPr lang="en-US" sz="2400" dirty="0"/>
              <a:t>As with demand, economists distinguish between supply and quantity supplied. </a:t>
            </a:r>
          </a:p>
          <a:p>
            <a:endParaRPr lang="en-US" sz="2400" dirty="0"/>
          </a:p>
          <a:p>
            <a:pPr lvl="1"/>
            <a:r>
              <a:rPr lang="en-US" sz="2400" b="1" i="1" u="sng" dirty="0"/>
              <a:t>Supply</a:t>
            </a:r>
            <a:r>
              <a:rPr lang="en-US" sz="2400" dirty="0"/>
              <a:t> is the entire relation between the price and quantity supplied, as reflected by the supply schedule or supply curve. </a:t>
            </a:r>
          </a:p>
          <a:p>
            <a:pPr lvl="1"/>
            <a:r>
              <a:rPr lang="en-US" sz="2400" b="1" i="1" u="sng" dirty="0"/>
              <a:t>Quantity supplied </a:t>
            </a:r>
            <a:r>
              <a:rPr lang="en-US" sz="2400" dirty="0"/>
              <a:t>refers to a particular amount offered for sale at a particular price, as reflected by a point on a given supply curve. </a:t>
            </a:r>
          </a:p>
          <a:p>
            <a:pPr lvl="1"/>
            <a:endParaRPr lang="en-US" dirty="0"/>
          </a:p>
        </p:txBody>
      </p:sp>
    </p:spTree>
    <p:extLst>
      <p:ext uri="{BB962C8B-B14F-4D97-AF65-F5344CB8AC3E}">
        <p14:creationId xmlns:p14="http://schemas.microsoft.com/office/powerpoint/2010/main" val="26000755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0BFF1-5188-4544-BCB7-1AC897EDE0A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C2112C6-1071-49C9-88BE-FE816DEAA047}"/>
              </a:ext>
            </a:extLst>
          </p:cNvPr>
          <p:cNvSpPr>
            <a:spLocks noGrp="1"/>
          </p:cNvSpPr>
          <p:nvPr>
            <p:ph idx="1"/>
          </p:nvPr>
        </p:nvSpPr>
        <p:spPr/>
        <p:txBody>
          <a:bodyPr>
            <a:normAutofit/>
          </a:bodyPr>
          <a:lstStyle/>
          <a:p>
            <a:r>
              <a:rPr lang="en-US" sz="3200" dirty="0"/>
              <a:t>Thus, it is the </a:t>
            </a:r>
            <a:r>
              <a:rPr lang="en-US" sz="3200" b="1" i="1" u="sng" dirty="0"/>
              <a:t>quantity supplied </a:t>
            </a:r>
            <a:r>
              <a:rPr lang="en-US" sz="3200" dirty="0"/>
              <a:t>that increases with a higher price, not </a:t>
            </a:r>
            <a:r>
              <a:rPr lang="en-US" sz="3200" b="1" i="1" u="sng" dirty="0"/>
              <a:t>supply</a:t>
            </a:r>
            <a:r>
              <a:rPr lang="en-US" sz="3200" dirty="0"/>
              <a:t>. </a:t>
            </a:r>
          </a:p>
          <a:p>
            <a:r>
              <a:rPr lang="en-US" sz="3200" dirty="0"/>
              <a:t>The term supply by itself refers to the entire supply schedule or supply curve. </a:t>
            </a:r>
          </a:p>
        </p:txBody>
      </p:sp>
    </p:spTree>
    <p:extLst>
      <p:ext uri="{BB962C8B-B14F-4D97-AF65-F5344CB8AC3E}">
        <p14:creationId xmlns:p14="http://schemas.microsoft.com/office/powerpoint/2010/main" val="2367633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1140F2-2517-42A4-803D-2AFE36652F2A}"/>
              </a:ext>
            </a:extLst>
          </p:cNvPr>
          <p:cNvSpPr>
            <a:spLocks noGrp="1"/>
          </p:cNvSpPr>
          <p:nvPr>
            <p:ph type="title"/>
          </p:nvPr>
        </p:nvSpPr>
        <p:spPr/>
        <p:txBody>
          <a:bodyPr/>
          <a:lstStyle/>
          <a:p>
            <a:r>
              <a:rPr lang="en-US" dirty="0"/>
              <a:t>Individual supply and market supply </a:t>
            </a:r>
          </a:p>
        </p:txBody>
      </p:sp>
      <p:sp>
        <p:nvSpPr>
          <p:cNvPr id="3" name="Content Placeholder 2">
            <a:extLst>
              <a:ext uri="{FF2B5EF4-FFF2-40B4-BE49-F238E27FC236}">
                <a16:creationId xmlns:a16="http://schemas.microsoft.com/office/drawing/2014/main" id="{005D5EA4-8811-4E72-84A9-119737DFED8F}"/>
              </a:ext>
            </a:extLst>
          </p:cNvPr>
          <p:cNvSpPr>
            <a:spLocks noGrp="1"/>
          </p:cNvSpPr>
          <p:nvPr>
            <p:ph idx="1"/>
          </p:nvPr>
        </p:nvSpPr>
        <p:spPr/>
        <p:txBody>
          <a:bodyPr>
            <a:noAutofit/>
          </a:bodyPr>
          <a:lstStyle/>
          <a:p>
            <a:r>
              <a:rPr lang="en-US" sz="3200" b="1" i="1" u="sng" dirty="0"/>
              <a:t>Individual supply- </a:t>
            </a:r>
            <a:r>
              <a:rPr lang="en-US" sz="3200" dirty="0"/>
              <a:t>the supply of an individual producer.</a:t>
            </a:r>
          </a:p>
          <a:p>
            <a:r>
              <a:rPr lang="en-US" sz="3200" b="1" i="1" u="sng" dirty="0"/>
              <a:t>Market supply </a:t>
            </a:r>
            <a:r>
              <a:rPr lang="en-US" sz="3200" dirty="0"/>
              <a:t>– the supply of all producers in the market. </a:t>
            </a:r>
          </a:p>
          <a:p>
            <a:endParaRPr lang="en-US" sz="3200" dirty="0"/>
          </a:p>
          <a:p>
            <a:endParaRPr lang="en-US" sz="3200" dirty="0"/>
          </a:p>
          <a:p>
            <a:pPr lvl="1"/>
            <a:r>
              <a:rPr lang="en-US" sz="3200" dirty="0"/>
              <a:t>In most markets, there are many suppliers, sometimes thousands. </a:t>
            </a:r>
          </a:p>
        </p:txBody>
      </p:sp>
    </p:spTree>
    <p:extLst>
      <p:ext uri="{BB962C8B-B14F-4D97-AF65-F5344CB8AC3E}">
        <p14:creationId xmlns:p14="http://schemas.microsoft.com/office/powerpoint/2010/main" val="577538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1FFB18-9EBF-4E15-B5BE-3D6368EC757B}"/>
              </a:ext>
            </a:extLst>
          </p:cNvPr>
          <p:cNvSpPr>
            <a:spLocks noGrp="1"/>
          </p:cNvSpPr>
          <p:nvPr>
            <p:ph type="title"/>
          </p:nvPr>
        </p:nvSpPr>
        <p:spPr/>
        <p:txBody>
          <a:bodyPr/>
          <a:lstStyle/>
          <a:p>
            <a:r>
              <a:rPr lang="en-US" dirty="0"/>
              <a:t>Law of supply </a:t>
            </a:r>
          </a:p>
        </p:txBody>
      </p:sp>
      <p:sp>
        <p:nvSpPr>
          <p:cNvPr id="3" name="Content Placeholder 2">
            <a:extLst>
              <a:ext uri="{FF2B5EF4-FFF2-40B4-BE49-F238E27FC236}">
                <a16:creationId xmlns:a16="http://schemas.microsoft.com/office/drawing/2014/main" id="{048E5AE9-7AF9-445B-95F2-8CADA4F14B67}"/>
              </a:ext>
            </a:extLst>
          </p:cNvPr>
          <p:cNvSpPr>
            <a:spLocks noGrp="1"/>
          </p:cNvSpPr>
          <p:nvPr>
            <p:ph idx="1"/>
          </p:nvPr>
        </p:nvSpPr>
        <p:spPr/>
        <p:txBody>
          <a:bodyPr>
            <a:noAutofit/>
          </a:bodyPr>
          <a:lstStyle/>
          <a:p>
            <a:r>
              <a:rPr lang="en-US" sz="2800" dirty="0"/>
              <a:t>With demand, the assumption is that consumers try to maximize utility, a goal that motivates their behavior. </a:t>
            </a:r>
          </a:p>
          <a:p>
            <a:endParaRPr lang="en-US" sz="2800" dirty="0"/>
          </a:p>
          <a:p>
            <a:r>
              <a:rPr lang="en-US" sz="2800" dirty="0"/>
              <a:t>With supply, the assumption is that producers try to maximize profit. </a:t>
            </a:r>
          </a:p>
          <a:p>
            <a:endParaRPr lang="en-US" sz="2800" b="1" i="1" dirty="0"/>
          </a:p>
          <a:p>
            <a:r>
              <a:rPr lang="en-US" sz="2800" b="1" i="1" dirty="0"/>
              <a:t>Profit is the goal that motivates the behavior of suppliers. </a:t>
            </a:r>
          </a:p>
        </p:txBody>
      </p:sp>
    </p:spTree>
    <p:extLst>
      <p:ext uri="{BB962C8B-B14F-4D97-AF65-F5344CB8AC3E}">
        <p14:creationId xmlns:p14="http://schemas.microsoft.com/office/powerpoint/2010/main" val="4572559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EF9747-9B87-4FDB-879C-38D6B312CF0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FC54CB5-5560-44C9-A7E0-126F0C4AFCE5}"/>
              </a:ext>
            </a:extLst>
          </p:cNvPr>
          <p:cNvSpPr>
            <a:spLocks noGrp="1"/>
          </p:cNvSpPr>
          <p:nvPr>
            <p:ph idx="1"/>
          </p:nvPr>
        </p:nvSpPr>
        <p:spPr/>
        <p:txBody>
          <a:bodyPr>
            <a:normAutofit/>
          </a:bodyPr>
          <a:lstStyle/>
          <a:p>
            <a:r>
              <a:rPr lang="en-US" sz="3200" b="1" i="1" dirty="0"/>
              <a:t>The market supply curve is simply the horizontal sum of the individual supply curves for all producers in the market. </a:t>
            </a:r>
          </a:p>
        </p:txBody>
      </p:sp>
    </p:spTree>
    <p:extLst>
      <p:ext uri="{BB962C8B-B14F-4D97-AF65-F5344CB8AC3E}">
        <p14:creationId xmlns:p14="http://schemas.microsoft.com/office/powerpoint/2010/main" val="28436592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33E5D7-CD1A-4FB3-92DE-E1168F9C42FA}"/>
              </a:ext>
            </a:extLst>
          </p:cNvPr>
          <p:cNvSpPr>
            <a:spLocks noGrp="1"/>
          </p:cNvSpPr>
          <p:nvPr>
            <p:ph type="title"/>
          </p:nvPr>
        </p:nvSpPr>
        <p:spPr/>
        <p:txBody>
          <a:bodyPr/>
          <a:lstStyle/>
          <a:p>
            <a:r>
              <a:rPr lang="en-US" dirty="0"/>
              <a:t>Elasticity of Supply </a:t>
            </a:r>
          </a:p>
        </p:txBody>
      </p:sp>
      <p:sp>
        <p:nvSpPr>
          <p:cNvPr id="3" name="Content Placeholder 2">
            <a:extLst>
              <a:ext uri="{FF2B5EF4-FFF2-40B4-BE49-F238E27FC236}">
                <a16:creationId xmlns:a16="http://schemas.microsoft.com/office/drawing/2014/main" id="{7319B83C-82E9-4CFC-AED3-162BDAF7288D}"/>
              </a:ext>
            </a:extLst>
          </p:cNvPr>
          <p:cNvSpPr>
            <a:spLocks noGrp="1"/>
          </p:cNvSpPr>
          <p:nvPr>
            <p:ph idx="1"/>
          </p:nvPr>
        </p:nvSpPr>
        <p:spPr/>
        <p:txBody>
          <a:bodyPr>
            <a:normAutofit/>
          </a:bodyPr>
          <a:lstStyle/>
          <a:p>
            <a:r>
              <a:rPr lang="en-US" dirty="0"/>
              <a:t>Prices are signals to both sides of the market about the relative scarcity of products. </a:t>
            </a:r>
          </a:p>
          <a:p>
            <a:r>
              <a:rPr lang="en-US" dirty="0"/>
              <a:t>High prices discourage consumption but encourage production. </a:t>
            </a:r>
          </a:p>
          <a:p>
            <a:endParaRPr lang="en-US" dirty="0"/>
          </a:p>
          <a:p>
            <a:r>
              <a:rPr lang="en-US" dirty="0"/>
              <a:t>The elasticity of demand measures how responsive consumers are to a price change. </a:t>
            </a:r>
          </a:p>
          <a:p>
            <a:pPr lvl="1"/>
            <a:r>
              <a:rPr lang="en-US" sz="2000" dirty="0"/>
              <a:t>Likewise, the elasticity of supply measures how responsive producers are to a price change. </a:t>
            </a:r>
          </a:p>
        </p:txBody>
      </p:sp>
    </p:spTree>
    <p:extLst>
      <p:ext uri="{BB962C8B-B14F-4D97-AF65-F5344CB8AC3E}">
        <p14:creationId xmlns:p14="http://schemas.microsoft.com/office/powerpoint/2010/main" val="28355295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0A71BF-AFE4-4127-94B1-9590F1C19995}"/>
              </a:ext>
            </a:extLst>
          </p:cNvPr>
          <p:cNvSpPr>
            <a:spLocks noGrp="1"/>
          </p:cNvSpPr>
          <p:nvPr>
            <p:ph type="title"/>
          </p:nvPr>
        </p:nvSpPr>
        <p:spPr/>
        <p:txBody>
          <a:bodyPr/>
          <a:lstStyle/>
          <a:p>
            <a:r>
              <a:rPr lang="en-US" dirty="0"/>
              <a:t>Measurement </a:t>
            </a:r>
          </a:p>
        </p:txBody>
      </p:sp>
      <p:sp>
        <p:nvSpPr>
          <p:cNvPr id="3" name="Content Placeholder 2">
            <a:extLst>
              <a:ext uri="{FF2B5EF4-FFF2-40B4-BE49-F238E27FC236}">
                <a16:creationId xmlns:a16="http://schemas.microsoft.com/office/drawing/2014/main" id="{859A3FBC-3966-4CDD-956A-EB0CEC82A0D6}"/>
              </a:ext>
            </a:extLst>
          </p:cNvPr>
          <p:cNvSpPr>
            <a:spLocks noGrp="1"/>
          </p:cNvSpPr>
          <p:nvPr>
            <p:ph idx="1"/>
          </p:nvPr>
        </p:nvSpPr>
        <p:spPr>
          <a:xfrm>
            <a:off x="1251678" y="1126435"/>
            <a:ext cx="10178322" cy="5731565"/>
          </a:xfrm>
        </p:spPr>
        <p:txBody>
          <a:bodyPr>
            <a:normAutofit/>
          </a:bodyPr>
          <a:lstStyle/>
          <a:p>
            <a:r>
              <a:rPr lang="en-US" sz="2800" dirty="0"/>
              <a:t>The elasticity of supply is calculated in the same way as the elasticity of demand. </a:t>
            </a:r>
          </a:p>
          <a:p>
            <a:r>
              <a:rPr lang="en-US" sz="2800" dirty="0"/>
              <a:t>The </a:t>
            </a:r>
            <a:r>
              <a:rPr lang="en-US" sz="2800" b="1" i="1" u="sng" dirty="0"/>
              <a:t>elasticity of supply </a:t>
            </a:r>
            <a:r>
              <a:rPr lang="en-US" sz="2800" dirty="0"/>
              <a:t>equals the percentage change in quantity supplied divided by the percentage change in price. </a:t>
            </a:r>
          </a:p>
          <a:p>
            <a:endParaRPr lang="en-US" sz="2800" dirty="0"/>
          </a:p>
          <a:p>
            <a:endParaRPr lang="en-US" sz="2800" u="sng" dirty="0"/>
          </a:p>
          <a:p>
            <a:pPr marL="0" indent="0">
              <a:buNone/>
            </a:pPr>
            <a:r>
              <a:rPr lang="en-US" sz="2800" b="1" i="1" dirty="0"/>
              <a:t>Elasticity of supply</a:t>
            </a:r>
            <a:r>
              <a:rPr lang="en-US" sz="2800" dirty="0"/>
              <a:t>= </a:t>
            </a:r>
          </a:p>
          <a:p>
            <a:pPr marL="0" indent="0">
              <a:buNone/>
            </a:pPr>
            <a:r>
              <a:rPr lang="en-US" sz="2800" dirty="0"/>
              <a:t>Percentage change in quantity supplied </a:t>
            </a:r>
          </a:p>
          <a:p>
            <a:pPr marL="0" indent="0">
              <a:buNone/>
            </a:pPr>
            <a:r>
              <a:rPr lang="en-US" sz="2800" dirty="0"/>
              <a:t>____________________________</a:t>
            </a:r>
          </a:p>
          <a:p>
            <a:pPr marL="0" indent="0">
              <a:buNone/>
            </a:pPr>
            <a:r>
              <a:rPr lang="en-US" sz="2800" dirty="0"/>
              <a:t>Percentage change in price </a:t>
            </a:r>
          </a:p>
        </p:txBody>
      </p:sp>
    </p:spTree>
    <p:extLst>
      <p:ext uri="{BB962C8B-B14F-4D97-AF65-F5344CB8AC3E}">
        <p14:creationId xmlns:p14="http://schemas.microsoft.com/office/powerpoint/2010/main" val="27980622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89B860-2D23-4495-9284-CCD0C53AC147}"/>
              </a:ext>
            </a:extLst>
          </p:cNvPr>
          <p:cNvSpPr>
            <a:spLocks noGrp="1"/>
          </p:cNvSpPr>
          <p:nvPr>
            <p:ph type="title"/>
          </p:nvPr>
        </p:nvSpPr>
        <p:spPr/>
        <p:txBody>
          <a:bodyPr/>
          <a:lstStyle/>
          <a:p>
            <a:r>
              <a:rPr lang="en-US" dirty="0"/>
              <a:t>Categories of supply </a:t>
            </a:r>
          </a:p>
        </p:txBody>
      </p:sp>
      <p:sp>
        <p:nvSpPr>
          <p:cNvPr id="3" name="Content Placeholder 2">
            <a:extLst>
              <a:ext uri="{FF2B5EF4-FFF2-40B4-BE49-F238E27FC236}">
                <a16:creationId xmlns:a16="http://schemas.microsoft.com/office/drawing/2014/main" id="{711D5573-8655-4E9C-A7D7-A67D7A1FDB91}"/>
              </a:ext>
            </a:extLst>
          </p:cNvPr>
          <p:cNvSpPr>
            <a:spLocks noGrp="1"/>
          </p:cNvSpPr>
          <p:nvPr>
            <p:ph idx="1"/>
          </p:nvPr>
        </p:nvSpPr>
        <p:spPr/>
        <p:txBody>
          <a:bodyPr>
            <a:normAutofit/>
          </a:bodyPr>
          <a:lstStyle/>
          <a:p>
            <a:r>
              <a:rPr lang="en-US" sz="2800" dirty="0"/>
              <a:t>If  supply elasticity exceeds 1.0, supply is </a:t>
            </a:r>
            <a:r>
              <a:rPr lang="en-US" sz="2800" b="1" i="1" u="sng" dirty="0"/>
              <a:t>elastic. </a:t>
            </a:r>
          </a:p>
          <a:p>
            <a:r>
              <a:rPr lang="en-US" sz="2800" dirty="0"/>
              <a:t>If it equals 1.0, supply is unit elastic.</a:t>
            </a:r>
          </a:p>
          <a:p>
            <a:r>
              <a:rPr lang="en-US" sz="2800" dirty="0"/>
              <a:t>If supply is less than 1.0, it is </a:t>
            </a:r>
            <a:r>
              <a:rPr lang="en-US" sz="2800" b="1" i="1" u="sng" dirty="0"/>
              <a:t>inelastic</a:t>
            </a:r>
            <a:r>
              <a:rPr lang="en-US" sz="2800" dirty="0"/>
              <a:t>. </a:t>
            </a:r>
          </a:p>
        </p:txBody>
      </p:sp>
    </p:spTree>
    <p:extLst>
      <p:ext uri="{BB962C8B-B14F-4D97-AF65-F5344CB8AC3E}">
        <p14:creationId xmlns:p14="http://schemas.microsoft.com/office/powerpoint/2010/main" val="2188295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C1EA48-9A7C-4547-8206-8FCE809253DE}"/>
              </a:ext>
            </a:extLst>
          </p:cNvPr>
          <p:cNvSpPr>
            <a:spLocks noGrp="1"/>
          </p:cNvSpPr>
          <p:nvPr>
            <p:ph type="title"/>
          </p:nvPr>
        </p:nvSpPr>
        <p:spPr/>
        <p:txBody>
          <a:bodyPr/>
          <a:lstStyle/>
          <a:p>
            <a:r>
              <a:rPr lang="en-US" dirty="0"/>
              <a:t>Determinants of Supply Elasticity </a:t>
            </a:r>
          </a:p>
        </p:txBody>
      </p:sp>
      <p:sp>
        <p:nvSpPr>
          <p:cNvPr id="3" name="Content Placeholder 2">
            <a:extLst>
              <a:ext uri="{FF2B5EF4-FFF2-40B4-BE49-F238E27FC236}">
                <a16:creationId xmlns:a16="http://schemas.microsoft.com/office/drawing/2014/main" id="{2C226262-37FC-4E5F-B1D5-DB272D3EB10C}"/>
              </a:ext>
            </a:extLst>
          </p:cNvPr>
          <p:cNvSpPr>
            <a:spLocks noGrp="1"/>
          </p:cNvSpPr>
          <p:nvPr>
            <p:ph idx="1"/>
          </p:nvPr>
        </p:nvSpPr>
        <p:spPr/>
        <p:txBody>
          <a:bodyPr/>
          <a:lstStyle/>
          <a:p>
            <a:r>
              <a:rPr lang="en-US" dirty="0"/>
              <a:t>The elasticity of supply indicates how responsive producers are to a change in price. </a:t>
            </a:r>
          </a:p>
          <a:p>
            <a:r>
              <a:rPr lang="en-US" dirty="0"/>
              <a:t>Their responsiveness depends on how costly it is to alter output when the price changes. </a:t>
            </a:r>
          </a:p>
          <a:p>
            <a:endParaRPr lang="en-US" dirty="0"/>
          </a:p>
          <a:p>
            <a:endParaRPr lang="en-US" dirty="0"/>
          </a:p>
          <a:p>
            <a:pPr lvl="1"/>
            <a:r>
              <a:rPr lang="en-US" b="1" i="1" dirty="0"/>
              <a:t>The elasticity of supply is typically greater the longer the period of adjustment. </a:t>
            </a:r>
          </a:p>
        </p:txBody>
      </p:sp>
    </p:spTree>
    <p:extLst>
      <p:ext uri="{BB962C8B-B14F-4D97-AF65-F5344CB8AC3E}">
        <p14:creationId xmlns:p14="http://schemas.microsoft.com/office/powerpoint/2010/main" val="28519279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139C3-0DBE-4CA4-8DC0-BF23665B0D07}"/>
              </a:ext>
            </a:extLst>
          </p:cNvPr>
          <p:cNvSpPr>
            <a:spLocks noGrp="1"/>
          </p:cNvSpPr>
          <p:nvPr>
            <p:ph type="title"/>
          </p:nvPr>
        </p:nvSpPr>
        <p:spPr/>
        <p:txBody>
          <a:bodyPr/>
          <a:lstStyle/>
          <a:p>
            <a:r>
              <a:rPr lang="en-US" dirty="0"/>
              <a:t>Role of profit </a:t>
            </a:r>
          </a:p>
        </p:txBody>
      </p:sp>
      <p:sp>
        <p:nvSpPr>
          <p:cNvPr id="3" name="Content Placeholder 2">
            <a:extLst>
              <a:ext uri="{FF2B5EF4-FFF2-40B4-BE49-F238E27FC236}">
                <a16:creationId xmlns:a16="http://schemas.microsoft.com/office/drawing/2014/main" id="{0A5AC461-2EEB-41A1-B34B-FE7A3E8C4363}"/>
              </a:ext>
            </a:extLst>
          </p:cNvPr>
          <p:cNvSpPr>
            <a:spLocks noGrp="1"/>
          </p:cNvSpPr>
          <p:nvPr>
            <p:ph idx="1"/>
          </p:nvPr>
        </p:nvSpPr>
        <p:spPr/>
        <p:txBody>
          <a:bodyPr/>
          <a:lstStyle/>
          <a:p>
            <a:r>
              <a:rPr lang="en-US" dirty="0"/>
              <a:t>In trying to earn a profit, firms transform productive resources into products. </a:t>
            </a:r>
          </a:p>
          <a:p>
            <a:endParaRPr lang="en-US" dirty="0"/>
          </a:p>
          <a:p>
            <a:r>
              <a:rPr lang="en-US" dirty="0"/>
              <a:t>Profit equals total revenue minus total cost. </a:t>
            </a:r>
          </a:p>
          <a:p>
            <a:endParaRPr lang="en-US" b="1" dirty="0"/>
          </a:p>
          <a:p>
            <a:pPr marL="0" indent="0">
              <a:buNone/>
            </a:pPr>
            <a:r>
              <a:rPr lang="en-US" b="1" i="1" dirty="0"/>
              <a:t>Profit = Total revenue – Total cost </a:t>
            </a:r>
          </a:p>
        </p:txBody>
      </p:sp>
    </p:spTree>
    <p:extLst>
      <p:ext uri="{BB962C8B-B14F-4D97-AF65-F5344CB8AC3E}">
        <p14:creationId xmlns:p14="http://schemas.microsoft.com/office/powerpoint/2010/main" val="27460847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D2E917-3F94-414F-82E0-251453C91F7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4B15D4D-6937-469B-A1F2-913864A16492}"/>
              </a:ext>
            </a:extLst>
          </p:cNvPr>
          <p:cNvSpPr>
            <a:spLocks noGrp="1"/>
          </p:cNvSpPr>
          <p:nvPr>
            <p:ph idx="1"/>
          </p:nvPr>
        </p:nvSpPr>
        <p:spPr/>
        <p:txBody>
          <a:bodyPr/>
          <a:lstStyle/>
          <a:p>
            <a:r>
              <a:rPr lang="en-US" dirty="0"/>
              <a:t>Total revenue is the total sales, or total dollars, received from consumers for the day, a week, or a year. </a:t>
            </a:r>
          </a:p>
          <a:p>
            <a:endParaRPr lang="en-US" dirty="0"/>
          </a:p>
          <a:p>
            <a:r>
              <a:rPr lang="en-US" dirty="0"/>
              <a:t>Total cost includes the cost of all resources used by a firm in producing goods or services, including the entrepreneur’s opportunity cost. </a:t>
            </a:r>
          </a:p>
        </p:txBody>
      </p:sp>
    </p:spTree>
    <p:extLst>
      <p:ext uri="{BB962C8B-B14F-4D97-AF65-F5344CB8AC3E}">
        <p14:creationId xmlns:p14="http://schemas.microsoft.com/office/powerpoint/2010/main" val="9270223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5D4727-7D55-4763-8272-72BD36C81C9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D16967A-9D27-4B88-937B-687B9C64A0B9}"/>
              </a:ext>
            </a:extLst>
          </p:cNvPr>
          <p:cNvSpPr>
            <a:spLocks noGrp="1"/>
          </p:cNvSpPr>
          <p:nvPr>
            <p:ph idx="1"/>
          </p:nvPr>
        </p:nvSpPr>
        <p:spPr/>
        <p:txBody>
          <a:bodyPr/>
          <a:lstStyle/>
          <a:p>
            <a:r>
              <a:rPr lang="en-US" dirty="0"/>
              <a:t>When a firm breaks even, total revenue just covers total cost. Over time, total revenue must cover total cost for the firm to survive. </a:t>
            </a:r>
          </a:p>
          <a:p>
            <a:pPr marL="0" indent="0">
              <a:buNone/>
            </a:pPr>
            <a:endParaRPr lang="en-US" dirty="0"/>
          </a:p>
          <a:p>
            <a:r>
              <a:rPr lang="en-US" dirty="0"/>
              <a:t>It total revenue falls short of total cost year after year, entrepreneurs will find more attractive uses for resources, or the firm will fail. </a:t>
            </a:r>
          </a:p>
        </p:txBody>
      </p:sp>
    </p:spTree>
    <p:extLst>
      <p:ext uri="{BB962C8B-B14F-4D97-AF65-F5344CB8AC3E}">
        <p14:creationId xmlns:p14="http://schemas.microsoft.com/office/powerpoint/2010/main" val="10005923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DFF89F-420C-4051-A130-CE4D2704499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1E4BD4B-0AA0-4E06-9101-46EA085A6BE2}"/>
              </a:ext>
            </a:extLst>
          </p:cNvPr>
          <p:cNvSpPr>
            <a:spLocks noGrp="1"/>
          </p:cNvSpPr>
          <p:nvPr>
            <p:ph idx="1"/>
          </p:nvPr>
        </p:nvSpPr>
        <p:spPr/>
        <p:txBody>
          <a:bodyPr>
            <a:normAutofit/>
          </a:bodyPr>
          <a:lstStyle/>
          <a:p>
            <a:r>
              <a:rPr lang="en-US" sz="2800" dirty="0"/>
              <a:t>Each year, millions of new firms enter the U.S. marketplace and nearly as many leave. </a:t>
            </a:r>
          </a:p>
          <a:p>
            <a:endParaRPr lang="en-US" sz="2800" dirty="0"/>
          </a:p>
          <a:p>
            <a:pPr lvl="1"/>
            <a:r>
              <a:rPr lang="en-US" sz="2800" b="1" i="1" dirty="0"/>
              <a:t>The lure of profit is so strong that entrepreneurs are always eager to pursue their dreams. </a:t>
            </a:r>
          </a:p>
        </p:txBody>
      </p:sp>
    </p:spTree>
    <p:extLst>
      <p:ext uri="{BB962C8B-B14F-4D97-AF65-F5344CB8AC3E}">
        <p14:creationId xmlns:p14="http://schemas.microsoft.com/office/powerpoint/2010/main" val="6208082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EF06A0-AC5A-4288-BC88-0B8467EE9073}"/>
              </a:ext>
            </a:extLst>
          </p:cNvPr>
          <p:cNvSpPr>
            <a:spLocks noGrp="1"/>
          </p:cNvSpPr>
          <p:nvPr>
            <p:ph type="title"/>
          </p:nvPr>
        </p:nvSpPr>
        <p:spPr/>
        <p:txBody>
          <a:bodyPr/>
          <a:lstStyle/>
          <a:p>
            <a:r>
              <a:rPr lang="en-US" dirty="0"/>
              <a:t>Supply </a:t>
            </a:r>
          </a:p>
        </p:txBody>
      </p:sp>
      <p:sp>
        <p:nvSpPr>
          <p:cNvPr id="3" name="Content Placeholder 2">
            <a:extLst>
              <a:ext uri="{FF2B5EF4-FFF2-40B4-BE49-F238E27FC236}">
                <a16:creationId xmlns:a16="http://schemas.microsoft.com/office/drawing/2014/main" id="{DFFC17A0-1375-489F-863E-F294DADE3AA1}"/>
              </a:ext>
            </a:extLst>
          </p:cNvPr>
          <p:cNvSpPr>
            <a:spLocks noGrp="1"/>
          </p:cNvSpPr>
          <p:nvPr>
            <p:ph idx="1"/>
          </p:nvPr>
        </p:nvSpPr>
        <p:spPr/>
        <p:txBody>
          <a:bodyPr>
            <a:noAutofit/>
          </a:bodyPr>
          <a:lstStyle/>
          <a:p>
            <a:r>
              <a:rPr lang="en-US" sz="3200" dirty="0"/>
              <a:t>Just as demand is relation between price an quantity demanded, supply is a relation between price and quantity supplied. </a:t>
            </a:r>
          </a:p>
          <a:p>
            <a:endParaRPr lang="en-US" sz="3200" dirty="0"/>
          </a:p>
          <a:p>
            <a:r>
              <a:rPr lang="en-US" sz="3200" b="1" i="1" u="sng" dirty="0"/>
              <a:t>Supply</a:t>
            </a:r>
            <a:r>
              <a:rPr lang="en-US" sz="3200" dirty="0"/>
              <a:t> indicates how much of a good producers are willing and able to offer for sale per period at each possible price, other things constant. </a:t>
            </a:r>
          </a:p>
        </p:txBody>
      </p:sp>
    </p:spTree>
    <p:extLst>
      <p:ext uri="{BB962C8B-B14F-4D97-AF65-F5344CB8AC3E}">
        <p14:creationId xmlns:p14="http://schemas.microsoft.com/office/powerpoint/2010/main" val="19271555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157FC-D803-4EDF-83A5-5CABA7D0D86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D157E1F-1A0A-4C73-9206-E79159230098}"/>
              </a:ext>
            </a:extLst>
          </p:cNvPr>
          <p:cNvSpPr>
            <a:spLocks noGrp="1"/>
          </p:cNvSpPr>
          <p:nvPr>
            <p:ph idx="1"/>
          </p:nvPr>
        </p:nvSpPr>
        <p:spPr/>
        <p:txBody>
          <a:bodyPr>
            <a:normAutofit/>
          </a:bodyPr>
          <a:lstStyle/>
          <a:p>
            <a:r>
              <a:rPr lang="en-US" sz="3200" dirty="0"/>
              <a:t>The law of supply says that the quantity supplied is usually directly related to its price, other things constant. </a:t>
            </a:r>
          </a:p>
        </p:txBody>
      </p:sp>
    </p:spTree>
    <p:extLst>
      <p:ext uri="{BB962C8B-B14F-4D97-AF65-F5344CB8AC3E}">
        <p14:creationId xmlns:p14="http://schemas.microsoft.com/office/powerpoint/2010/main" val="4859984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15FFF-0C11-48EC-8336-0D3747A3FBC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CE34DE4-DC34-4786-B5C0-7EC735CBDD00}"/>
              </a:ext>
            </a:extLst>
          </p:cNvPr>
          <p:cNvSpPr>
            <a:spLocks noGrp="1"/>
          </p:cNvSpPr>
          <p:nvPr>
            <p:ph idx="1"/>
          </p:nvPr>
        </p:nvSpPr>
        <p:spPr/>
        <p:txBody>
          <a:bodyPr>
            <a:normAutofit/>
          </a:bodyPr>
          <a:lstStyle/>
          <a:p>
            <a:r>
              <a:rPr lang="en-US" sz="3200" b="1" i="1" u="sng" dirty="0"/>
              <a:t>Supply curve- </a:t>
            </a:r>
            <a:r>
              <a:rPr lang="en-US" sz="3200" dirty="0"/>
              <a:t>a curve or line showing the quantities of a particular good supplied at various prices during a given time period, other things constant. </a:t>
            </a:r>
          </a:p>
        </p:txBody>
      </p:sp>
    </p:spTree>
    <p:extLst>
      <p:ext uri="{BB962C8B-B14F-4D97-AF65-F5344CB8AC3E}">
        <p14:creationId xmlns:p14="http://schemas.microsoft.com/office/powerpoint/2010/main" val="2582342084"/>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171312"/>
      </a:dk2>
      <a:lt2>
        <a:srgbClr val="F7F0DF"/>
      </a:lt2>
      <a:accent1>
        <a:srgbClr val="53AE6E"/>
      </a:accent1>
      <a:accent2>
        <a:srgbClr val="326267"/>
      </a:accent2>
      <a:accent3>
        <a:srgbClr val="C5C34A"/>
      </a:accent3>
      <a:accent4>
        <a:srgbClr val="BF6546"/>
      </a:accent4>
      <a:accent5>
        <a:srgbClr val="81B5A8"/>
      </a:accent5>
      <a:accent6>
        <a:srgbClr val="636455"/>
      </a:accent6>
      <a:hlink>
        <a:srgbClr val="81B5A8"/>
      </a:hlink>
      <a:folHlink>
        <a:srgbClr val="936888"/>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A1A3E1F0-B5EF-49C5-810A-B1B32AEDDC80}"/>
    </a:ext>
  </a:extLst>
</a:theme>
</file>

<file path=docProps/app.xml><?xml version="1.0" encoding="utf-8"?>
<Properties xmlns="http://schemas.openxmlformats.org/officeDocument/2006/extended-properties" xmlns:vt="http://schemas.openxmlformats.org/officeDocument/2006/docPropsVTypes">
  <Template>Badge</Template>
  <TotalTime>868</TotalTime>
  <Words>1059</Words>
  <Application>Microsoft Office PowerPoint</Application>
  <PresentationFormat>Widescreen</PresentationFormat>
  <Paragraphs>93</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Gill Sans MT</vt:lpstr>
      <vt:lpstr>Impact</vt:lpstr>
      <vt:lpstr>Badge</vt:lpstr>
      <vt:lpstr>Economics  Chapter 5-Supply  </vt:lpstr>
      <vt:lpstr>Law of supply </vt:lpstr>
      <vt:lpstr>Role of profit </vt:lpstr>
      <vt:lpstr>PowerPoint Presentation</vt:lpstr>
      <vt:lpstr>PowerPoint Presentation</vt:lpstr>
      <vt:lpstr>PowerPoint Presentation</vt:lpstr>
      <vt:lpstr>Supply </vt:lpstr>
      <vt:lpstr>PowerPoint Presentation</vt:lpstr>
      <vt:lpstr>PowerPoint Presentation</vt:lpstr>
      <vt:lpstr>PowerPoint Presentation</vt:lpstr>
      <vt:lpstr>More Willing to Supply </vt:lpstr>
      <vt:lpstr>More able to supply </vt:lpstr>
      <vt:lpstr>PowerPoint Presentation</vt:lpstr>
      <vt:lpstr>PowerPoint Presentation</vt:lpstr>
      <vt:lpstr>PowerPoint Presentation</vt:lpstr>
      <vt:lpstr>PowerPoint Presentation</vt:lpstr>
      <vt:lpstr>Supply Versus Quantity Supplied </vt:lpstr>
      <vt:lpstr>PowerPoint Presentation</vt:lpstr>
      <vt:lpstr>Individual supply and market supply </vt:lpstr>
      <vt:lpstr>PowerPoint Presentation</vt:lpstr>
      <vt:lpstr>Elasticity of Supply </vt:lpstr>
      <vt:lpstr>Measurement </vt:lpstr>
      <vt:lpstr>Categories of supply </vt:lpstr>
      <vt:lpstr>Determinants of Supply Elasticity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Economics  Chapter 5-Supply  </dc:title>
  <dc:creator>Tyler Moudry</dc:creator>
  <cp:lastModifiedBy>Tyler Moudry</cp:lastModifiedBy>
  <cp:revision>12</cp:revision>
  <dcterms:created xsi:type="dcterms:W3CDTF">2019-04-15T17:08:23Z</dcterms:created>
  <dcterms:modified xsi:type="dcterms:W3CDTF">2019-04-16T07:37:22Z</dcterms:modified>
</cp:coreProperties>
</file>