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58" r:id="rId5"/>
    <p:sldId id="296" r:id="rId6"/>
    <p:sldId id="259" r:id="rId7"/>
    <p:sldId id="297" r:id="rId8"/>
    <p:sldId id="260" r:id="rId9"/>
    <p:sldId id="298" r:id="rId10"/>
    <p:sldId id="261" r:id="rId11"/>
    <p:sldId id="299" r:id="rId12"/>
    <p:sldId id="262" r:id="rId13"/>
    <p:sldId id="300" r:id="rId14"/>
    <p:sldId id="264" r:id="rId15"/>
    <p:sldId id="301" r:id="rId16"/>
    <p:sldId id="265" r:id="rId17"/>
    <p:sldId id="303" r:id="rId18"/>
    <p:sldId id="266" r:id="rId19"/>
    <p:sldId id="304" r:id="rId20"/>
    <p:sldId id="267" r:id="rId21"/>
    <p:sldId id="305" r:id="rId22"/>
    <p:sldId id="270" r:id="rId23"/>
    <p:sldId id="306" r:id="rId24"/>
    <p:sldId id="271" r:id="rId25"/>
    <p:sldId id="307" r:id="rId26"/>
    <p:sldId id="308" r:id="rId27"/>
    <p:sldId id="272" r:id="rId28"/>
    <p:sldId id="273" r:id="rId29"/>
    <p:sldId id="309" r:id="rId30"/>
    <p:sldId id="274" r:id="rId31"/>
    <p:sldId id="310" r:id="rId32"/>
    <p:sldId id="275" r:id="rId33"/>
    <p:sldId id="311" r:id="rId34"/>
    <p:sldId id="312" r:id="rId35"/>
    <p:sldId id="276" r:id="rId36"/>
    <p:sldId id="313" r:id="rId37"/>
    <p:sldId id="277" r:id="rId38"/>
    <p:sldId id="278" r:id="rId39"/>
    <p:sldId id="314" r:id="rId40"/>
    <p:sldId id="280" r:id="rId41"/>
    <p:sldId id="315" r:id="rId42"/>
    <p:sldId id="281" r:id="rId43"/>
    <p:sldId id="316" r:id="rId44"/>
    <p:sldId id="282" r:id="rId45"/>
    <p:sldId id="317" r:id="rId46"/>
    <p:sldId id="283" r:id="rId47"/>
    <p:sldId id="319" r:id="rId48"/>
    <p:sldId id="318" r:id="rId49"/>
    <p:sldId id="320" r:id="rId50"/>
    <p:sldId id="284" r:id="rId51"/>
    <p:sldId id="321" r:id="rId52"/>
    <p:sldId id="322" r:id="rId53"/>
    <p:sldId id="285" r:id="rId54"/>
    <p:sldId id="286" r:id="rId55"/>
    <p:sldId id="323" r:id="rId56"/>
    <p:sldId id="324" r:id="rId57"/>
    <p:sldId id="288" r:id="rId58"/>
    <p:sldId id="325" r:id="rId59"/>
    <p:sldId id="289" r:id="rId60"/>
    <p:sldId id="326" r:id="rId61"/>
    <p:sldId id="290" r:id="rId62"/>
    <p:sldId id="291" r:id="rId63"/>
    <p:sldId id="327" r:id="rId64"/>
    <p:sldId id="292" r:id="rId65"/>
    <p:sldId id="328" r:id="rId66"/>
    <p:sldId id="293" r:id="rId67"/>
    <p:sldId id="329" r:id="rId68"/>
    <p:sldId id="294" r:id="rId69"/>
    <p:sldId id="330"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E3058-FC39-4DCE-908B-20F743E4E8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7B5B63-9415-442A-BB2C-6272CEC079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AFD232-3E2C-4144-B167-72FDE7ACC8DD}"/>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5" name="Footer Placeholder 4">
            <a:extLst>
              <a:ext uri="{FF2B5EF4-FFF2-40B4-BE49-F238E27FC236}">
                <a16:creationId xmlns:a16="http://schemas.microsoft.com/office/drawing/2014/main" id="{FB0294BB-1101-4C92-B748-A018DEBBE7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296F1C-9688-479F-9DAA-403905C20C64}"/>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31090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652ED-4173-4EE9-8044-BEE7E7E122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9589F7-94B6-4CFF-A040-2A5BEFCC31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DFD0D-42BD-4459-BA7A-F9AAEAE560BD}"/>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5" name="Footer Placeholder 4">
            <a:extLst>
              <a:ext uri="{FF2B5EF4-FFF2-40B4-BE49-F238E27FC236}">
                <a16:creationId xmlns:a16="http://schemas.microsoft.com/office/drawing/2014/main" id="{9D72331F-CF1B-40D7-B1CC-7FD576FECF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F88FE-5905-4D14-B490-3C9B8779B498}"/>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2116526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38DBD3-AB29-4C6E-A20C-D50196B30C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1B1C1F-F6DB-4639-8650-49C1819170F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ABFCE-99DC-4147-AD4A-40416431D337}"/>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5" name="Footer Placeholder 4">
            <a:extLst>
              <a:ext uri="{FF2B5EF4-FFF2-40B4-BE49-F238E27FC236}">
                <a16:creationId xmlns:a16="http://schemas.microsoft.com/office/drawing/2014/main" id="{E98605C9-664C-4114-AC4A-8FBC966C7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A85905-709A-4888-A7E5-C170F7C81FA6}"/>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165414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1D594-70FB-48C7-B0CA-879E0987E3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EA32F-D28F-451E-806D-B9355DC9B79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87B2BE-4A6C-4239-886E-F0F1CB1709D7}"/>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5" name="Footer Placeholder 4">
            <a:extLst>
              <a:ext uri="{FF2B5EF4-FFF2-40B4-BE49-F238E27FC236}">
                <a16:creationId xmlns:a16="http://schemas.microsoft.com/office/drawing/2014/main" id="{913E8D3E-B5D7-4465-8D8A-214C32715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756E3E-5BC5-49E0-BEA2-7F1FD4C7F9A9}"/>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324940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CDF8-E3E5-4AA0-A065-DD0830ED2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514548-4EAF-4908-8B23-43259C12F2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4952E6-8A06-406D-8403-91081066A24E}"/>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5" name="Footer Placeholder 4">
            <a:extLst>
              <a:ext uri="{FF2B5EF4-FFF2-40B4-BE49-F238E27FC236}">
                <a16:creationId xmlns:a16="http://schemas.microsoft.com/office/drawing/2014/main" id="{6AD31B2A-E764-484F-8880-23117AFE0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600CDE-7297-4EA0-BEC2-E29B12BA86CC}"/>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74408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FDD8A-8EED-43A7-8FD8-D158F0FCE6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D01E03-9EE6-4DE5-B7AA-B24138557F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D7A2BE-B5D6-4766-8525-68C0052FE8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C66E95-8867-4ABB-9BC9-B2CCD1F0FC12}"/>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6" name="Footer Placeholder 5">
            <a:extLst>
              <a:ext uri="{FF2B5EF4-FFF2-40B4-BE49-F238E27FC236}">
                <a16:creationId xmlns:a16="http://schemas.microsoft.com/office/drawing/2014/main" id="{34EBE1C5-3442-47A3-8292-B866E05D41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7FFC83-B844-4ADB-9AA3-B8B803464C3F}"/>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286555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A9E9D-58CB-4505-AFEB-8ADCB7BACA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F04A40-4E5C-448C-A518-FF4B16894D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C668C5-2D88-4532-A5DB-D333F31A12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AF5C90-F310-4E13-8446-1B774F8FD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881AAB6-A73F-44C6-BC89-EC311E0C02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AFC447-04CC-4F1D-BADE-9F6B392E2D79}"/>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8" name="Footer Placeholder 7">
            <a:extLst>
              <a:ext uri="{FF2B5EF4-FFF2-40B4-BE49-F238E27FC236}">
                <a16:creationId xmlns:a16="http://schemas.microsoft.com/office/drawing/2014/main" id="{1F72654D-BF6B-4BE1-B794-7DD77A1EAF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D40D02-BDDB-484A-B340-556D9A3DF464}"/>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4032663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BA168-6F9C-4025-A143-A0E1CD8DFC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B6604A-52E2-41C0-9ED9-BB3C2B75AFEF}"/>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4" name="Footer Placeholder 3">
            <a:extLst>
              <a:ext uri="{FF2B5EF4-FFF2-40B4-BE49-F238E27FC236}">
                <a16:creationId xmlns:a16="http://schemas.microsoft.com/office/drawing/2014/main" id="{402BB505-8CE1-4226-B394-B73B939DDA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538E78-4843-4A68-873E-7FBDED8DEDE4}"/>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352883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A42463-2E94-42F4-A2BC-EEDB31A304A2}"/>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3" name="Footer Placeholder 2">
            <a:extLst>
              <a:ext uri="{FF2B5EF4-FFF2-40B4-BE49-F238E27FC236}">
                <a16:creationId xmlns:a16="http://schemas.microsoft.com/office/drawing/2014/main" id="{93444EB7-9BC8-4A9D-A4E3-87A2A6610A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06E286-2136-417E-B262-245B53BFDA74}"/>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2920866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B00FA-1D1A-40DD-9CD1-5D2B29DAC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71EAFE-FA53-4747-AC7F-1CCB1E5808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4073C5-5A1D-484C-B9E3-BD1B0FE6C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8875FE-2260-4A5A-8055-BC18C39A36A9}"/>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6" name="Footer Placeholder 5">
            <a:extLst>
              <a:ext uri="{FF2B5EF4-FFF2-40B4-BE49-F238E27FC236}">
                <a16:creationId xmlns:a16="http://schemas.microsoft.com/office/drawing/2014/main" id="{D1936B29-C053-46E2-9271-79695E2FA5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033355-9592-4015-9E79-6EC03875F615}"/>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59891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FB017-4A76-4E64-BFC6-30F149CB2F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616624-BEF3-4BF7-A2C2-3B01FCFEF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021D56-02FC-4418-8477-3EEC696E9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D8B7E0-4565-4726-9162-20AD99B81703}"/>
              </a:ext>
            </a:extLst>
          </p:cNvPr>
          <p:cNvSpPr>
            <a:spLocks noGrp="1"/>
          </p:cNvSpPr>
          <p:nvPr>
            <p:ph type="dt" sz="half" idx="10"/>
          </p:nvPr>
        </p:nvSpPr>
        <p:spPr/>
        <p:txBody>
          <a:bodyPr/>
          <a:lstStyle/>
          <a:p>
            <a:fld id="{ACD62A3F-78CD-4C4F-860B-3531C716ED9E}" type="datetimeFigureOut">
              <a:rPr lang="en-US" smtClean="0"/>
              <a:t>5/5/2019</a:t>
            </a:fld>
            <a:endParaRPr lang="en-US"/>
          </a:p>
        </p:txBody>
      </p:sp>
      <p:sp>
        <p:nvSpPr>
          <p:cNvPr id="6" name="Footer Placeholder 5">
            <a:extLst>
              <a:ext uri="{FF2B5EF4-FFF2-40B4-BE49-F238E27FC236}">
                <a16:creationId xmlns:a16="http://schemas.microsoft.com/office/drawing/2014/main" id="{9EDE3BAA-0C15-4088-977E-F60E077196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8A472B-04DF-41DF-AF5E-F5AE395C8AC7}"/>
              </a:ext>
            </a:extLst>
          </p:cNvPr>
          <p:cNvSpPr>
            <a:spLocks noGrp="1"/>
          </p:cNvSpPr>
          <p:nvPr>
            <p:ph type="sldNum" sz="quarter" idx="12"/>
          </p:nvPr>
        </p:nvSpPr>
        <p:spPr/>
        <p:txBody>
          <a:bodyPr/>
          <a:lstStyle/>
          <a:p>
            <a:fld id="{85D41D16-4C18-47A6-BCE9-60B6B9EFB559}" type="slidenum">
              <a:rPr lang="en-US" smtClean="0"/>
              <a:t>‹#›</a:t>
            </a:fld>
            <a:endParaRPr lang="en-US"/>
          </a:p>
        </p:txBody>
      </p:sp>
    </p:spTree>
    <p:extLst>
      <p:ext uri="{BB962C8B-B14F-4D97-AF65-F5344CB8AC3E}">
        <p14:creationId xmlns:p14="http://schemas.microsoft.com/office/powerpoint/2010/main" val="4349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2827B1-3847-4A72-B303-FB8B8F7796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94D1F2-472E-4785-9816-6FDD911B6F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46E86-5469-4E17-8B07-2E1A3DFA96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2A3F-78CD-4C4F-860B-3531C716ED9E}" type="datetimeFigureOut">
              <a:rPr lang="en-US" smtClean="0"/>
              <a:t>5/5/2019</a:t>
            </a:fld>
            <a:endParaRPr lang="en-US"/>
          </a:p>
        </p:txBody>
      </p:sp>
      <p:sp>
        <p:nvSpPr>
          <p:cNvPr id="5" name="Footer Placeholder 4">
            <a:extLst>
              <a:ext uri="{FF2B5EF4-FFF2-40B4-BE49-F238E27FC236}">
                <a16:creationId xmlns:a16="http://schemas.microsoft.com/office/drawing/2014/main" id="{791BC42A-1239-484B-808E-C350F0B588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4D8FEF-8D04-4907-A6BA-2DBE38BF68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41D16-4C18-47A6-BCE9-60B6B9EFB559}" type="slidenum">
              <a:rPr lang="en-US" smtClean="0"/>
              <a:t>‹#›</a:t>
            </a:fld>
            <a:endParaRPr lang="en-US"/>
          </a:p>
        </p:txBody>
      </p:sp>
    </p:spTree>
    <p:extLst>
      <p:ext uri="{BB962C8B-B14F-4D97-AF65-F5344CB8AC3E}">
        <p14:creationId xmlns:p14="http://schemas.microsoft.com/office/powerpoint/2010/main" val="3083863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B3F3D-5CC7-4C5C-9CAB-3C371F8DAC10}"/>
              </a:ext>
            </a:extLst>
          </p:cNvPr>
          <p:cNvSpPr>
            <a:spLocks noGrp="1"/>
          </p:cNvSpPr>
          <p:nvPr>
            <p:ph type="ctrTitle"/>
          </p:nvPr>
        </p:nvSpPr>
        <p:spPr/>
        <p:txBody>
          <a:bodyPr/>
          <a:lstStyle/>
          <a:p>
            <a:r>
              <a:rPr lang="en-US" dirty="0"/>
              <a:t>Economics </a:t>
            </a:r>
          </a:p>
        </p:txBody>
      </p:sp>
      <p:sp>
        <p:nvSpPr>
          <p:cNvPr id="3" name="Subtitle 2">
            <a:extLst>
              <a:ext uri="{FF2B5EF4-FFF2-40B4-BE49-F238E27FC236}">
                <a16:creationId xmlns:a16="http://schemas.microsoft.com/office/drawing/2014/main" id="{CF08653C-B01A-41F2-9333-859A178D42CB}"/>
              </a:ext>
            </a:extLst>
          </p:cNvPr>
          <p:cNvSpPr>
            <a:spLocks noGrp="1"/>
          </p:cNvSpPr>
          <p:nvPr>
            <p:ph type="subTitle" idx="1"/>
          </p:nvPr>
        </p:nvSpPr>
        <p:spPr/>
        <p:txBody>
          <a:bodyPr/>
          <a:lstStyle/>
          <a:p>
            <a:r>
              <a:rPr lang="en-US" dirty="0"/>
              <a:t>Chapter 5 Review </a:t>
            </a:r>
          </a:p>
        </p:txBody>
      </p:sp>
    </p:spTree>
    <p:extLst>
      <p:ext uri="{BB962C8B-B14F-4D97-AF65-F5344CB8AC3E}">
        <p14:creationId xmlns:p14="http://schemas.microsoft.com/office/powerpoint/2010/main" val="2121694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B30FE-3C03-4B87-A59E-0E06CF3442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9F8E82-837A-493E-BEC0-C111359BD176}"/>
              </a:ext>
            </a:extLst>
          </p:cNvPr>
          <p:cNvSpPr>
            <a:spLocks noGrp="1"/>
          </p:cNvSpPr>
          <p:nvPr>
            <p:ph idx="1"/>
          </p:nvPr>
        </p:nvSpPr>
        <p:spPr/>
        <p:txBody>
          <a:bodyPr/>
          <a:lstStyle/>
          <a:p>
            <a:r>
              <a:rPr lang="en-US" dirty="0"/>
              <a:t>If total revenue falls short of total cost year after year, what will entrepreneurs do? </a:t>
            </a:r>
          </a:p>
        </p:txBody>
      </p:sp>
    </p:spTree>
    <p:extLst>
      <p:ext uri="{BB962C8B-B14F-4D97-AF65-F5344CB8AC3E}">
        <p14:creationId xmlns:p14="http://schemas.microsoft.com/office/powerpoint/2010/main" val="631053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492D-9EB6-4009-845F-DAF5D98E54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8A47C0-7BCE-4930-A255-F1D2EC08833E}"/>
              </a:ext>
            </a:extLst>
          </p:cNvPr>
          <p:cNvSpPr>
            <a:spLocks noGrp="1"/>
          </p:cNvSpPr>
          <p:nvPr>
            <p:ph idx="1"/>
          </p:nvPr>
        </p:nvSpPr>
        <p:spPr/>
        <p:txBody>
          <a:bodyPr/>
          <a:lstStyle/>
          <a:p>
            <a:r>
              <a:rPr lang="en-US" dirty="0"/>
              <a:t>find more attractive uses for resources, or the firm will fail. </a:t>
            </a:r>
          </a:p>
          <a:p>
            <a:endParaRPr lang="en-US" dirty="0"/>
          </a:p>
        </p:txBody>
      </p:sp>
    </p:spTree>
    <p:extLst>
      <p:ext uri="{BB962C8B-B14F-4D97-AF65-F5344CB8AC3E}">
        <p14:creationId xmlns:p14="http://schemas.microsoft.com/office/powerpoint/2010/main" val="356060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09EE-8FAD-470B-8D90-859EA0F133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0AA444-331E-441A-A6DF-3C53D32ECF9B}"/>
              </a:ext>
            </a:extLst>
          </p:cNvPr>
          <p:cNvSpPr>
            <a:spLocks noGrp="1"/>
          </p:cNvSpPr>
          <p:nvPr>
            <p:ph idx="1"/>
          </p:nvPr>
        </p:nvSpPr>
        <p:spPr/>
        <p:txBody>
          <a:bodyPr/>
          <a:lstStyle/>
          <a:p>
            <a:r>
              <a:rPr lang="en-US" dirty="0"/>
              <a:t>Just as demand is relation between price an quantity demanded, supply is a relation between _________________________. </a:t>
            </a:r>
          </a:p>
        </p:txBody>
      </p:sp>
    </p:spTree>
    <p:extLst>
      <p:ext uri="{BB962C8B-B14F-4D97-AF65-F5344CB8AC3E}">
        <p14:creationId xmlns:p14="http://schemas.microsoft.com/office/powerpoint/2010/main" val="3501698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08A74-80F6-47E1-97CB-C3FD91734C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B18794-BD17-49B8-A40D-D6111FD01BAC}"/>
              </a:ext>
            </a:extLst>
          </p:cNvPr>
          <p:cNvSpPr>
            <a:spLocks noGrp="1"/>
          </p:cNvSpPr>
          <p:nvPr>
            <p:ph idx="1"/>
          </p:nvPr>
        </p:nvSpPr>
        <p:spPr/>
        <p:txBody>
          <a:bodyPr/>
          <a:lstStyle/>
          <a:p>
            <a:r>
              <a:rPr lang="en-US" dirty="0"/>
              <a:t>price and quantity supplied.</a:t>
            </a:r>
          </a:p>
        </p:txBody>
      </p:sp>
    </p:spTree>
    <p:extLst>
      <p:ext uri="{BB962C8B-B14F-4D97-AF65-F5344CB8AC3E}">
        <p14:creationId xmlns:p14="http://schemas.microsoft.com/office/powerpoint/2010/main" val="2889851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41180-1E94-49A0-8C3C-12F201B5E8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D63593-3E8D-4D4F-90C5-646851FCCD0B}"/>
              </a:ext>
            </a:extLst>
          </p:cNvPr>
          <p:cNvSpPr>
            <a:spLocks noGrp="1"/>
          </p:cNvSpPr>
          <p:nvPr>
            <p:ph idx="1"/>
          </p:nvPr>
        </p:nvSpPr>
        <p:spPr/>
        <p:txBody>
          <a:bodyPr/>
          <a:lstStyle/>
          <a:p>
            <a:r>
              <a:rPr lang="en-US" dirty="0"/>
              <a:t>The law of supply says that the __________________________ is usually directly related to its price, other things constant. </a:t>
            </a:r>
          </a:p>
          <a:p>
            <a:endParaRPr lang="en-US" dirty="0"/>
          </a:p>
        </p:txBody>
      </p:sp>
    </p:spTree>
    <p:extLst>
      <p:ext uri="{BB962C8B-B14F-4D97-AF65-F5344CB8AC3E}">
        <p14:creationId xmlns:p14="http://schemas.microsoft.com/office/powerpoint/2010/main" val="2012495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5FC81-3BEB-4738-BB61-53D1FBE426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B5C4B9-69B8-4218-8E8C-ECC215934EB6}"/>
              </a:ext>
            </a:extLst>
          </p:cNvPr>
          <p:cNvSpPr>
            <a:spLocks noGrp="1"/>
          </p:cNvSpPr>
          <p:nvPr>
            <p:ph idx="1"/>
          </p:nvPr>
        </p:nvSpPr>
        <p:spPr/>
        <p:txBody>
          <a:bodyPr/>
          <a:lstStyle/>
          <a:p>
            <a:r>
              <a:rPr lang="en-US" dirty="0"/>
              <a:t>quantity supplied </a:t>
            </a:r>
          </a:p>
        </p:txBody>
      </p:sp>
    </p:spTree>
    <p:extLst>
      <p:ext uri="{BB962C8B-B14F-4D97-AF65-F5344CB8AC3E}">
        <p14:creationId xmlns:p14="http://schemas.microsoft.com/office/powerpoint/2010/main" val="2684491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34E1-53B3-4869-AF6C-763B579106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F0580C-EE84-4906-801B-6E9AAC19D7B7}"/>
              </a:ext>
            </a:extLst>
          </p:cNvPr>
          <p:cNvSpPr>
            <a:spLocks noGrp="1"/>
          </p:cNvSpPr>
          <p:nvPr>
            <p:ph idx="1"/>
          </p:nvPr>
        </p:nvSpPr>
        <p:spPr/>
        <p:txBody>
          <a:bodyPr/>
          <a:lstStyle/>
          <a:p>
            <a:r>
              <a:rPr lang="en-US" dirty="0"/>
              <a:t>Shows the quantities of a particular good supplied at various prices during a given time period, other things constant. </a:t>
            </a:r>
          </a:p>
          <a:p>
            <a:endParaRPr lang="en-US" dirty="0"/>
          </a:p>
        </p:txBody>
      </p:sp>
    </p:spTree>
    <p:extLst>
      <p:ext uri="{BB962C8B-B14F-4D97-AF65-F5344CB8AC3E}">
        <p14:creationId xmlns:p14="http://schemas.microsoft.com/office/powerpoint/2010/main" val="3407458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C7779-F9F9-462C-8DC7-13F07B252B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AF8D05-D327-442A-9B5A-7D6DBBB0DD56}"/>
              </a:ext>
            </a:extLst>
          </p:cNvPr>
          <p:cNvSpPr>
            <a:spLocks noGrp="1"/>
          </p:cNvSpPr>
          <p:nvPr>
            <p:ph idx="1"/>
          </p:nvPr>
        </p:nvSpPr>
        <p:spPr/>
        <p:txBody>
          <a:bodyPr/>
          <a:lstStyle/>
          <a:p>
            <a:r>
              <a:rPr lang="en-US" dirty="0"/>
              <a:t>Supply curve- </a:t>
            </a:r>
          </a:p>
        </p:txBody>
      </p:sp>
    </p:spTree>
    <p:extLst>
      <p:ext uri="{BB962C8B-B14F-4D97-AF65-F5344CB8AC3E}">
        <p14:creationId xmlns:p14="http://schemas.microsoft.com/office/powerpoint/2010/main" val="2829128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86AF-2BB9-4CD0-9008-3422AF279B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713658-2CE8-4942-A321-36B09FE09B97}"/>
              </a:ext>
            </a:extLst>
          </p:cNvPr>
          <p:cNvSpPr>
            <a:spLocks noGrp="1"/>
          </p:cNvSpPr>
          <p:nvPr>
            <p:ph idx="1"/>
          </p:nvPr>
        </p:nvSpPr>
        <p:spPr/>
        <p:txBody>
          <a:bodyPr>
            <a:normAutofit/>
          </a:bodyPr>
          <a:lstStyle/>
          <a:p>
            <a:r>
              <a:rPr lang="en-US" dirty="0"/>
              <a:t>Producers offer more for sale when the price rises for two reasons. </a:t>
            </a:r>
          </a:p>
          <a:p>
            <a:endParaRPr lang="en-US" dirty="0"/>
          </a:p>
          <a:p>
            <a:endParaRPr lang="en-US" dirty="0"/>
          </a:p>
        </p:txBody>
      </p:sp>
    </p:spTree>
    <p:extLst>
      <p:ext uri="{BB962C8B-B14F-4D97-AF65-F5344CB8AC3E}">
        <p14:creationId xmlns:p14="http://schemas.microsoft.com/office/powerpoint/2010/main" val="2145973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C4D7-AAFD-47B2-ABD6-9F72D36316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DEF5FE-7F3D-458E-81D1-79AC5C25B4D7}"/>
              </a:ext>
            </a:extLst>
          </p:cNvPr>
          <p:cNvSpPr>
            <a:spLocks noGrp="1"/>
          </p:cNvSpPr>
          <p:nvPr>
            <p:ph idx="1"/>
          </p:nvPr>
        </p:nvSpPr>
        <p:spPr/>
        <p:txBody>
          <a:bodyPr/>
          <a:lstStyle/>
          <a:p>
            <a:r>
              <a:rPr lang="en-US" dirty="0"/>
              <a:t>1. as the price increases, other things constant, a producer becomes more willing to supply the good. </a:t>
            </a:r>
          </a:p>
          <a:p>
            <a:r>
              <a:rPr lang="en-US" dirty="0"/>
              <a:t>2. Prices act as signals to existing and potential suppliers about the rewards for producing various goods.</a:t>
            </a:r>
          </a:p>
          <a:p>
            <a:r>
              <a:rPr lang="en-US" i="1" dirty="0"/>
              <a:t>An crease in the price, with other prices remaining constant, creates an incentive to shift some resources out or producing other goods, whose prices are now relatively lower and into another product whose price is now relatively higher. </a:t>
            </a:r>
          </a:p>
          <a:p>
            <a:endParaRPr lang="en-US" dirty="0"/>
          </a:p>
        </p:txBody>
      </p:sp>
    </p:spTree>
    <p:extLst>
      <p:ext uri="{BB962C8B-B14F-4D97-AF65-F5344CB8AC3E}">
        <p14:creationId xmlns:p14="http://schemas.microsoft.com/office/powerpoint/2010/main" val="1595840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67C1-EDB0-4C5E-936E-84374A5BD8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92CEE1-4172-4FCD-8F05-398A7AC8D5C8}"/>
              </a:ext>
            </a:extLst>
          </p:cNvPr>
          <p:cNvSpPr>
            <a:spLocks noGrp="1"/>
          </p:cNvSpPr>
          <p:nvPr>
            <p:ph idx="1"/>
          </p:nvPr>
        </p:nvSpPr>
        <p:spPr/>
        <p:txBody>
          <a:bodyPr/>
          <a:lstStyle/>
          <a:p>
            <a:r>
              <a:rPr lang="en-US" dirty="0"/>
              <a:t>What is the goal that motivates the behavior of suppliers? </a:t>
            </a:r>
          </a:p>
          <a:p>
            <a:endParaRPr lang="en-US" dirty="0"/>
          </a:p>
        </p:txBody>
      </p:sp>
    </p:spTree>
    <p:extLst>
      <p:ext uri="{BB962C8B-B14F-4D97-AF65-F5344CB8AC3E}">
        <p14:creationId xmlns:p14="http://schemas.microsoft.com/office/powerpoint/2010/main" val="2391215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D2018-E5C0-47DC-A501-791BA09CDF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31EF12-3913-4C08-9240-0985BAA5646F}"/>
              </a:ext>
            </a:extLst>
          </p:cNvPr>
          <p:cNvSpPr>
            <a:spLocks noGrp="1"/>
          </p:cNvSpPr>
          <p:nvPr>
            <p:ph idx="1"/>
          </p:nvPr>
        </p:nvSpPr>
        <p:spPr/>
        <p:txBody>
          <a:bodyPr/>
          <a:lstStyle/>
          <a:p>
            <a:endParaRPr lang="en-US" dirty="0"/>
          </a:p>
          <a:p>
            <a:r>
              <a:rPr lang="en-US" dirty="0"/>
              <a:t>A(n)______________________ makes producers more able to increase quantity supplied. </a:t>
            </a:r>
          </a:p>
          <a:p>
            <a:endParaRPr lang="en-US" dirty="0"/>
          </a:p>
        </p:txBody>
      </p:sp>
    </p:spTree>
    <p:extLst>
      <p:ext uri="{BB962C8B-B14F-4D97-AF65-F5344CB8AC3E}">
        <p14:creationId xmlns:p14="http://schemas.microsoft.com/office/powerpoint/2010/main" val="1610489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2D46-5885-41A4-8FF7-A951066544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A5E819-F25D-4AC5-AFC7-578CF2E43AA9}"/>
              </a:ext>
            </a:extLst>
          </p:cNvPr>
          <p:cNvSpPr>
            <a:spLocks noGrp="1"/>
          </p:cNvSpPr>
          <p:nvPr>
            <p:ph idx="1"/>
          </p:nvPr>
        </p:nvSpPr>
        <p:spPr/>
        <p:txBody>
          <a:bodyPr/>
          <a:lstStyle/>
          <a:p>
            <a:r>
              <a:rPr lang="en-US" dirty="0"/>
              <a:t>higher price </a:t>
            </a:r>
          </a:p>
        </p:txBody>
      </p:sp>
    </p:spTree>
    <p:extLst>
      <p:ext uri="{BB962C8B-B14F-4D97-AF65-F5344CB8AC3E}">
        <p14:creationId xmlns:p14="http://schemas.microsoft.com/office/powerpoint/2010/main" val="1697360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C6FA-1F47-4F73-8DE0-FFF5DAF40F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0F165D-4244-4482-9C24-ED95278C9312}"/>
              </a:ext>
            </a:extLst>
          </p:cNvPr>
          <p:cNvSpPr>
            <a:spLocks noGrp="1"/>
          </p:cNvSpPr>
          <p:nvPr>
            <p:ph idx="1"/>
          </p:nvPr>
        </p:nvSpPr>
        <p:spPr/>
        <p:txBody>
          <a:bodyPr/>
          <a:lstStyle/>
          <a:p>
            <a:endParaRPr lang="en-US" dirty="0"/>
          </a:p>
          <a:p>
            <a:r>
              <a:rPr lang="en-US" dirty="0"/>
              <a:t>Suppliers are better able to increase production because the higher price allows them to cover the higher ___________________________that typically results from increasing production. </a:t>
            </a:r>
          </a:p>
          <a:p>
            <a:endParaRPr lang="en-US" dirty="0"/>
          </a:p>
        </p:txBody>
      </p:sp>
    </p:spTree>
    <p:extLst>
      <p:ext uri="{BB962C8B-B14F-4D97-AF65-F5344CB8AC3E}">
        <p14:creationId xmlns:p14="http://schemas.microsoft.com/office/powerpoint/2010/main" val="1656579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54015-E46D-46F8-9BD6-89AA5467A6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7C4743-CD86-40C6-A429-C8DE3C0651F3}"/>
              </a:ext>
            </a:extLst>
          </p:cNvPr>
          <p:cNvSpPr>
            <a:spLocks noGrp="1"/>
          </p:cNvSpPr>
          <p:nvPr>
            <p:ph idx="1"/>
          </p:nvPr>
        </p:nvSpPr>
        <p:spPr/>
        <p:txBody>
          <a:bodyPr/>
          <a:lstStyle/>
          <a:p>
            <a:r>
              <a:rPr lang="en-US" dirty="0"/>
              <a:t>marginal cost </a:t>
            </a:r>
          </a:p>
        </p:txBody>
      </p:sp>
    </p:spTree>
    <p:extLst>
      <p:ext uri="{BB962C8B-B14F-4D97-AF65-F5344CB8AC3E}">
        <p14:creationId xmlns:p14="http://schemas.microsoft.com/office/powerpoint/2010/main" val="134625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CC052-CBD4-4435-A817-E6E6404663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56D410-2D13-46A2-88F7-8A11D5D4995E}"/>
              </a:ext>
            </a:extLst>
          </p:cNvPr>
          <p:cNvSpPr>
            <a:spLocks noGrp="1"/>
          </p:cNvSpPr>
          <p:nvPr>
            <p:ph idx="1"/>
          </p:nvPr>
        </p:nvSpPr>
        <p:spPr/>
        <p:txBody>
          <a:bodyPr/>
          <a:lstStyle/>
          <a:p>
            <a:r>
              <a:rPr lang="en-US" dirty="0"/>
              <a:t>What is the difference between supply and quantity supplied? </a:t>
            </a:r>
          </a:p>
          <a:p>
            <a:endParaRPr lang="en-US" dirty="0"/>
          </a:p>
          <a:p>
            <a:endParaRPr lang="en-US" dirty="0"/>
          </a:p>
        </p:txBody>
      </p:sp>
    </p:spTree>
    <p:extLst>
      <p:ext uri="{BB962C8B-B14F-4D97-AF65-F5344CB8AC3E}">
        <p14:creationId xmlns:p14="http://schemas.microsoft.com/office/powerpoint/2010/main" val="4006867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B744B-0EF8-4CF2-A409-5F835C23A7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846DEB-F3B0-4BCC-A84C-B30CC04A528A}"/>
              </a:ext>
            </a:extLst>
          </p:cNvPr>
          <p:cNvSpPr>
            <a:spLocks noGrp="1"/>
          </p:cNvSpPr>
          <p:nvPr>
            <p:ph idx="1"/>
          </p:nvPr>
        </p:nvSpPr>
        <p:spPr/>
        <p:txBody>
          <a:bodyPr/>
          <a:lstStyle/>
          <a:p>
            <a:r>
              <a:rPr lang="en-US" dirty="0"/>
              <a:t>Supply is the entire relation between the price and quantity supplied, as reflected by the supply schedule or supply curve. </a:t>
            </a:r>
          </a:p>
          <a:p>
            <a:r>
              <a:rPr lang="en-US" dirty="0"/>
              <a:t>Quantity supplied refers to a particular amount offered for sale at a particular price, as reflected by a point on a given supply curve. </a:t>
            </a:r>
          </a:p>
          <a:p>
            <a:endParaRPr lang="en-US" dirty="0"/>
          </a:p>
        </p:txBody>
      </p:sp>
    </p:spTree>
    <p:extLst>
      <p:ext uri="{BB962C8B-B14F-4D97-AF65-F5344CB8AC3E}">
        <p14:creationId xmlns:p14="http://schemas.microsoft.com/office/powerpoint/2010/main" val="2689645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1035F-C10B-41AB-9810-AA7C85784B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E05341-A98B-4F7F-80F1-7D8139A6D9A6}"/>
              </a:ext>
            </a:extLst>
          </p:cNvPr>
          <p:cNvSpPr>
            <a:spLocks noGrp="1"/>
          </p:cNvSpPr>
          <p:nvPr>
            <p:ph idx="1"/>
          </p:nvPr>
        </p:nvSpPr>
        <p:spPr/>
        <p:txBody>
          <a:bodyPr/>
          <a:lstStyle/>
          <a:p>
            <a:r>
              <a:rPr lang="en-US" dirty="0"/>
              <a:t>What actually increases with a higher price to purchase an item? </a:t>
            </a:r>
          </a:p>
        </p:txBody>
      </p:sp>
    </p:spTree>
    <p:extLst>
      <p:ext uri="{BB962C8B-B14F-4D97-AF65-F5344CB8AC3E}">
        <p14:creationId xmlns:p14="http://schemas.microsoft.com/office/powerpoint/2010/main" val="1011837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0E0A-CF60-4B6E-BB79-C5B749FF65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CF8B83-12A4-49A2-8A70-B5D2A5073391}"/>
              </a:ext>
            </a:extLst>
          </p:cNvPr>
          <p:cNvSpPr>
            <a:spLocks noGrp="1"/>
          </p:cNvSpPr>
          <p:nvPr>
            <p:ph idx="1"/>
          </p:nvPr>
        </p:nvSpPr>
        <p:spPr/>
        <p:txBody>
          <a:bodyPr/>
          <a:lstStyle/>
          <a:p>
            <a:r>
              <a:rPr lang="en-US" dirty="0"/>
              <a:t>Thus, it is the </a:t>
            </a:r>
            <a:r>
              <a:rPr lang="en-US" b="1" dirty="0"/>
              <a:t>quantity supplied </a:t>
            </a:r>
            <a:r>
              <a:rPr lang="en-US" dirty="0"/>
              <a:t>that increases with a higher price, not supply. </a:t>
            </a:r>
          </a:p>
          <a:p>
            <a:pPr marL="0" indent="0">
              <a:buNone/>
            </a:pPr>
            <a:endParaRPr lang="en-US" dirty="0"/>
          </a:p>
          <a:p>
            <a:r>
              <a:rPr lang="en-US" dirty="0"/>
              <a:t>The term supply by itself refers to the entire supply schedule or supply curve. </a:t>
            </a:r>
          </a:p>
          <a:p>
            <a:endParaRPr lang="en-US" dirty="0"/>
          </a:p>
        </p:txBody>
      </p:sp>
    </p:spTree>
    <p:extLst>
      <p:ext uri="{BB962C8B-B14F-4D97-AF65-F5344CB8AC3E}">
        <p14:creationId xmlns:p14="http://schemas.microsoft.com/office/powerpoint/2010/main" val="3522595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A4592-938F-476B-A9D4-8358EDC2F0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C88410-9551-438D-9066-37B2F49CEDA9}"/>
              </a:ext>
            </a:extLst>
          </p:cNvPr>
          <p:cNvSpPr>
            <a:spLocks noGrp="1"/>
          </p:cNvSpPr>
          <p:nvPr>
            <p:ph idx="1"/>
          </p:nvPr>
        </p:nvSpPr>
        <p:spPr/>
        <p:txBody>
          <a:bodyPr/>
          <a:lstStyle/>
          <a:p>
            <a:r>
              <a:rPr lang="en-US" dirty="0"/>
              <a:t>The ______________________________ is simply the horizontal sum of the individual supply curves for all producers in the market. </a:t>
            </a:r>
          </a:p>
          <a:p>
            <a:endParaRPr lang="en-US" dirty="0"/>
          </a:p>
        </p:txBody>
      </p:sp>
    </p:spTree>
    <p:extLst>
      <p:ext uri="{BB962C8B-B14F-4D97-AF65-F5344CB8AC3E}">
        <p14:creationId xmlns:p14="http://schemas.microsoft.com/office/powerpoint/2010/main" val="1940171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FE874-3765-4AAD-98D3-0D0200E703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72C9E2-0FB9-4B37-ABAC-E4F2761850AF}"/>
              </a:ext>
            </a:extLst>
          </p:cNvPr>
          <p:cNvSpPr>
            <a:spLocks noGrp="1"/>
          </p:cNvSpPr>
          <p:nvPr>
            <p:ph idx="1"/>
          </p:nvPr>
        </p:nvSpPr>
        <p:spPr/>
        <p:txBody>
          <a:bodyPr/>
          <a:lstStyle/>
          <a:p>
            <a:r>
              <a:rPr lang="en-US" dirty="0"/>
              <a:t>market supply curve </a:t>
            </a:r>
          </a:p>
        </p:txBody>
      </p:sp>
    </p:spTree>
    <p:extLst>
      <p:ext uri="{BB962C8B-B14F-4D97-AF65-F5344CB8AC3E}">
        <p14:creationId xmlns:p14="http://schemas.microsoft.com/office/powerpoint/2010/main" val="48738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A6449-BD40-4314-B7E8-7A88397658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43E5F7-A5E4-4D8A-8169-549E18FFA338}"/>
              </a:ext>
            </a:extLst>
          </p:cNvPr>
          <p:cNvSpPr>
            <a:spLocks noGrp="1"/>
          </p:cNvSpPr>
          <p:nvPr>
            <p:ph idx="1"/>
          </p:nvPr>
        </p:nvSpPr>
        <p:spPr/>
        <p:txBody>
          <a:bodyPr/>
          <a:lstStyle/>
          <a:p>
            <a:r>
              <a:rPr lang="en-US" dirty="0"/>
              <a:t>profit</a:t>
            </a:r>
          </a:p>
        </p:txBody>
      </p:sp>
    </p:spTree>
    <p:extLst>
      <p:ext uri="{BB962C8B-B14F-4D97-AF65-F5344CB8AC3E}">
        <p14:creationId xmlns:p14="http://schemas.microsoft.com/office/powerpoint/2010/main" val="3056488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5122-0271-4565-B1A4-80C6AD3182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ECA7B2-48FA-4C90-AC63-13A6B4728F3A}"/>
              </a:ext>
            </a:extLst>
          </p:cNvPr>
          <p:cNvSpPr>
            <a:spLocks noGrp="1"/>
          </p:cNvSpPr>
          <p:nvPr>
            <p:ph idx="1"/>
          </p:nvPr>
        </p:nvSpPr>
        <p:spPr/>
        <p:txBody>
          <a:bodyPr/>
          <a:lstStyle/>
          <a:p>
            <a:r>
              <a:rPr lang="en-US" dirty="0"/>
              <a:t>________________________ are signals to both sides of the market about the relative scarcity of products. </a:t>
            </a:r>
          </a:p>
          <a:p>
            <a:endParaRPr lang="en-US" dirty="0"/>
          </a:p>
          <a:p>
            <a:endParaRPr lang="en-US" dirty="0"/>
          </a:p>
        </p:txBody>
      </p:sp>
    </p:spTree>
    <p:extLst>
      <p:ext uri="{BB962C8B-B14F-4D97-AF65-F5344CB8AC3E}">
        <p14:creationId xmlns:p14="http://schemas.microsoft.com/office/powerpoint/2010/main" val="10158741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FB459-7BEF-407E-8F51-F021CC1FAA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64F73C-D067-48E3-AEB5-04ED76AE9FAD}"/>
              </a:ext>
            </a:extLst>
          </p:cNvPr>
          <p:cNvSpPr>
            <a:spLocks noGrp="1"/>
          </p:cNvSpPr>
          <p:nvPr>
            <p:ph idx="1"/>
          </p:nvPr>
        </p:nvSpPr>
        <p:spPr/>
        <p:txBody>
          <a:bodyPr/>
          <a:lstStyle/>
          <a:p>
            <a:r>
              <a:rPr lang="en-US" b="1" dirty="0"/>
              <a:t>Prices</a:t>
            </a:r>
          </a:p>
          <a:p>
            <a:r>
              <a:rPr lang="en-US" dirty="0"/>
              <a:t> High prices discourage consumption but encourage production. </a:t>
            </a:r>
          </a:p>
          <a:p>
            <a:endParaRPr lang="en-US" dirty="0"/>
          </a:p>
        </p:txBody>
      </p:sp>
    </p:spTree>
    <p:extLst>
      <p:ext uri="{BB962C8B-B14F-4D97-AF65-F5344CB8AC3E}">
        <p14:creationId xmlns:p14="http://schemas.microsoft.com/office/powerpoint/2010/main" val="2566603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7DF3E-21B8-46C7-9F6A-49D0FEBE3F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E1F966-2905-4DDF-A5AC-9EBC6E5FF433}"/>
              </a:ext>
            </a:extLst>
          </p:cNvPr>
          <p:cNvSpPr>
            <a:spLocks noGrp="1"/>
          </p:cNvSpPr>
          <p:nvPr>
            <p:ph idx="1"/>
          </p:nvPr>
        </p:nvSpPr>
        <p:spPr/>
        <p:txBody>
          <a:bodyPr/>
          <a:lstStyle/>
          <a:p>
            <a:r>
              <a:rPr lang="en-US" dirty="0"/>
              <a:t>The ______________________________ measures how responsive producers are to a price change. </a:t>
            </a:r>
          </a:p>
          <a:p>
            <a:endParaRPr lang="en-US" dirty="0"/>
          </a:p>
        </p:txBody>
      </p:sp>
    </p:spTree>
    <p:extLst>
      <p:ext uri="{BB962C8B-B14F-4D97-AF65-F5344CB8AC3E}">
        <p14:creationId xmlns:p14="http://schemas.microsoft.com/office/powerpoint/2010/main" val="2691177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3CAED-CE17-4BE8-A2B1-FF1A08ECA4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8A5CEC-3A43-4519-AD3D-B374F004D5BC}"/>
              </a:ext>
            </a:extLst>
          </p:cNvPr>
          <p:cNvSpPr>
            <a:spLocks noGrp="1"/>
          </p:cNvSpPr>
          <p:nvPr>
            <p:ph idx="1"/>
          </p:nvPr>
        </p:nvSpPr>
        <p:spPr/>
        <p:txBody>
          <a:bodyPr/>
          <a:lstStyle/>
          <a:p>
            <a:r>
              <a:rPr lang="en-US" dirty="0"/>
              <a:t>elasticity of supply </a:t>
            </a:r>
          </a:p>
        </p:txBody>
      </p:sp>
    </p:spTree>
    <p:extLst>
      <p:ext uri="{BB962C8B-B14F-4D97-AF65-F5344CB8AC3E}">
        <p14:creationId xmlns:p14="http://schemas.microsoft.com/office/powerpoint/2010/main" val="4037165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5348-639C-4066-A489-5F9194F0BB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C8C02A-D75A-4964-A2C2-2947A0861463}"/>
              </a:ext>
            </a:extLst>
          </p:cNvPr>
          <p:cNvSpPr>
            <a:spLocks noGrp="1"/>
          </p:cNvSpPr>
          <p:nvPr>
            <p:ph idx="1"/>
          </p:nvPr>
        </p:nvSpPr>
        <p:spPr/>
        <p:txBody>
          <a:bodyPr/>
          <a:lstStyle/>
          <a:p>
            <a:r>
              <a:rPr lang="en-US" dirty="0"/>
              <a:t>What does the elasticity of supply equal? </a:t>
            </a:r>
          </a:p>
        </p:txBody>
      </p:sp>
    </p:spTree>
    <p:extLst>
      <p:ext uri="{BB962C8B-B14F-4D97-AF65-F5344CB8AC3E}">
        <p14:creationId xmlns:p14="http://schemas.microsoft.com/office/powerpoint/2010/main" val="1558320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B03C-B315-4EBC-B87F-BB179F0BA7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3DBA0B-F069-4857-A3A0-CEA5483E7E0C}"/>
              </a:ext>
            </a:extLst>
          </p:cNvPr>
          <p:cNvSpPr>
            <a:spLocks noGrp="1"/>
          </p:cNvSpPr>
          <p:nvPr>
            <p:ph idx="1"/>
          </p:nvPr>
        </p:nvSpPr>
        <p:spPr/>
        <p:txBody>
          <a:bodyPr/>
          <a:lstStyle/>
          <a:p>
            <a:r>
              <a:rPr lang="en-US" dirty="0"/>
              <a:t>The </a:t>
            </a:r>
            <a:r>
              <a:rPr lang="en-US" b="1" i="1" u="sng" dirty="0"/>
              <a:t>elasticity of supply </a:t>
            </a:r>
            <a:r>
              <a:rPr lang="en-US" dirty="0"/>
              <a:t>equals the percentage change in quantity supplied divided by the percentage change in price. </a:t>
            </a:r>
          </a:p>
          <a:p>
            <a:endParaRPr lang="en-US" dirty="0"/>
          </a:p>
          <a:p>
            <a:endParaRPr lang="en-US" u="sng" dirty="0"/>
          </a:p>
          <a:p>
            <a:pPr marL="0" indent="0">
              <a:buNone/>
            </a:pPr>
            <a:r>
              <a:rPr lang="en-US" b="1" i="1" dirty="0"/>
              <a:t>Elasticity of supply</a:t>
            </a:r>
            <a:r>
              <a:rPr lang="en-US" dirty="0"/>
              <a:t>= </a:t>
            </a:r>
          </a:p>
          <a:p>
            <a:pPr marL="0" indent="0">
              <a:buNone/>
            </a:pPr>
            <a:r>
              <a:rPr lang="en-US" dirty="0"/>
              <a:t>Percentage change in quantity supplied </a:t>
            </a:r>
          </a:p>
          <a:p>
            <a:pPr marL="0" indent="0">
              <a:buNone/>
            </a:pPr>
            <a:r>
              <a:rPr lang="en-US" dirty="0"/>
              <a:t>____________________________</a:t>
            </a:r>
          </a:p>
          <a:p>
            <a:pPr marL="0" indent="0">
              <a:buNone/>
            </a:pPr>
            <a:r>
              <a:rPr lang="en-US" dirty="0"/>
              <a:t>Percentage change in price </a:t>
            </a:r>
          </a:p>
          <a:p>
            <a:endParaRPr lang="en-US" dirty="0"/>
          </a:p>
        </p:txBody>
      </p:sp>
    </p:spTree>
    <p:extLst>
      <p:ext uri="{BB962C8B-B14F-4D97-AF65-F5344CB8AC3E}">
        <p14:creationId xmlns:p14="http://schemas.microsoft.com/office/powerpoint/2010/main" val="3319983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86CE4-5067-446F-B0ED-9FF9B47705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AE78A2-02BA-4B71-92CB-28E1F25FC36A}"/>
              </a:ext>
            </a:extLst>
          </p:cNvPr>
          <p:cNvSpPr>
            <a:spLocks noGrp="1"/>
          </p:cNvSpPr>
          <p:nvPr>
            <p:ph idx="1"/>
          </p:nvPr>
        </p:nvSpPr>
        <p:spPr/>
        <p:txBody>
          <a:bodyPr/>
          <a:lstStyle/>
          <a:p>
            <a:r>
              <a:rPr lang="en-US" dirty="0"/>
              <a:t>If  supply elasticity exceeds 1.0, supply is ______________. </a:t>
            </a:r>
          </a:p>
          <a:p>
            <a:r>
              <a:rPr lang="en-US" dirty="0"/>
              <a:t>If it equals 1.0, supply is ________________.</a:t>
            </a:r>
          </a:p>
          <a:p>
            <a:r>
              <a:rPr lang="en-US" dirty="0"/>
              <a:t>If supply is less than 1.0, it is_________________. </a:t>
            </a:r>
          </a:p>
          <a:p>
            <a:endParaRPr lang="en-US" dirty="0"/>
          </a:p>
        </p:txBody>
      </p:sp>
    </p:spTree>
    <p:extLst>
      <p:ext uri="{BB962C8B-B14F-4D97-AF65-F5344CB8AC3E}">
        <p14:creationId xmlns:p14="http://schemas.microsoft.com/office/powerpoint/2010/main" val="3759416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0E364-0499-4819-B535-351A9AA15D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ECEF84-FF6B-4338-9CB8-E367BE31E7D6}"/>
              </a:ext>
            </a:extLst>
          </p:cNvPr>
          <p:cNvSpPr>
            <a:spLocks noGrp="1"/>
          </p:cNvSpPr>
          <p:nvPr>
            <p:ph idx="1"/>
          </p:nvPr>
        </p:nvSpPr>
        <p:spPr/>
        <p:txBody>
          <a:bodyPr/>
          <a:lstStyle/>
          <a:p>
            <a:r>
              <a:rPr lang="en-US" dirty="0"/>
              <a:t>If  supply elasticity exceeds 1.0, supply is elastic. </a:t>
            </a:r>
          </a:p>
          <a:p>
            <a:r>
              <a:rPr lang="en-US" dirty="0"/>
              <a:t>If it equals 1.0, supply is unit elastic.</a:t>
            </a:r>
          </a:p>
          <a:p>
            <a:r>
              <a:rPr lang="en-US" dirty="0"/>
              <a:t>If supply is less than 1.0, it is inelastic. </a:t>
            </a:r>
          </a:p>
          <a:p>
            <a:endParaRPr lang="en-US" dirty="0"/>
          </a:p>
        </p:txBody>
      </p:sp>
    </p:spTree>
    <p:extLst>
      <p:ext uri="{BB962C8B-B14F-4D97-AF65-F5344CB8AC3E}">
        <p14:creationId xmlns:p14="http://schemas.microsoft.com/office/powerpoint/2010/main" val="2754615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A3014-9B41-4A32-98B8-988F450A50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F66242-A3B6-42D2-AE7A-E9E1D027D7DC}"/>
              </a:ext>
            </a:extLst>
          </p:cNvPr>
          <p:cNvSpPr>
            <a:spLocks noGrp="1"/>
          </p:cNvSpPr>
          <p:nvPr>
            <p:ph idx="1"/>
          </p:nvPr>
        </p:nvSpPr>
        <p:spPr/>
        <p:txBody>
          <a:bodyPr/>
          <a:lstStyle/>
          <a:p>
            <a:r>
              <a:rPr lang="en-US" dirty="0"/>
              <a:t>Following are the five determinants of market supply other than the price of the good: </a:t>
            </a:r>
          </a:p>
          <a:p>
            <a:pPr lvl="1"/>
            <a:r>
              <a:rPr lang="en-US" sz="2800" b="1" i="1" dirty="0"/>
              <a:t>The cost of resources used to make the good.</a:t>
            </a:r>
          </a:p>
          <a:p>
            <a:pPr lvl="1"/>
            <a:r>
              <a:rPr lang="en-US" sz="2800" b="1" i="1" dirty="0"/>
              <a:t>The price of other goods these resources could make.</a:t>
            </a:r>
          </a:p>
          <a:p>
            <a:pPr lvl="1"/>
            <a:r>
              <a:rPr lang="en-US" sz="2800" b="1" i="1" dirty="0"/>
              <a:t>The technology used to make the good.</a:t>
            </a:r>
          </a:p>
          <a:p>
            <a:pPr lvl="1"/>
            <a:r>
              <a:rPr lang="en-US" sz="2800" b="1" i="1" dirty="0"/>
              <a:t>Producer expectations.</a:t>
            </a:r>
          </a:p>
          <a:p>
            <a:pPr lvl="1"/>
            <a:r>
              <a:rPr lang="en-US" sz="2800" b="1" i="1" dirty="0"/>
              <a:t>______________________________. </a:t>
            </a:r>
          </a:p>
          <a:p>
            <a:endParaRPr lang="en-US" dirty="0"/>
          </a:p>
        </p:txBody>
      </p:sp>
    </p:spTree>
    <p:extLst>
      <p:ext uri="{BB962C8B-B14F-4D97-AF65-F5344CB8AC3E}">
        <p14:creationId xmlns:p14="http://schemas.microsoft.com/office/powerpoint/2010/main" val="3671695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EB8F0-2461-4239-9BF6-F0CBCC46D7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7C6B44-8372-4123-8869-3A48D79928FB}"/>
              </a:ext>
            </a:extLst>
          </p:cNvPr>
          <p:cNvSpPr>
            <a:spLocks noGrp="1"/>
          </p:cNvSpPr>
          <p:nvPr>
            <p:ph idx="1"/>
          </p:nvPr>
        </p:nvSpPr>
        <p:spPr/>
        <p:txBody>
          <a:bodyPr/>
          <a:lstStyle/>
          <a:p>
            <a:r>
              <a:rPr lang="en-US" dirty="0"/>
              <a:t>The number of sellers in the market</a:t>
            </a:r>
          </a:p>
        </p:txBody>
      </p:sp>
    </p:spTree>
    <p:extLst>
      <p:ext uri="{BB962C8B-B14F-4D97-AF65-F5344CB8AC3E}">
        <p14:creationId xmlns:p14="http://schemas.microsoft.com/office/powerpoint/2010/main" val="136649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22665-7609-4B41-B6AF-DE3E97D62F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19E167-E50D-4E75-85B8-F6A822247CC3}"/>
              </a:ext>
            </a:extLst>
          </p:cNvPr>
          <p:cNvSpPr>
            <a:spLocks noGrp="1"/>
          </p:cNvSpPr>
          <p:nvPr>
            <p:ph idx="1"/>
          </p:nvPr>
        </p:nvSpPr>
        <p:spPr/>
        <p:txBody>
          <a:bodyPr/>
          <a:lstStyle/>
          <a:p>
            <a:r>
              <a:rPr lang="en-US" dirty="0"/>
              <a:t>In trying to earn a profit, firms transform productive resources into products. </a:t>
            </a:r>
          </a:p>
          <a:p>
            <a:r>
              <a:rPr lang="en-US" dirty="0"/>
              <a:t>What does profit equal? </a:t>
            </a:r>
          </a:p>
          <a:p>
            <a:endParaRPr lang="en-US" dirty="0"/>
          </a:p>
          <a:p>
            <a:endParaRPr lang="en-US" dirty="0"/>
          </a:p>
        </p:txBody>
      </p:sp>
    </p:spTree>
    <p:extLst>
      <p:ext uri="{BB962C8B-B14F-4D97-AF65-F5344CB8AC3E}">
        <p14:creationId xmlns:p14="http://schemas.microsoft.com/office/powerpoint/2010/main" val="1790490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CF153-88F2-48FA-83C1-FBA73738F6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6E6F48-058D-49C9-BF2F-EEB005442C55}"/>
              </a:ext>
            </a:extLst>
          </p:cNvPr>
          <p:cNvSpPr>
            <a:spLocks noGrp="1"/>
          </p:cNvSpPr>
          <p:nvPr>
            <p:ph idx="1"/>
          </p:nvPr>
        </p:nvSpPr>
        <p:spPr/>
        <p:txBody>
          <a:bodyPr/>
          <a:lstStyle/>
          <a:p>
            <a:r>
              <a:rPr lang="en-US" dirty="0"/>
              <a:t>Nearly all resources have _______________________. </a:t>
            </a:r>
          </a:p>
          <a:p>
            <a:endParaRPr lang="en-US" dirty="0"/>
          </a:p>
          <a:p>
            <a:endParaRPr lang="en-US" dirty="0"/>
          </a:p>
        </p:txBody>
      </p:sp>
    </p:spTree>
    <p:extLst>
      <p:ext uri="{BB962C8B-B14F-4D97-AF65-F5344CB8AC3E}">
        <p14:creationId xmlns:p14="http://schemas.microsoft.com/office/powerpoint/2010/main" val="30987083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A361A-FFDC-4E14-BF8C-AB9EB0352F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7ECA7B-D164-4940-A925-796A7CA11399}"/>
              </a:ext>
            </a:extLst>
          </p:cNvPr>
          <p:cNvSpPr>
            <a:spLocks noGrp="1"/>
          </p:cNvSpPr>
          <p:nvPr>
            <p:ph idx="1"/>
          </p:nvPr>
        </p:nvSpPr>
        <p:spPr/>
        <p:txBody>
          <a:bodyPr/>
          <a:lstStyle/>
          <a:p>
            <a:r>
              <a:rPr lang="en-US" b="1" dirty="0"/>
              <a:t>Alternative goods </a:t>
            </a:r>
          </a:p>
          <a:p>
            <a:endParaRPr lang="en-US" dirty="0"/>
          </a:p>
          <a:p>
            <a:r>
              <a:rPr lang="en-US" dirty="0"/>
              <a:t>The labor, building, machinery, ingredients, and knowledge needed to make pizza could produce other products, such as bread sticks, rolls, and other baked goods. </a:t>
            </a:r>
          </a:p>
          <a:p>
            <a:endParaRPr lang="en-US" dirty="0"/>
          </a:p>
        </p:txBody>
      </p:sp>
    </p:spTree>
    <p:extLst>
      <p:ext uri="{BB962C8B-B14F-4D97-AF65-F5344CB8AC3E}">
        <p14:creationId xmlns:p14="http://schemas.microsoft.com/office/powerpoint/2010/main" val="2559682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DE063-462E-45F2-9731-61B36B6EAA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44AFC8-A09C-453F-9AFF-85F2E0736FD2}"/>
              </a:ext>
            </a:extLst>
          </p:cNvPr>
          <p:cNvSpPr>
            <a:spLocks noGrp="1"/>
          </p:cNvSpPr>
          <p:nvPr>
            <p:ph idx="1"/>
          </p:nvPr>
        </p:nvSpPr>
        <p:spPr/>
        <p:txBody>
          <a:bodyPr/>
          <a:lstStyle/>
          <a:p>
            <a:r>
              <a:rPr lang="en-US" dirty="0"/>
              <a:t>___________________________ represents the economy’s stock of knowledge about how to combine resources efficiently. </a:t>
            </a:r>
          </a:p>
          <a:p>
            <a:endParaRPr lang="en-US" dirty="0"/>
          </a:p>
        </p:txBody>
      </p:sp>
    </p:spTree>
    <p:extLst>
      <p:ext uri="{BB962C8B-B14F-4D97-AF65-F5344CB8AC3E}">
        <p14:creationId xmlns:p14="http://schemas.microsoft.com/office/powerpoint/2010/main" val="138178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14CCF-BE2E-4D6F-ABEF-D26FB0FC97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EEE49F-D3DF-49C7-BB23-CC6C3433BFBE}"/>
              </a:ext>
            </a:extLst>
          </p:cNvPr>
          <p:cNvSpPr>
            <a:spLocks noGrp="1"/>
          </p:cNvSpPr>
          <p:nvPr>
            <p:ph idx="1"/>
          </p:nvPr>
        </p:nvSpPr>
        <p:spPr/>
        <p:txBody>
          <a:bodyPr/>
          <a:lstStyle/>
          <a:p>
            <a:r>
              <a:rPr lang="en-US" dirty="0"/>
              <a:t>The State of Technology </a:t>
            </a:r>
          </a:p>
        </p:txBody>
      </p:sp>
    </p:spTree>
    <p:extLst>
      <p:ext uri="{BB962C8B-B14F-4D97-AF65-F5344CB8AC3E}">
        <p14:creationId xmlns:p14="http://schemas.microsoft.com/office/powerpoint/2010/main" val="17488016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EFF3-9542-43CB-B179-0C7D3D12A5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D680C4-284A-4741-B194-EF42BC88DBDC}"/>
              </a:ext>
            </a:extLst>
          </p:cNvPr>
          <p:cNvSpPr>
            <a:spLocks noGrp="1"/>
          </p:cNvSpPr>
          <p:nvPr>
            <p:ph idx="1"/>
          </p:nvPr>
        </p:nvSpPr>
        <p:spPr/>
        <p:txBody>
          <a:bodyPr/>
          <a:lstStyle/>
          <a:p>
            <a:r>
              <a:rPr lang="en-US" dirty="0"/>
              <a:t>Any ________________________ that affects a market’s profitability, such as a change in business taxes, could shift the supply curve. </a:t>
            </a:r>
          </a:p>
          <a:p>
            <a:r>
              <a:rPr lang="en-US" dirty="0"/>
              <a:t>Lower business taxes will increase supply and higher business taxes will reduce supply. </a:t>
            </a:r>
          </a:p>
          <a:p>
            <a:endParaRPr lang="en-US" dirty="0"/>
          </a:p>
        </p:txBody>
      </p:sp>
    </p:spTree>
    <p:extLst>
      <p:ext uri="{BB962C8B-B14F-4D97-AF65-F5344CB8AC3E}">
        <p14:creationId xmlns:p14="http://schemas.microsoft.com/office/powerpoint/2010/main" val="3105587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1376F-7EDD-43D8-BDD2-2232193EA4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B01292-3633-411C-B4B1-B7BC86105EF5}"/>
              </a:ext>
            </a:extLst>
          </p:cNvPr>
          <p:cNvSpPr>
            <a:spLocks noGrp="1"/>
          </p:cNvSpPr>
          <p:nvPr>
            <p:ph idx="1"/>
          </p:nvPr>
        </p:nvSpPr>
        <p:spPr/>
        <p:txBody>
          <a:bodyPr/>
          <a:lstStyle/>
          <a:p>
            <a:r>
              <a:rPr lang="en-US" dirty="0"/>
              <a:t>government action </a:t>
            </a:r>
          </a:p>
        </p:txBody>
      </p:sp>
    </p:spTree>
    <p:extLst>
      <p:ext uri="{BB962C8B-B14F-4D97-AF65-F5344CB8AC3E}">
        <p14:creationId xmlns:p14="http://schemas.microsoft.com/office/powerpoint/2010/main" val="10240741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10BCF-951F-4015-87A5-F96A49FCAB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3CD34C-D62B-4D30-BC0B-0EC6E1497257}"/>
              </a:ext>
            </a:extLst>
          </p:cNvPr>
          <p:cNvSpPr>
            <a:spLocks noGrp="1"/>
          </p:cNvSpPr>
          <p:nvPr>
            <p:ph idx="1"/>
          </p:nvPr>
        </p:nvSpPr>
        <p:spPr/>
        <p:txBody>
          <a:bodyPr/>
          <a:lstStyle/>
          <a:p>
            <a:r>
              <a:rPr lang="en-US" dirty="0"/>
              <a:t>All producers use two categories of resources, which are… </a:t>
            </a:r>
          </a:p>
          <a:p>
            <a:endParaRPr lang="en-US" dirty="0"/>
          </a:p>
          <a:p>
            <a:endParaRPr lang="en-US" dirty="0"/>
          </a:p>
        </p:txBody>
      </p:sp>
    </p:spTree>
    <p:extLst>
      <p:ext uri="{BB962C8B-B14F-4D97-AF65-F5344CB8AC3E}">
        <p14:creationId xmlns:p14="http://schemas.microsoft.com/office/powerpoint/2010/main" val="24947254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DABD3-F259-48EA-B562-EA74BF5FE7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72AC39-E2C8-41AA-A730-CEFB62ADB3AD}"/>
              </a:ext>
            </a:extLst>
          </p:cNvPr>
          <p:cNvSpPr>
            <a:spLocks noGrp="1"/>
          </p:cNvSpPr>
          <p:nvPr>
            <p:ph idx="1"/>
          </p:nvPr>
        </p:nvSpPr>
        <p:spPr/>
        <p:txBody>
          <a:bodyPr/>
          <a:lstStyle/>
          <a:p>
            <a:r>
              <a:rPr lang="en-US" dirty="0"/>
              <a:t>fixed and variable. </a:t>
            </a:r>
          </a:p>
        </p:txBody>
      </p:sp>
    </p:spTree>
    <p:extLst>
      <p:ext uri="{BB962C8B-B14F-4D97-AF65-F5344CB8AC3E}">
        <p14:creationId xmlns:p14="http://schemas.microsoft.com/office/powerpoint/2010/main" val="22344210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6CBB-C960-4456-B520-A04AB22D9B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D9476C-EDCA-4A9B-83E9-F5CE70519706}"/>
              </a:ext>
            </a:extLst>
          </p:cNvPr>
          <p:cNvSpPr>
            <a:spLocks noGrp="1"/>
          </p:cNvSpPr>
          <p:nvPr>
            <p:ph idx="1"/>
          </p:nvPr>
        </p:nvSpPr>
        <p:spPr/>
        <p:txBody>
          <a:bodyPr/>
          <a:lstStyle/>
          <a:p>
            <a:r>
              <a:rPr lang="en-US" dirty="0"/>
              <a:t>Resources that can be varied quickly to change output are called… variable resources. </a:t>
            </a:r>
          </a:p>
          <a:p>
            <a:endParaRPr lang="en-US" dirty="0"/>
          </a:p>
        </p:txBody>
      </p:sp>
    </p:spTree>
    <p:extLst>
      <p:ext uri="{BB962C8B-B14F-4D97-AF65-F5344CB8AC3E}">
        <p14:creationId xmlns:p14="http://schemas.microsoft.com/office/powerpoint/2010/main" val="12324459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F9265-6ECD-4F8F-A460-EF434CE240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3DAEC0-4C43-475F-A030-0A7C7B1FD2FA}"/>
              </a:ext>
            </a:extLst>
          </p:cNvPr>
          <p:cNvSpPr>
            <a:spLocks noGrp="1"/>
          </p:cNvSpPr>
          <p:nvPr>
            <p:ph idx="1"/>
          </p:nvPr>
        </p:nvSpPr>
        <p:spPr/>
        <p:txBody>
          <a:bodyPr/>
          <a:lstStyle/>
          <a:p>
            <a:r>
              <a:rPr lang="en-US" dirty="0"/>
              <a:t>variable resources. </a:t>
            </a:r>
          </a:p>
          <a:p>
            <a:endParaRPr lang="en-US" dirty="0"/>
          </a:p>
        </p:txBody>
      </p:sp>
    </p:spTree>
    <p:extLst>
      <p:ext uri="{BB962C8B-B14F-4D97-AF65-F5344CB8AC3E}">
        <p14:creationId xmlns:p14="http://schemas.microsoft.com/office/powerpoint/2010/main" val="563921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CB655-AC0D-4F31-BD83-D53907EA42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4D9639-081D-4055-8F64-28FEE0BD805E}"/>
              </a:ext>
            </a:extLst>
          </p:cNvPr>
          <p:cNvSpPr>
            <a:spLocks noGrp="1"/>
          </p:cNvSpPr>
          <p:nvPr>
            <p:ph idx="1"/>
          </p:nvPr>
        </p:nvSpPr>
        <p:spPr/>
        <p:txBody>
          <a:bodyPr/>
          <a:lstStyle/>
          <a:p>
            <a:r>
              <a:rPr lang="en-US" dirty="0"/>
              <a:t>Profit equals total revenue minus total cost. </a:t>
            </a:r>
          </a:p>
          <a:p>
            <a:endParaRPr lang="en-US" dirty="0"/>
          </a:p>
          <a:p>
            <a:r>
              <a:rPr lang="en-US" dirty="0"/>
              <a:t>Profit = Total revenue – Total cost </a:t>
            </a:r>
          </a:p>
          <a:p>
            <a:endParaRPr lang="en-US" dirty="0"/>
          </a:p>
        </p:txBody>
      </p:sp>
    </p:spTree>
    <p:extLst>
      <p:ext uri="{BB962C8B-B14F-4D97-AF65-F5344CB8AC3E}">
        <p14:creationId xmlns:p14="http://schemas.microsoft.com/office/powerpoint/2010/main" val="1718003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D543-6A5E-485C-A5CA-CEB8FA3C64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9E45E9-14E3-4ED1-91AC-B145F12CDC09}"/>
              </a:ext>
            </a:extLst>
          </p:cNvPr>
          <p:cNvSpPr>
            <a:spLocks noGrp="1"/>
          </p:cNvSpPr>
          <p:nvPr>
            <p:ph idx="1"/>
          </p:nvPr>
        </p:nvSpPr>
        <p:spPr/>
        <p:txBody>
          <a:bodyPr/>
          <a:lstStyle/>
          <a:p>
            <a:r>
              <a:rPr lang="en-US" dirty="0"/>
              <a:t>_________________________is the total output of the firm.</a:t>
            </a:r>
          </a:p>
          <a:p>
            <a:endParaRPr lang="en-US" dirty="0"/>
          </a:p>
          <a:p>
            <a:endParaRPr lang="en-US" dirty="0"/>
          </a:p>
        </p:txBody>
      </p:sp>
    </p:spTree>
    <p:extLst>
      <p:ext uri="{BB962C8B-B14F-4D97-AF65-F5344CB8AC3E}">
        <p14:creationId xmlns:p14="http://schemas.microsoft.com/office/powerpoint/2010/main" val="24966233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0724-D8BF-4DDB-9E67-D9D16591B3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1C48DC-CB88-4587-BE0E-9DDCA50E4F1C}"/>
              </a:ext>
            </a:extLst>
          </p:cNvPr>
          <p:cNvSpPr>
            <a:spLocks noGrp="1"/>
          </p:cNvSpPr>
          <p:nvPr>
            <p:ph idx="1"/>
          </p:nvPr>
        </p:nvSpPr>
        <p:spPr/>
        <p:txBody>
          <a:bodyPr/>
          <a:lstStyle/>
          <a:p>
            <a:r>
              <a:rPr lang="en-US" dirty="0"/>
              <a:t>Total product </a:t>
            </a:r>
          </a:p>
        </p:txBody>
      </p:sp>
    </p:spTree>
    <p:extLst>
      <p:ext uri="{BB962C8B-B14F-4D97-AF65-F5344CB8AC3E}">
        <p14:creationId xmlns:p14="http://schemas.microsoft.com/office/powerpoint/2010/main" val="8345691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5D3E-5AE6-4226-BDB2-E20E482D6F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1C5D85-83F5-458D-BEA0-DE28E106C89F}"/>
              </a:ext>
            </a:extLst>
          </p:cNvPr>
          <p:cNvSpPr>
            <a:spLocks noGrp="1"/>
          </p:cNvSpPr>
          <p:nvPr>
            <p:ph idx="1"/>
          </p:nvPr>
        </p:nvSpPr>
        <p:spPr/>
        <p:txBody>
          <a:bodyPr/>
          <a:lstStyle/>
          <a:p>
            <a:r>
              <a:rPr lang="en-US" dirty="0"/>
              <a:t>What does the law of diminishing returns state? </a:t>
            </a:r>
          </a:p>
        </p:txBody>
      </p:sp>
    </p:spTree>
    <p:extLst>
      <p:ext uri="{BB962C8B-B14F-4D97-AF65-F5344CB8AC3E}">
        <p14:creationId xmlns:p14="http://schemas.microsoft.com/office/powerpoint/2010/main" val="22326937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DCF14-6171-432C-97E7-3BAF524BB4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D4B790-F027-4463-9716-BB81026FB83A}"/>
              </a:ext>
            </a:extLst>
          </p:cNvPr>
          <p:cNvSpPr>
            <a:spLocks noGrp="1"/>
          </p:cNvSpPr>
          <p:nvPr>
            <p:ph idx="1"/>
          </p:nvPr>
        </p:nvSpPr>
        <p:spPr/>
        <p:txBody>
          <a:bodyPr/>
          <a:lstStyle/>
          <a:p>
            <a:endParaRPr lang="en-US" dirty="0"/>
          </a:p>
          <a:p>
            <a:r>
              <a:rPr lang="en-US" dirty="0"/>
              <a:t>Beginning with the fourth worker, the </a:t>
            </a:r>
            <a:r>
              <a:rPr lang="en-US" b="1" i="1" u="sng" dirty="0"/>
              <a:t>law of diminishing returns </a:t>
            </a:r>
            <a:r>
              <a:rPr lang="en-US" dirty="0"/>
              <a:t>takes hold. </a:t>
            </a:r>
          </a:p>
          <a:p>
            <a:pPr lvl="1"/>
            <a:r>
              <a:rPr lang="en-US" dirty="0"/>
              <a:t>This law states that as more units of one resource are added to all other resources, marginal product eventually declines. </a:t>
            </a:r>
          </a:p>
          <a:p>
            <a:endParaRPr lang="en-US" dirty="0"/>
          </a:p>
        </p:txBody>
      </p:sp>
    </p:spTree>
    <p:extLst>
      <p:ext uri="{BB962C8B-B14F-4D97-AF65-F5344CB8AC3E}">
        <p14:creationId xmlns:p14="http://schemas.microsoft.com/office/powerpoint/2010/main" val="41360698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956C-EE00-4527-8003-37C1CE3113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A9A7DD-85FF-40A2-B0C6-A2238B8BFB24}"/>
              </a:ext>
            </a:extLst>
          </p:cNvPr>
          <p:cNvSpPr>
            <a:spLocks noGrp="1"/>
          </p:cNvSpPr>
          <p:nvPr>
            <p:ph idx="1"/>
          </p:nvPr>
        </p:nvSpPr>
        <p:spPr/>
        <p:txBody>
          <a:bodyPr/>
          <a:lstStyle/>
          <a:p>
            <a:r>
              <a:rPr lang="en-US" sz="2400" dirty="0"/>
              <a:t>Three ranges of marginal product: </a:t>
            </a:r>
          </a:p>
          <a:p>
            <a:pPr lvl="1"/>
            <a:r>
              <a:rPr lang="en-US" b="1" i="1" dirty="0"/>
              <a:t>Increasing marginal returns </a:t>
            </a:r>
          </a:p>
          <a:p>
            <a:pPr lvl="1"/>
            <a:r>
              <a:rPr lang="en-US" b="1" i="1" dirty="0"/>
              <a:t>Diminishing but positive marginal returns </a:t>
            </a:r>
          </a:p>
          <a:p>
            <a:pPr lvl="1"/>
            <a:r>
              <a:rPr lang="en-US" b="1" i="1" dirty="0"/>
              <a:t>Negative marginal returns </a:t>
            </a:r>
          </a:p>
          <a:p>
            <a:pPr lvl="1"/>
            <a:endParaRPr lang="en-US" b="1" i="1" dirty="0"/>
          </a:p>
          <a:p>
            <a:pPr lvl="1"/>
            <a:r>
              <a:rPr lang="en-US" b="1" i="1" dirty="0"/>
              <a:t>Which range do most firms operate in? </a:t>
            </a:r>
          </a:p>
          <a:p>
            <a:pPr lvl="1"/>
            <a:endParaRPr lang="en-US" b="1" i="1" dirty="0"/>
          </a:p>
          <a:p>
            <a:endParaRPr lang="en-US" dirty="0"/>
          </a:p>
        </p:txBody>
      </p:sp>
    </p:spTree>
    <p:extLst>
      <p:ext uri="{BB962C8B-B14F-4D97-AF65-F5344CB8AC3E}">
        <p14:creationId xmlns:p14="http://schemas.microsoft.com/office/powerpoint/2010/main" val="29494111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79238-AD3E-4F1B-8193-B31A1CE270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B13690-9AC1-449D-A58F-62524D14487F}"/>
              </a:ext>
            </a:extLst>
          </p:cNvPr>
          <p:cNvSpPr>
            <a:spLocks noGrp="1"/>
          </p:cNvSpPr>
          <p:nvPr>
            <p:ph idx="1"/>
          </p:nvPr>
        </p:nvSpPr>
        <p:spPr/>
        <p:txBody>
          <a:bodyPr/>
          <a:lstStyle/>
          <a:p>
            <a:r>
              <a:rPr lang="en-US" dirty="0"/>
              <a:t>Firms normally produce in the range of diminishing but positive marginal returns. </a:t>
            </a:r>
          </a:p>
          <a:p>
            <a:endParaRPr lang="en-US" dirty="0"/>
          </a:p>
        </p:txBody>
      </p:sp>
    </p:spTree>
    <p:extLst>
      <p:ext uri="{BB962C8B-B14F-4D97-AF65-F5344CB8AC3E}">
        <p14:creationId xmlns:p14="http://schemas.microsoft.com/office/powerpoint/2010/main" val="5623815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9152-EAA1-405D-B5B6-87046D9BDA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F63FFC-FE12-406E-8EF8-94D299C67415}"/>
              </a:ext>
            </a:extLst>
          </p:cNvPr>
          <p:cNvSpPr>
            <a:spLocks noGrp="1"/>
          </p:cNvSpPr>
          <p:nvPr>
            <p:ph idx="1"/>
          </p:nvPr>
        </p:nvSpPr>
        <p:spPr/>
        <p:txBody>
          <a:bodyPr/>
          <a:lstStyle/>
          <a:p>
            <a:r>
              <a:rPr lang="en-US" dirty="0"/>
              <a:t>What does marginal cost equal? </a:t>
            </a:r>
          </a:p>
        </p:txBody>
      </p:sp>
    </p:spTree>
    <p:extLst>
      <p:ext uri="{BB962C8B-B14F-4D97-AF65-F5344CB8AC3E}">
        <p14:creationId xmlns:p14="http://schemas.microsoft.com/office/powerpoint/2010/main" val="14821419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E277-1E5F-4DC1-BF9E-D4F16208BE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17FCEF-5803-4FC5-82CF-E5B8C1946D65}"/>
              </a:ext>
            </a:extLst>
          </p:cNvPr>
          <p:cNvSpPr>
            <a:spLocks noGrp="1"/>
          </p:cNvSpPr>
          <p:nvPr>
            <p:ph idx="1"/>
          </p:nvPr>
        </p:nvSpPr>
        <p:spPr/>
        <p:txBody>
          <a:bodyPr/>
          <a:lstStyle/>
          <a:p>
            <a:pPr marL="0" indent="0">
              <a:buNone/>
            </a:pPr>
            <a:r>
              <a:rPr lang="en-US" b="1" dirty="0"/>
              <a:t>Change in total cost </a:t>
            </a:r>
          </a:p>
          <a:p>
            <a:pPr marL="0" indent="0">
              <a:buNone/>
            </a:pPr>
            <a:r>
              <a:rPr lang="en-US" b="1" dirty="0"/>
              <a:t>____________________ = Marginal Cost </a:t>
            </a:r>
          </a:p>
          <a:p>
            <a:pPr marL="0" indent="0">
              <a:buNone/>
            </a:pPr>
            <a:r>
              <a:rPr lang="en-US" b="1" dirty="0"/>
              <a:t>Change in quantity </a:t>
            </a:r>
          </a:p>
          <a:p>
            <a:endParaRPr lang="en-US" dirty="0"/>
          </a:p>
        </p:txBody>
      </p:sp>
    </p:spTree>
    <p:extLst>
      <p:ext uri="{BB962C8B-B14F-4D97-AF65-F5344CB8AC3E}">
        <p14:creationId xmlns:p14="http://schemas.microsoft.com/office/powerpoint/2010/main" val="22914754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6C00-8CF2-4068-9189-3A1107205C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382AD6-5FA4-4D39-A47B-375FA1C82E02}"/>
              </a:ext>
            </a:extLst>
          </p:cNvPr>
          <p:cNvSpPr>
            <a:spLocks noGrp="1"/>
          </p:cNvSpPr>
          <p:nvPr>
            <p:ph idx="1"/>
          </p:nvPr>
        </p:nvSpPr>
        <p:spPr/>
        <p:txBody>
          <a:bodyPr/>
          <a:lstStyle/>
          <a:p>
            <a:r>
              <a:rPr lang="en-US" dirty="0"/>
              <a:t>What happens to a firm when they cannot cover the variable cost in the short run?  </a:t>
            </a:r>
          </a:p>
        </p:txBody>
      </p:sp>
    </p:spTree>
    <p:extLst>
      <p:ext uri="{BB962C8B-B14F-4D97-AF65-F5344CB8AC3E}">
        <p14:creationId xmlns:p14="http://schemas.microsoft.com/office/powerpoint/2010/main" val="35777769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76377-9420-4E5C-AEAD-A5858F026C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A2E825-670A-4AF0-BEE9-84B0E10B696E}"/>
              </a:ext>
            </a:extLst>
          </p:cNvPr>
          <p:cNvSpPr>
            <a:spLocks noGrp="1"/>
          </p:cNvSpPr>
          <p:nvPr>
            <p:ph idx="1"/>
          </p:nvPr>
        </p:nvSpPr>
        <p:spPr/>
        <p:txBody>
          <a:bodyPr/>
          <a:lstStyle/>
          <a:p>
            <a:r>
              <a:rPr lang="en-US" dirty="0"/>
              <a:t>There is one qualification to this output rule. </a:t>
            </a:r>
          </a:p>
          <a:p>
            <a:pPr lvl="1"/>
            <a:r>
              <a:rPr lang="en-US" dirty="0"/>
              <a:t>Sometimes the market price may be so low that production makes no economic sense. </a:t>
            </a:r>
          </a:p>
          <a:p>
            <a:pPr lvl="1"/>
            <a:r>
              <a:rPr lang="en-US" dirty="0"/>
              <a:t>At the level of output where marginal revenue equals marginal cost, the firm’s total revenue must at least cover its variable cost.</a:t>
            </a:r>
          </a:p>
          <a:p>
            <a:pPr lvl="1"/>
            <a:endParaRPr lang="en-US" dirty="0"/>
          </a:p>
          <a:p>
            <a:pPr lvl="1"/>
            <a:r>
              <a:rPr lang="en-US" b="1" dirty="0"/>
              <a:t>A firm that can’t cover variable cost will lose less in the short run by shutting down. </a:t>
            </a:r>
          </a:p>
          <a:p>
            <a:endParaRPr lang="en-US" dirty="0"/>
          </a:p>
        </p:txBody>
      </p:sp>
    </p:spTree>
    <p:extLst>
      <p:ext uri="{BB962C8B-B14F-4D97-AF65-F5344CB8AC3E}">
        <p14:creationId xmlns:p14="http://schemas.microsoft.com/office/powerpoint/2010/main" val="59985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8D12B-628A-4F50-9054-1974F46D32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C2DDA8-4846-49C1-82B6-D0321BAB52F4}"/>
              </a:ext>
            </a:extLst>
          </p:cNvPr>
          <p:cNvSpPr>
            <a:spLocks noGrp="1"/>
          </p:cNvSpPr>
          <p:nvPr>
            <p:ph idx="1"/>
          </p:nvPr>
        </p:nvSpPr>
        <p:spPr/>
        <p:txBody>
          <a:bodyPr/>
          <a:lstStyle/>
          <a:p>
            <a:r>
              <a:rPr lang="en-US" dirty="0"/>
              <a:t>_____________________ is the total sales, or total dollars, received from consumers for the day, a week, or a year. </a:t>
            </a:r>
          </a:p>
          <a:p>
            <a:endParaRPr lang="en-US" dirty="0"/>
          </a:p>
        </p:txBody>
      </p:sp>
    </p:spTree>
    <p:extLst>
      <p:ext uri="{BB962C8B-B14F-4D97-AF65-F5344CB8AC3E}">
        <p14:creationId xmlns:p14="http://schemas.microsoft.com/office/powerpoint/2010/main" val="25075582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D950-8B94-4EED-B569-D42A88A74F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63AFA5-F24D-47D4-8CFA-6938AFEE0F6D}"/>
              </a:ext>
            </a:extLst>
          </p:cNvPr>
          <p:cNvSpPr>
            <a:spLocks noGrp="1"/>
          </p:cNvSpPr>
          <p:nvPr>
            <p:ph idx="1"/>
          </p:nvPr>
        </p:nvSpPr>
        <p:spPr/>
        <p:txBody>
          <a:bodyPr/>
          <a:lstStyle/>
          <a:p>
            <a:r>
              <a:rPr lang="en-US" dirty="0"/>
              <a:t>What does average cost equal? </a:t>
            </a:r>
          </a:p>
        </p:txBody>
      </p:sp>
    </p:spTree>
    <p:extLst>
      <p:ext uri="{BB962C8B-B14F-4D97-AF65-F5344CB8AC3E}">
        <p14:creationId xmlns:p14="http://schemas.microsoft.com/office/powerpoint/2010/main" val="475447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FD69-406D-459D-8261-66C28006C2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25B09A-588E-462E-8FC0-849702AB7345}"/>
              </a:ext>
            </a:extLst>
          </p:cNvPr>
          <p:cNvSpPr>
            <a:spLocks noGrp="1"/>
          </p:cNvSpPr>
          <p:nvPr>
            <p:ph idx="1"/>
          </p:nvPr>
        </p:nvSpPr>
        <p:spPr/>
        <p:txBody>
          <a:bodyPr/>
          <a:lstStyle/>
          <a:p>
            <a:endParaRPr lang="en-US" dirty="0"/>
          </a:p>
          <a:p>
            <a:r>
              <a:rPr lang="en-US" b="1" i="1" u="sng" dirty="0"/>
              <a:t>Average cost </a:t>
            </a:r>
            <a:r>
              <a:rPr lang="en-US" dirty="0"/>
              <a:t>equals total cost divided by output. </a:t>
            </a:r>
          </a:p>
          <a:p>
            <a:r>
              <a:rPr lang="en-US" dirty="0"/>
              <a:t>The firm’s owner would like to know how the average cost of production varies as the size or scale, of the firm increases. </a:t>
            </a:r>
          </a:p>
          <a:p>
            <a:endParaRPr lang="en-US" dirty="0"/>
          </a:p>
        </p:txBody>
      </p:sp>
    </p:spTree>
    <p:extLst>
      <p:ext uri="{BB962C8B-B14F-4D97-AF65-F5344CB8AC3E}">
        <p14:creationId xmlns:p14="http://schemas.microsoft.com/office/powerpoint/2010/main" val="42747719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AA05-38E3-443C-9C85-098BEC9396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EE9A3D-BDBF-4A41-9D42-38912299F088}"/>
              </a:ext>
            </a:extLst>
          </p:cNvPr>
          <p:cNvSpPr>
            <a:spLocks noGrp="1"/>
          </p:cNvSpPr>
          <p:nvPr>
            <p:ph idx="1"/>
          </p:nvPr>
        </p:nvSpPr>
        <p:spPr/>
        <p:txBody>
          <a:bodyPr/>
          <a:lstStyle/>
          <a:p>
            <a:r>
              <a:rPr lang="en-US" dirty="0"/>
              <a:t>If the firms long-rung average cost declines as the firm size increases, this reflects </a:t>
            </a:r>
            <a:r>
              <a:rPr lang="en-US" b="1" i="1" u="sng" dirty="0"/>
              <a:t>________________________. </a:t>
            </a:r>
            <a:endParaRPr lang="en-US" dirty="0"/>
          </a:p>
          <a:p>
            <a:endParaRPr lang="en-US" dirty="0"/>
          </a:p>
        </p:txBody>
      </p:sp>
    </p:spTree>
    <p:extLst>
      <p:ext uri="{BB962C8B-B14F-4D97-AF65-F5344CB8AC3E}">
        <p14:creationId xmlns:p14="http://schemas.microsoft.com/office/powerpoint/2010/main" val="27183017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D0C35-9CF3-4385-9B34-35C7FD6BCA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E71D91-F40D-4233-BD57-6068592A831B}"/>
              </a:ext>
            </a:extLst>
          </p:cNvPr>
          <p:cNvSpPr>
            <a:spLocks noGrp="1"/>
          </p:cNvSpPr>
          <p:nvPr>
            <p:ph idx="1"/>
          </p:nvPr>
        </p:nvSpPr>
        <p:spPr/>
        <p:txBody>
          <a:bodyPr/>
          <a:lstStyle/>
          <a:p>
            <a:r>
              <a:rPr lang="en-US" dirty="0"/>
              <a:t>economies of scale. </a:t>
            </a:r>
          </a:p>
          <a:p>
            <a:r>
              <a:rPr lang="en-US" dirty="0"/>
              <a:t>Example: Walmart </a:t>
            </a:r>
          </a:p>
        </p:txBody>
      </p:sp>
    </p:spTree>
    <p:extLst>
      <p:ext uri="{BB962C8B-B14F-4D97-AF65-F5344CB8AC3E}">
        <p14:creationId xmlns:p14="http://schemas.microsoft.com/office/powerpoint/2010/main" val="24143069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AF15-0A3F-4858-932B-BBC098DB3B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074153-E2B3-4E71-AFDF-13A21A27254B}"/>
              </a:ext>
            </a:extLst>
          </p:cNvPr>
          <p:cNvSpPr>
            <a:spLocks noGrp="1"/>
          </p:cNvSpPr>
          <p:nvPr>
            <p:ph idx="1"/>
          </p:nvPr>
        </p:nvSpPr>
        <p:spPr/>
        <p:txBody>
          <a:bodyPr/>
          <a:lstStyle/>
          <a:p>
            <a:r>
              <a:rPr lang="en-US" dirty="0"/>
              <a:t>If the firm’s long run average cost increases as production increases, this reflects </a:t>
            </a:r>
            <a:r>
              <a:rPr lang="en-US" b="1" i="1" u="sng" dirty="0"/>
              <a:t>__________________________.</a:t>
            </a:r>
          </a:p>
          <a:p>
            <a:endParaRPr lang="en-US" dirty="0"/>
          </a:p>
        </p:txBody>
      </p:sp>
    </p:spTree>
    <p:extLst>
      <p:ext uri="{BB962C8B-B14F-4D97-AF65-F5344CB8AC3E}">
        <p14:creationId xmlns:p14="http://schemas.microsoft.com/office/powerpoint/2010/main" val="20990952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E3CC8-7082-4342-B0BB-7EF6CEF2E9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1076BD-C9A6-4832-A216-B9A19A790FAB}"/>
              </a:ext>
            </a:extLst>
          </p:cNvPr>
          <p:cNvSpPr>
            <a:spLocks noGrp="1"/>
          </p:cNvSpPr>
          <p:nvPr>
            <p:ph idx="1"/>
          </p:nvPr>
        </p:nvSpPr>
        <p:spPr/>
        <p:txBody>
          <a:bodyPr/>
          <a:lstStyle/>
          <a:p>
            <a:r>
              <a:rPr lang="en-US" dirty="0"/>
              <a:t>diseconomies of scale. </a:t>
            </a:r>
          </a:p>
          <a:p>
            <a:endParaRPr lang="en-US" dirty="0"/>
          </a:p>
        </p:txBody>
      </p:sp>
    </p:spTree>
    <p:extLst>
      <p:ext uri="{BB962C8B-B14F-4D97-AF65-F5344CB8AC3E}">
        <p14:creationId xmlns:p14="http://schemas.microsoft.com/office/powerpoint/2010/main" val="30519500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C4413-3A73-4980-8D42-3A930026A1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EF85D6-7873-444A-80E1-C2C67F8B645F}"/>
              </a:ext>
            </a:extLst>
          </p:cNvPr>
          <p:cNvSpPr>
            <a:spLocks noGrp="1"/>
          </p:cNvSpPr>
          <p:nvPr>
            <p:ph idx="1"/>
          </p:nvPr>
        </p:nvSpPr>
        <p:spPr/>
        <p:txBody>
          <a:bodyPr/>
          <a:lstStyle/>
          <a:p>
            <a:r>
              <a:rPr lang="en-US" dirty="0"/>
              <a:t>If neither economies of scale nor diseconomies of scale occur as the scale of the firm expands, a firm experiences </a:t>
            </a:r>
            <a:r>
              <a:rPr lang="en-US" b="1" i="1" u="sng" dirty="0"/>
              <a:t>______________</a:t>
            </a:r>
            <a:r>
              <a:rPr lang="en-US" dirty="0"/>
              <a:t>over some range of production. </a:t>
            </a:r>
          </a:p>
          <a:p>
            <a:endParaRPr lang="en-US" dirty="0"/>
          </a:p>
        </p:txBody>
      </p:sp>
    </p:spTree>
    <p:extLst>
      <p:ext uri="{BB962C8B-B14F-4D97-AF65-F5344CB8AC3E}">
        <p14:creationId xmlns:p14="http://schemas.microsoft.com/office/powerpoint/2010/main" val="6494305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4B40-ED67-43B0-ADCE-2D59D9B622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08B346-6B38-4E11-A2F8-97C2B543BE42}"/>
              </a:ext>
            </a:extLst>
          </p:cNvPr>
          <p:cNvSpPr>
            <a:spLocks noGrp="1"/>
          </p:cNvSpPr>
          <p:nvPr>
            <p:ph idx="1"/>
          </p:nvPr>
        </p:nvSpPr>
        <p:spPr/>
        <p:txBody>
          <a:bodyPr/>
          <a:lstStyle/>
          <a:p>
            <a:r>
              <a:rPr lang="en-US" dirty="0"/>
              <a:t>constant returns to scale</a:t>
            </a:r>
          </a:p>
        </p:txBody>
      </p:sp>
    </p:spTree>
    <p:extLst>
      <p:ext uri="{BB962C8B-B14F-4D97-AF65-F5344CB8AC3E}">
        <p14:creationId xmlns:p14="http://schemas.microsoft.com/office/powerpoint/2010/main" val="25582121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F795D-1B12-4307-BB8E-D8AA758C60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C64DA1-C312-4CFB-9516-7A78C574D730}"/>
              </a:ext>
            </a:extLst>
          </p:cNvPr>
          <p:cNvSpPr>
            <a:spLocks noGrp="1"/>
          </p:cNvSpPr>
          <p:nvPr>
            <p:ph idx="1"/>
          </p:nvPr>
        </p:nvSpPr>
        <p:spPr/>
        <p:txBody>
          <a:bodyPr/>
          <a:lstStyle/>
          <a:p>
            <a:r>
              <a:rPr lang="en-US" dirty="0"/>
              <a:t>To avoid diseconomies of scale, what did IBM decided to do with their business model? </a:t>
            </a:r>
          </a:p>
        </p:txBody>
      </p:sp>
    </p:spTree>
    <p:extLst>
      <p:ext uri="{BB962C8B-B14F-4D97-AF65-F5344CB8AC3E}">
        <p14:creationId xmlns:p14="http://schemas.microsoft.com/office/powerpoint/2010/main" val="32994263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344A9-8DE4-4B92-856F-4A63425B43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623C39-9FE6-487C-A05D-7C8C177BBDE9}"/>
              </a:ext>
            </a:extLst>
          </p:cNvPr>
          <p:cNvSpPr>
            <a:spLocks noGrp="1"/>
          </p:cNvSpPr>
          <p:nvPr>
            <p:ph idx="1"/>
          </p:nvPr>
        </p:nvSpPr>
        <p:spPr/>
        <p:txBody>
          <a:bodyPr/>
          <a:lstStyle/>
          <a:p>
            <a:r>
              <a:rPr lang="en-US" dirty="0"/>
              <a:t>divided into six smaller decision-making groups. </a:t>
            </a:r>
          </a:p>
          <a:p>
            <a:endParaRPr lang="en-US" dirty="0"/>
          </a:p>
          <a:p>
            <a:r>
              <a:rPr lang="en-US" dirty="0"/>
              <a:t>The long-run average cost curve guides the firm toward the most efficient plant size for a given level of output. </a:t>
            </a:r>
          </a:p>
          <a:p>
            <a:endParaRPr lang="en-US" dirty="0"/>
          </a:p>
        </p:txBody>
      </p:sp>
    </p:spTree>
    <p:extLst>
      <p:ext uri="{BB962C8B-B14F-4D97-AF65-F5344CB8AC3E}">
        <p14:creationId xmlns:p14="http://schemas.microsoft.com/office/powerpoint/2010/main" val="2216725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AF3E5-3A7F-4570-8004-805F92D54C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F46931-11C1-4F19-9CBA-AAE618E98E99}"/>
              </a:ext>
            </a:extLst>
          </p:cNvPr>
          <p:cNvSpPr>
            <a:spLocks noGrp="1"/>
          </p:cNvSpPr>
          <p:nvPr>
            <p:ph idx="1"/>
          </p:nvPr>
        </p:nvSpPr>
        <p:spPr/>
        <p:txBody>
          <a:bodyPr/>
          <a:lstStyle/>
          <a:p>
            <a:r>
              <a:rPr lang="en-US" dirty="0"/>
              <a:t>Total revenue</a:t>
            </a:r>
          </a:p>
        </p:txBody>
      </p:sp>
    </p:spTree>
    <p:extLst>
      <p:ext uri="{BB962C8B-B14F-4D97-AF65-F5344CB8AC3E}">
        <p14:creationId xmlns:p14="http://schemas.microsoft.com/office/powerpoint/2010/main" val="159750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843EE-71DE-47C7-8D33-07F495C0BB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9DDAF-F8B3-45E8-804A-731E0B0FBF7C}"/>
              </a:ext>
            </a:extLst>
          </p:cNvPr>
          <p:cNvSpPr>
            <a:spLocks noGrp="1"/>
          </p:cNvSpPr>
          <p:nvPr>
            <p:ph idx="1"/>
          </p:nvPr>
        </p:nvSpPr>
        <p:spPr/>
        <p:txBody>
          <a:bodyPr/>
          <a:lstStyle/>
          <a:p>
            <a:r>
              <a:rPr lang="en-US" dirty="0"/>
              <a:t>___________________ includes the cost of all resources used by a firm in producing goods or services, including the entrepreneur’s opportunity cost. </a:t>
            </a:r>
          </a:p>
          <a:p>
            <a:endParaRPr lang="en-US" dirty="0"/>
          </a:p>
        </p:txBody>
      </p:sp>
    </p:spTree>
    <p:extLst>
      <p:ext uri="{BB962C8B-B14F-4D97-AF65-F5344CB8AC3E}">
        <p14:creationId xmlns:p14="http://schemas.microsoft.com/office/powerpoint/2010/main" val="133518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FE95D-2AF5-4B74-B812-6109856099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268F1B-827E-4395-B91C-D8582F84F90A}"/>
              </a:ext>
            </a:extLst>
          </p:cNvPr>
          <p:cNvSpPr>
            <a:spLocks noGrp="1"/>
          </p:cNvSpPr>
          <p:nvPr>
            <p:ph idx="1"/>
          </p:nvPr>
        </p:nvSpPr>
        <p:spPr/>
        <p:txBody>
          <a:bodyPr/>
          <a:lstStyle/>
          <a:p>
            <a:r>
              <a:rPr lang="en-US" dirty="0"/>
              <a:t>Total cost </a:t>
            </a:r>
          </a:p>
        </p:txBody>
      </p:sp>
    </p:spTree>
    <p:extLst>
      <p:ext uri="{BB962C8B-B14F-4D97-AF65-F5344CB8AC3E}">
        <p14:creationId xmlns:p14="http://schemas.microsoft.com/office/powerpoint/2010/main" val="955245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TotalTime>
  <Words>1135</Words>
  <Application>Microsoft Office PowerPoint</Application>
  <PresentationFormat>Widescreen</PresentationFormat>
  <Paragraphs>117</Paragraphs>
  <Slides>69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69</vt:i4>
      </vt:variant>
    </vt:vector>
  </HeadingPairs>
  <TitlesOfParts>
    <vt:vector size="73" baseType="lpstr">
      <vt:lpstr>Arial</vt:lpstr>
      <vt:lpstr>Calibri</vt:lpstr>
      <vt:lpstr>Calibri Light</vt:lpstr>
      <vt:lpstr>Office Theme</vt:lpstr>
      <vt:lpstr>Economics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dc:title>
  <dc:creator>Tyler Moudry</dc:creator>
  <cp:lastModifiedBy>Tyler Moudry</cp:lastModifiedBy>
  <cp:revision>8</cp:revision>
  <dcterms:created xsi:type="dcterms:W3CDTF">2019-05-05T16:42:38Z</dcterms:created>
  <dcterms:modified xsi:type="dcterms:W3CDTF">2019-05-06T10:05:53Z</dcterms:modified>
</cp:coreProperties>
</file>