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BCF2-4E72-4509-BD01-9330D05E7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Economics </a:t>
            </a:r>
            <a:br>
              <a:rPr lang="en-US" sz="6000" dirty="0"/>
            </a:br>
            <a:r>
              <a:rPr lang="en-US" sz="6000" dirty="0"/>
              <a:t>Chapter 4 Section 3: Changes in Demand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54150-F7F7-4B4E-8E5A-B40350089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5766-6B65-4848-AA87-70BFC37E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6050-610B-4BE5-9A34-6B25FA1D2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two goods are compliments, a decrease in the price of one shifts the demand for the other rightward. </a:t>
            </a:r>
          </a:p>
          <a:p>
            <a:pPr lvl="1"/>
            <a:r>
              <a:rPr lang="en-US" sz="2800" dirty="0"/>
              <a:t>Example: A decrease in the price of soft drinks shifts the demand curve for pizza rightward. </a:t>
            </a:r>
          </a:p>
        </p:txBody>
      </p:sp>
    </p:spTree>
    <p:extLst>
      <p:ext uri="{BB962C8B-B14F-4D97-AF65-F5344CB8AC3E}">
        <p14:creationId xmlns:p14="http://schemas.microsoft.com/office/powerpoint/2010/main" val="87824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B0D1-A1AB-4C7C-8CD6-F743BE4E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Size or Composition of the Population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27D39-3551-4FD6-9081-B5D1E999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 demand curve is the sum of the individual demand curves of all consumers in the market. </a:t>
            </a:r>
          </a:p>
          <a:p>
            <a:endParaRPr lang="en-US" i="1" dirty="0"/>
          </a:p>
          <a:p>
            <a:pPr lvl="1"/>
            <a:r>
              <a:rPr lang="en-US" i="1" dirty="0"/>
              <a:t>A baby boom would shift rightward the demand for car seats and baby food. </a:t>
            </a:r>
          </a:p>
        </p:txBody>
      </p:sp>
    </p:spTree>
    <p:extLst>
      <p:ext uri="{BB962C8B-B14F-4D97-AF65-F5344CB8AC3E}">
        <p14:creationId xmlns:p14="http://schemas.microsoft.com/office/powerpoint/2010/main" val="2452801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2ECE-BE1E-40B2-8A0D-A55E33BD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Consumer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5E4B2-F6B1-4625-AAE1-D1F84FEE4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consumer expectations can shift the demand curve. </a:t>
            </a:r>
          </a:p>
          <a:p>
            <a:endParaRPr lang="en-US" dirty="0"/>
          </a:p>
          <a:p>
            <a:pPr lvl="1"/>
            <a:r>
              <a:rPr lang="en-US" dirty="0"/>
              <a:t>Example: You may spend a little more after lining up a summer job, even before summer arrives. </a:t>
            </a:r>
          </a:p>
        </p:txBody>
      </p:sp>
    </p:spTree>
    <p:extLst>
      <p:ext uri="{BB962C8B-B14F-4D97-AF65-F5344CB8AC3E}">
        <p14:creationId xmlns:p14="http://schemas.microsoft.com/office/powerpoint/2010/main" val="192045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A79C-5BA5-4E15-B39D-236B2F58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Consumer Tastes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DC6F3-CAE3-4D8C-84DE-457841B38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Choices in food, music, clothing, reading, movies, TV shows- indeed, all consumer choices- are influenced by consumer tastes. </a:t>
            </a:r>
          </a:p>
          <a:p>
            <a:endParaRPr lang="en-US" sz="2400" dirty="0"/>
          </a:p>
          <a:p>
            <a:r>
              <a:rPr lang="en-US" sz="2400" b="1" i="1" u="sng" dirty="0"/>
              <a:t>Tastes</a:t>
            </a:r>
            <a:r>
              <a:rPr lang="en-US" sz="2400" dirty="0"/>
              <a:t> are your likes and dislikes as a consumer. </a:t>
            </a:r>
          </a:p>
          <a:p>
            <a:r>
              <a:rPr lang="en-US" sz="2400" i="1" dirty="0"/>
              <a:t>Economists recognize that tastes are important in shaping demand. </a:t>
            </a:r>
          </a:p>
        </p:txBody>
      </p:sp>
    </p:spTree>
    <p:extLst>
      <p:ext uri="{BB962C8B-B14F-4D97-AF65-F5344CB8AC3E}">
        <p14:creationId xmlns:p14="http://schemas.microsoft.com/office/powerpoint/2010/main" val="3094058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6821-474C-4F8F-941B-5C9B1D81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E62D0-F327-4380-8C76-CC48F163B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change in the tastes for a particular good shifts the demand curve. </a:t>
            </a:r>
          </a:p>
        </p:txBody>
      </p:sp>
    </p:spTree>
    <p:extLst>
      <p:ext uri="{BB962C8B-B14F-4D97-AF65-F5344CB8AC3E}">
        <p14:creationId xmlns:p14="http://schemas.microsoft.com/office/powerpoint/2010/main" val="3885287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49BB-F889-4BAD-A359-545E79CF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Along a demand curve versus a shift of the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97CB-D846-4132-9AD5-77CC165D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remember the distinction between a movement along a demand curve and a shift of a demand curve. </a:t>
            </a:r>
          </a:p>
          <a:p>
            <a:endParaRPr lang="en-US" dirty="0"/>
          </a:p>
          <a:p>
            <a:pPr lvl="1"/>
            <a:r>
              <a:rPr lang="en-US" dirty="0"/>
              <a:t>A change in price, other things constant, causes a </a:t>
            </a:r>
            <a:r>
              <a:rPr lang="en-US" b="1" i="1" u="sng" dirty="0"/>
              <a:t>movement along a demand curve</a:t>
            </a:r>
            <a:r>
              <a:rPr lang="en-US" dirty="0"/>
              <a:t>, changing the quantity demanded. </a:t>
            </a:r>
          </a:p>
          <a:p>
            <a:pPr lvl="1"/>
            <a:r>
              <a:rPr lang="en-US" dirty="0"/>
              <a:t>A change in one of the determinants of demand other than price causes a </a:t>
            </a:r>
            <a:r>
              <a:rPr lang="en-US" b="1" i="1" u="sng" dirty="0"/>
              <a:t>shift of a demand curve</a:t>
            </a:r>
            <a:r>
              <a:rPr lang="en-US" dirty="0"/>
              <a:t>, changing demand. </a:t>
            </a:r>
          </a:p>
        </p:txBody>
      </p:sp>
    </p:spTree>
    <p:extLst>
      <p:ext uri="{BB962C8B-B14F-4D97-AF65-F5344CB8AC3E}">
        <p14:creationId xmlns:p14="http://schemas.microsoft.com/office/powerpoint/2010/main" val="306357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3AB8-5194-42C8-94C5-6FF07796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of Demand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B5866-C9DC-4AE1-860A-D676784CB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consumption does not occur instantaneously, time plays an important role in demand analysis. </a:t>
            </a:r>
          </a:p>
        </p:txBody>
      </p:sp>
    </p:spTree>
    <p:extLst>
      <p:ext uri="{BB962C8B-B14F-4D97-AF65-F5344CB8AC3E}">
        <p14:creationId xmlns:p14="http://schemas.microsoft.com/office/powerpoint/2010/main" val="190962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FD90-BE2E-4C5C-B856-D99A03D2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time and demand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4431-B786-4974-AFC1-D7A0191D9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cost of consumption has two components: the </a:t>
            </a:r>
            <a:r>
              <a:rPr lang="en-US" sz="2800" b="1" i="1" u="sng" dirty="0"/>
              <a:t>money price </a:t>
            </a:r>
            <a:r>
              <a:rPr lang="en-US" sz="2800" dirty="0"/>
              <a:t>of the good and the</a:t>
            </a:r>
            <a:r>
              <a:rPr lang="en-US" sz="2800" b="1" u="sng" dirty="0"/>
              <a:t> time price of the good. </a:t>
            </a:r>
          </a:p>
          <a:p>
            <a:endParaRPr lang="en-US" sz="2800" dirty="0"/>
          </a:p>
          <a:p>
            <a:r>
              <a:rPr lang="en-US" sz="2800" dirty="0"/>
              <a:t>Good are demanded because of the benefits they provide. </a:t>
            </a:r>
          </a:p>
        </p:txBody>
      </p:sp>
    </p:spTree>
    <p:extLst>
      <p:ext uri="{BB962C8B-B14F-4D97-AF65-F5344CB8AC3E}">
        <p14:creationId xmlns:p14="http://schemas.microsoft.com/office/powerpoint/2010/main" val="416536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F597-4A00-4F53-BBFE-3FDE0CE3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F2C8C-8C84-4B90-B16F-71492B58F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willingness to pay more for time-saving good and services depends on the opportunity cost of your time. </a:t>
            </a:r>
          </a:p>
          <a:p>
            <a:endParaRPr lang="en-US" dirty="0"/>
          </a:p>
          <a:p>
            <a:r>
              <a:rPr lang="en-US" dirty="0"/>
              <a:t>Differences in the value of time among consumers helps explain differences in the consumption patterns observed in the economy. </a:t>
            </a:r>
          </a:p>
          <a:p>
            <a:pPr lvl="1"/>
            <a:r>
              <a:rPr lang="en-US" dirty="0"/>
              <a:t>Example: A retired couple has more leisure time than a working couple. The retired couple may clip coupons and search the newspapers for bargains, sometimes going from store to store. </a:t>
            </a:r>
          </a:p>
          <a:p>
            <a:pPr lvl="1"/>
            <a:r>
              <a:rPr lang="en-US" dirty="0"/>
              <a:t>The working couple will typically ignore coupons unless time permits. </a:t>
            </a:r>
          </a:p>
        </p:txBody>
      </p:sp>
    </p:spTree>
    <p:extLst>
      <p:ext uri="{BB962C8B-B14F-4D97-AF65-F5344CB8AC3E}">
        <p14:creationId xmlns:p14="http://schemas.microsoft.com/office/powerpoint/2010/main" val="322696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1687-976C-40A4-844F-3B2B19EE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Waiting in 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8573-9C41-4A71-B3A0-2D0B5CEA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inside the gates at Disneyland, Disney World, and Universal Studios, visitors see signs posting the waiting times of each attraction and ride. </a:t>
            </a:r>
          </a:p>
          <a:p>
            <a:endParaRPr lang="en-US" dirty="0"/>
          </a:p>
          <a:p>
            <a:r>
              <a:rPr lang="en-US" dirty="0"/>
              <a:t>The waiting times offer a menu of the marginal time cost of each ride or attraction. </a:t>
            </a:r>
          </a:p>
          <a:p>
            <a:r>
              <a:rPr lang="en-US" dirty="0"/>
              <a:t>The opportunity cost of waiting in line is not enjoying other rides or attractions. </a:t>
            </a:r>
          </a:p>
        </p:txBody>
      </p:sp>
    </p:spTree>
    <p:extLst>
      <p:ext uri="{BB962C8B-B14F-4D97-AF65-F5344CB8AC3E}">
        <p14:creationId xmlns:p14="http://schemas.microsoft.com/office/powerpoint/2010/main" val="3698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9359-B2E0-414D-84CE-8F42D5C6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that can shift the demand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94AE6-FB2C-4C58-8070-E89DE0B7B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demand curve isolates the relation between price and quantity when other factors that could affect demand are assumed constant. </a:t>
            </a:r>
          </a:p>
          <a:p>
            <a:endParaRPr lang="en-US" dirty="0"/>
          </a:p>
          <a:p>
            <a:r>
              <a:rPr lang="en-US" dirty="0"/>
              <a:t>These other factors, often referred to as determinants of demand, include..</a:t>
            </a:r>
          </a:p>
          <a:p>
            <a:pPr lvl="1"/>
            <a:r>
              <a:rPr lang="en-US" b="1" i="1" dirty="0"/>
              <a:t>Consumer income</a:t>
            </a:r>
          </a:p>
          <a:p>
            <a:pPr lvl="1"/>
            <a:r>
              <a:rPr lang="en-US" b="1" i="1" dirty="0"/>
              <a:t>The prices of related goods</a:t>
            </a:r>
          </a:p>
          <a:p>
            <a:pPr lvl="1"/>
            <a:r>
              <a:rPr lang="en-US" b="1" i="1" dirty="0"/>
              <a:t>The number and composition of consumers</a:t>
            </a:r>
          </a:p>
          <a:p>
            <a:pPr lvl="1"/>
            <a:r>
              <a:rPr lang="en-US" b="1" i="1" dirty="0"/>
              <a:t>Consumer expectations</a:t>
            </a:r>
          </a:p>
          <a:p>
            <a:pPr lvl="1"/>
            <a:r>
              <a:rPr lang="en-US" b="1" i="1" dirty="0"/>
              <a:t>Consumer tastes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2322-BB26-4E7C-8BDB-BE6BDF85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Consumer income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F258-8362-4FC4-8495-DD19E1CF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Consumers’ money income is assumed to remain constant along a demand curve. </a:t>
            </a:r>
          </a:p>
          <a:p>
            <a:r>
              <a:rPr lang="en-US" sz="2800" dirty="0"/>
              <a:t>Suppose money income increases. </a:t>
            </a:r>
          </a:p>
          <a:p>
            <a:r>
              <a:rPr lang="en-US" sz="2800" dirty="0"/>
              <a:t>Some consumers will then be willing and able to buy more, so the market demand increases.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8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2B008-503D-4F2A-A901-B138DF9E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639E2-22A3-449D-8052-BEDD0746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increase in demand- that is, a rightward shift of the demand curve- means that consumers are more willing and able to by more. </a:t>
            </a:r>
          </a:p>
        </p:txBody>
      </p:sp>
    </p:spTree>
    <p:extLst>
      <p:ext uri="{BB962C8B-B14F-4D97-AF65-F5344CB8AC3E}">
        <p14:creationId xmlns:p14="http://schemas.microsoft.com/office/powerpoint/2010/main" val="281006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510F-7DF7-4FA2-8ECD-03750659A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95844-3133-4865-93AD-F310F3342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are classified into two broad categories, depending on how the demand for the good responds to changes in money income. </a:t>
            </a:r>
          </a:p>
          <a:p>
            <a:endParaRPr lang="en-US" dirty="0"/>
          </a:p>
          <a:p>
            <a:r>
              <a:rPr lang="en-US" dirty="0"/>
              <a:t>The demand for a </a:t>
            </a:r>
            <a:r>
              <a:rPr lang="en-US" b="1" i="1" u="sng" dirty="0"/>
              <a:t>normal good </a:t>
            </a:r>
            <a:r>
              <a:rPr lang="en-US" dirty="0"/>
              <a:t>increases as money income increases. </a:t>
            </a:r>
          </a:p>
          <a:p>
            <a:r>
              <a:rPr lang="en-US" dirty="0"/>
              <a:t>Most goods are normal. </a:t>
            </a:r>
          </a:p>
        </p:txBody>
      </p:sp>
    </p:spTree>
    <p:extLst>
      <p:ext uri="{BB962C8B-B14F-4D97-AF65-F5344CB8AC3E}">
        <p14:creationId xmlns:p14="http://schemas.microsoft.com/office/powerpoint/2010/main" val="38502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3244-78CF-4C50-803B-7C27166A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Inferior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F10C-BB05-4160-B490-58497741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for an </a:t>
            </a:r>
            <a:r>
              <a:rPr lang="en-US" b="1" i="1" u="sng" dirty="0"/>
              <a:t>inferior good </a:t>
            </a:r>
            <a:r>
              <a:rPr lang="en-US" dirty="0"/>
              <a:t>actually decreases as money income increases. </a:t>
            </a:r>
          </a:p>
          <a:p>
            <a:r>
              <a:rPr lang="en-US" dirty="0"/>
              <a:t>Examples of inferior goods include bologna sandwiches, used furniture, used clothing, trips to the Laundromat, and bus rides. </a:t>
            </a:r>
          </a:p>
          <a:p>
            <a:endParaRPr lang="en-US" dirty="0"/>
          </a:p>
          <a:p>
            <a:pPr lvl="1"/>
            <a:r>
              <a:rPr lang="en-US" dirty="0"/>
              <a:t>As money income increases, consumers switch from consuming these inferior goods to consuming normal goods- like roast beef sandwiches, new furniture, new clothing, a washer and dryer, and automobile or plane rides. </a:t>
            </a:r>
          </a:p>
        </p:txBody>
      </p:sp>
    </p:spTree>
    <p:extLst>
      <p:ext uri="{BB962C8B-B14F-4D97-AF65-F5344CB8AC3E}">
        <p14:creationId xmlns:p14="http://schemas.microsoft.com/office/powerpoint/2010/main" val="275661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CAF4-4716-4430-A928-7D27B17F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prices of Related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37DE-9260-4659-AB06-C15193B9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Substitutes </a:t>
            </a:r>
          </a:p>
          <a:p>
            <a:pPr lvl="1"/>
            <a:r>
              <a:rPr lang="en-US" sz="2400" dirty="0"/>
              <a:t>Products that can be used in place of each other are called </a:t>
            </a:r>
            <a:r>
              <a:rPr lang="en-US" sz="2400" b="1" i="1" u="sng" dirty="0"/>
              <a:t>substitutes. </a:t>
            </a:r>
          </a:p>
          <a:p>
            <a:pPr lvl="1"/>
            <a:endParaRPr lang="en-US" sz="2400" b="1" i="1" u="sng" dirty="0"/>
          </a:p>
          <a:p>
            <a:pPr lvl="1"/>
            <a:r>
              <a:rPr lang="en-US" sz="2400" dirty="0"/>
              <a:t>Consumers choose among substitutes partly on the basis of their relative prices. </a:t>
            </a:r>
          </a:p>
        </p:txBody>
      </p:sp>
    </p:spTree>
    <p:extLst>
      <p:ext uri="{BB962C8B-B14F-4D97-AF65-F5344CB8AC3E}">
        <p14:creationId xmlns:p14="http://schemas.microsoft.com/office/powerpoint/2010/main" val="307988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0B2-E177-4536-8DFC-61A55431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15FA-2025-4D19-B529-C2D19C95B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goods are substitutes if an increase in the price of one shifts the demand for the other rightward and conversely, if a decrease in the price of one shifts demand for the other leftward. </a:t>
            </a:r>
          </a:p>
        </p:txBody>
      </p:sp>
    </p:spTree>
    <p:extLst>
      <p:ext uri="{BB962C8B-B14F-4D97-AF65-F5344CB8AC3E}">
        <p14:creationId xmlns:p14="http://schemas.microsoft.com/office/powerpoint/2010/main" val="277736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308B-7B8A-4254-8762-54A20FAF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C3BF-81DD-4DFC-BB9F-216E05BE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Certain goods are often used in combination. </a:t>
            </a:r>
          </a:p>
          <a:p>
            <a:pPr lvl="1"/>
            <a:r>
              <a:rPr lang="en-US" sz="2400" dirty="0"/>
              <a:t>Pizza and soft drinks, milk and cookies, and computer hardware and software. </a:t>
            </a:r>
          </a:p>
        </p:txBody>
      </p:sp>
    </p:spTree>
    <p:extLst>
      <p:ext uri="{BB962C8B-B14F-4D97-AF65-F5344CB8AC3E}">
        <p14:creationId xmlns:p14="http://schemas.microsoft.com/office/powerpoint/2010/main" val="41756018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148</TotalTime>
  <Words>803</Words>
  <Application>Microsoft Office PowerPoint</Application>
  <PresentationFormat>Widescreen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Economics  Chapter 4 Section 3: Changes in Demand </vt:lpstr>
      <vt:lpstr>Changes that can shift the demand curve </vt:lpstr>
      <vt:lpstr>Changes in Consumer income </vt:lpstr>
      <vt:lpstr>PowerPoint Presentation</vt:lpstr>
      <vt:lpstr>Normal goods </vt:lpstr>
      <vt:lpstr>Inferior Goods </vt:lpstr>
      <vt:lpstr>Changes in the prices of Related Goods </vt:lpstr>
      <vt:lpstr>PowerPoint Presentation</vt:lpstr>
      <vt:lpstr>Complements </vt:lpstr>
      <vt:lpstr>PowerPoint Presentation</vt:lpstr>
      <vt:lpstr>Changes in the Size or Composition of the Population </vt:lpstr>
      <vt:lpstr>Changes in Consumer Expectations </vt:lpstr>
      <vt:lpstr>Changes in Consumer Tastes </vt:lpstr>
      <vt:lpstr>PowerPoint Presentation</vt:lpstr>
      <vt:lpstr>Movement Along a demand curve versus a shift of the curve </vt:lpstr>
      <vt:lpstr>Extensions of Demand Analysis </vt:lpstr>
      <vt:lpstr>Role of time and demand </vt:lpstr>
      <vt:lpstr>PowerPoint Presentation</vt:lpstr>
      <vt:lpstr>The cost of Waiting in 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4 Section 3: Changes in Demand </dc:title>
  <dc:creator>Tyler Moudry</dc:creator>
  <cp:lastModifiedBy>Tyler Moudry</cp:lastModifiedBy>
  <cp:revision>6</cp:revision>
  <dcterms:created xsi:type="dcterms:W3CDTF">2019-04-09T05:21:02Z</dcterms:created>
  <dcterms:modified xsi:type="dcterms:W3CDTF">2019-04-09T07:49:18Z</dcterms:modified>
</cp:coreProperties>
</file>