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F754-120C-4F02-A36F-21B6FD810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Economics </a:t>
            </a:r>
            <a:br>
              <a:rPr lang="en-US" sz="6600" dirty="0"/>
            </a:br>
            <a:r>
              <a:rPr lang="en-US" sz="6600" dirty="0"/>
              <a:t>Chapter 4 Section 2: Elasticity of Demand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9F377-FEB4-4254-8A7A-CAB6C9563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58F4-A88E-47EB-B1B5-F0997CF5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6D88F-6B09-4CEC-A6C8-46D6D004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broadly a good is defined is defined, the fewer substitutes there are and the less elastic the demand. </a:t>
            </a:r>
          </a:p>
          <a:p>
            <a:endParaRPr lang="en-US" dirty="0"/>
          </a:p>
          <a:p>
            <a:pPr lvl="1"/>
            <a:r>
              <a:rPr lang="en-US" i="1" dirty="0"/>
              <a:t>Example: everyone needs shoes. </a:t>
            </a:r>
          </a:p>
          <a:p>
            <a:pPr lvl="1"/>
            <a:r>
              <a:rPr lang="en-US" i="1" dirty="0"/>
              <a:t>The demand for shoes is inelastic. </a:t>
            </a:r>
          </a:p>
          <a:p>
            <a:pPr lvl="1"/>
            <a:r>
              <a:rPr lang="en-US" i="1" dirty="0"/>
              <a:t>If you consider one particular type of shoe, the demand is elastic, because there are other types of shoes. </a:t>
            </a:r>
          </a:p>
        </p:txBody>
      </p:sp>
    </p:spTree>
    <p:extLst>
      <p:ext uri="{BB962C8B-B14F-4D97-AF65-F5344CB8AC3E}">
        <p14:creationId xmlns:p14="http://schemas.microsoft.com/office/powerpoint/2010/main" val="426182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A126-4730-4EBB-9805-752A90F8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39648-D846-4058-97BE-EC98EBAE6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Certain goods- many prescription drugs have no close substitutes. </a:t>
            </a:r>
          </a:p>
          <a:p>
            <a:pPr lvl="1"/>
            <a:r>
              <a:rPr lang="en-US" sz="2800" dirty="0"/>
              <a:t>The demand for such goods tends to be less elastic than for goods with close substitutes. </a:t>
            </a:r>
          </a:p>
        </p:txBody>
      </p:sp>
    </p:spTree>
    <p:extLst>
      <p:ext uri="{BB962C8B-B14F-4D97-AF65-F5344CB8AC3E}">
        <p14:creationId xmlns:p14="http://schemas.microsoft.com/office/powerpoint/2010/main" val="382885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ABDE-0B7C-48FD-83D8-3EE284440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of Consumer’s Budget Spent on the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CF25-877E-4D03-B8D4-C55937EF4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The more important the item is as a share of the consumer’s budge, other things constant, the greater is the income effect  of a change in price, so the more price elastic is the demand for the item. </a:t>
            </a:r>
          </a:p>
        </p:txBody>
      </p:sp>
    </p:spTree>
    <p:extLst>
      <p:ext uri="{BB962C8B-B14F-4D97-AF65-F5344CB8AC3E}">
        <p14:creationId xmlns:p14="http://schemas.microsoft.com/office/powerpoint/2010/main" val="823790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8AAF-9F18-4183-9807-4A83E342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matter of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25BA-4E9A-4197-B748-F9EE10AC0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can substitute lower-priced good for higher-priced good, but finding substitutes takes time. </a:t>
            </a:r>
          </a:p>
          <a:p>
            <a:endParaRPr lang="en-US" dirty="0"/>
          </a:p>
          <a:p>
            <a:r>
              <a:rPr lang="en-US" dirty="0"/>
              <a:t>The longer the adjustment period, the greater the consumer’s ability to substitute relatively higher-priced products with lower-priced substitutes. </a:t>
            </a:r>
          </a:p>
        </p:txBody>
      </p:sp>
    </p:spTree>
    <p:extLst>
      <p:ext uri="{BB962C8B-B14F-4D97-AF65-F5344CB8AC3E}">
        <p14:creationId xmlns:p14="http://schemas.microsoft.com/office/powerpoint/2010/main" val="301816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66D4-0596-4F44-BC32-75B25F8F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5D812-6C31-4370-B98A-F64F0048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Gasoline</a:t>
            </a:r>
          </a:p>
          <a:p>
            <a:pPr lvl="1"/>
            <a:r>
              <a:rPr lang="en-US" sz="2000" dirty="0"/>
              <a:t>The more time consumers have to respond to the price increase, the greater the reduction in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377532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56C9-2F34-4796-ADBE-35120CDA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Elasticity Estimates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9389-BCE2-4C42-8D67-327D82E3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38401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/>
              <a:t>The elasticity of demand is greater in the long run because consumers have more time to adjust. </a:t>
            </a:r>
          </a:p>
          <a:p>
            <a:endParaRPr lang="en-US" sz="2400" i="1" dirty="0"/>
          </a:p>
          <a:p>
            <a:pPr lvl="1"/>
            <a:r>
              <a:rPr lang="en-US" sz="2200" i="1" dirty="0"/>
              <a:t>Example: The price of electricity. If the price rose, many people would cut back on their use of electricity or find more energy efficient products.  </a:t>
            </a:r>
          </a:p>
        </p:txBody>
      </p:sp>
    </p:spTree>
    <p:extLst>
      <p:ext uri="{BB962C8B-B14F-4D97-AF65-F5344CB8AC3E}">
        <p14:creationId xmlns:p14="http://schemas.microsoft.com/office/powerpoint/2010/main" val="2405152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B4BA-B3CC-4096-90F2-C38EF20A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application: Teenage Smoking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BC3E1-66D7-4083-8C70-89F421CBF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Once way to reduce smoking is to raise the price of cigarettes through higher cigarette taxes. </a:t>
            </a:r>
          </a:p>
          <a:p>
            <a:endParaRPr lang="en-US" sz="2400" dirty="0"/>
          </a:p>
          <a:p>
            <a:pPr lvl="1"/>
            <a:r>
              <a:rPr lang="en-US" sz="2400" b="1" i="1" dirty="0"/>
              <a:t>Share of income a teenage smoker spends.</a:t>
            </a:r>
          </a:p>
          <a:p>
            <a:pPr lvl="1"/>
            <a:r>
              <a:rPr lang="en-US" sz="2400" b="1" i="1" dirty="0"/>
              <a:t>Peer pressure. </a:t>
            </a:r>
          </a:p>
          <a:p>
            <a:pPr lvl="1"/>
            <a:r>
              <a:rPr lang="en-US" sz="2400" b="1" i="1" dirty="0"/>
              <a:t>Higher prices reduces smoking by peers. </a:t>
            </a:r>
          </a:p>
        </p:txBody>
      </p:sp>
    </p:spTree>
    <p:extLst>
      <p:ext uri="{BB962C8B-B14F-4D97-AF65-F5344CB8AC3E}">
        <p14:creationId xmlns:p14="http://schemas.microsoft.com/office/powerpoint/2010/main" val="421776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5D2E-AA47-4F5B-95D8-8C80235D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Elasticity of Demand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2C8B-87C1-4FEF-AF1D-71EE7D0E7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demand elasticity measures consumer responsiveness to the price change. </a:t>
            </a:r>
          </a:p>
          <a:p>
            <a:r>
              <a:rPr lang="en-US" sz="2800" dirty="0"/>
              <a:t>Elasticity is another word for responsiveness. </a:t>
            </a:r>
          </a:p>
          <a:p>
            <a:endParaRPr lang="en-US" sz="2800" dirty="0"/>
          </a:p>
          <a:p>
            <a:r>
              <a:rPr lang="en-US" sz="2800" dirty="0"/>
              <a:t>Specifically, the </a:t>
            </a:r>
            <a:r>
              <a:rPr lang="en-US" sz="2800" b="1" i="1" u="sng" dirty="0"/>
              <a:t>elasticity of demand </a:t>
            </a:r>
            <a:r>
              <a:rPr lang="en-US" sz="2800" dirty="0"/>
              <a:t>measures the percentage change in quantity demanded divided by the percentage change in price.</a:t>
            </a:r>
          </a:p>
        </p:txBody>
      </p:sp>
    </p:spTree>
    <p:extLst>
      <p:ext uri="{BB962C8B-B14F-4D97-AF65-F5344CB8AC3E}">
        <p14:creationId xmlns:p14="http://schemas.microsoft.com/office/powerpoint/2010/main" val="86330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CBF7-BA05-4139-A733-9FE1AF1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E4413-FC09-4E15-B8A0-20BFF4BD6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of demand =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Percentage change in quantity demanded </a:t>
            </a:r>
          </a:p>
          <a:p>
            <a:pPr marL="457200" lvl="1" indent="0">
              <a:buNone/>
            </a:pPr>
            <a:r>
              <a:rPr lang="en-US" dirty="0"/>
              <a:t>__________________________________</a:t>
            </a:r>
          </a:p>
          <a:p>
            <a:pPr marL="457200" lvl="1" indent="0">
              <a:buNone/>
            </a:pPr>
            <a:r>
              <a:rPr lang="en-US" dirty="0"/>
              <a:t>Percentage change in price </a:t>
            </a:r>
          </a:p>
        </p:txBody>
      </p:sp>
    </p:spTree>
    <p:extLst>
      <p:ext uri="{BB962C8B-B14F-4D97-AF65-F5344CB8AC3E}">
        <p14:creationId xmlns:p14="http://schemas.microsoft.com/office/powerpoint/2010/main" val="16812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D205-BFB4-49D8-B20E-719E287A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 Values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00977-94DA-49AE-AAFB-2977FB1AC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3800"/>
            <a:ext cx="10178322" cy="5664199"/>
          </a:xfrm>
        </p:spPr>
        <p:txBody>
          <a:bodyPr>
            <a:normAutofit/>
          </a:bodyPr>
          <a:lstStyle/>
          <a:p>
            <a:r>
              <a:rPr lang="en-US" sz="2400" dirty="0"/>
              <a:t>Economists sort elasticity into three general categories: </a:t>
            </a:r>
          </a:p>
          <a:p>
            <a:pPr marL="457200" lvl="1" indent="0">
              <a:buNone/>
            </a:pPr>
            <a:r>
              <a:rPr lang="en-US" sz="2400" b="1" i="1" dirty="0"/>
              <a:t>-</a:t>
            </a:r>
            <a:r>
              <a:rPr lang="en-US" sz="2400" dirty="0"/>
              <a:t>1. </a:t>
            </a:r>
            <a:r>
              <a:rPr lang="en-US" sz="2400" b="1" i="1" u="sng" dirty="0"/>
              <a:t>elastic</a:t>
            </a:r>
            <a:r>
              <a:rPr lang="en-US" sz="2400" dirty="0"/>
              <a:t>- a percentage  change in price will result in a larger percentage change in the quantity demanded. </a:t>
            </a:r>
          </a:p>
          <a:p>
            <a:pPr marL="457200" lvl="1" indent="0">
              <a:buNone/>
            </a:pPr>
            <a:r>
              <a:rPr lang="en-US" sz="2400" i="1" dirty="0"/>
              <a:t>Thus, quantity demanded is considered relatively </a:t>
            </a:r>
            <a:r>
              <a:rPr lang="en-US" sz="2400" b="1" i="1" u="sng" dirty="0"/>
              <a:t>responsive</a:t>
            </a:r>
            <a:r>
              <a:rPr lang="en-US" sz="2400" i="1" dirty="0"/>
              <a:t> to a change in price. </a:t>
            </a:r>
          </a:p>
          <a:p>
            <a:pPr lvl="1"/>
            <a:r>
              <a:rPr lang="en-US" sz="2400" dirty="0"/>
              <a:t>2.  If the percentage change in quantity demanded just equals the percentage change in price, the resulting elasticity is 1.0, and this demand is called </a:t>
            </a:r>
            <a:r>
              <a:rPr lang="en-US" sz="2400" b="1" i="1" u="sng" dirty="0"/>
              <a:t>unit-elastic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4. If the percentage change in quantity demanded is less than the percentage change in price, the resulting elasticity lies between 0 and 1.0, and this demand is said to be </a:t>
            </a:r>
            <a:r>
              <a:rPr lang="en-US" sz="2400" b="1" i="1" u="sng" dirty="0"/>
              <a:t>inelastic</a:t>
            </a:r>
            <a:r>
              <a:rPr lang="en-US" sz="2400" dirty="0"/>
              <a:t>.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780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9137A-1C04-4507-9BE5-345E3A51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2F662-4A94-4226-8690-F3B4A68ED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4. If the percentage change in quantity demanded is less than the percentage change in price, the resulting elasticity lies between 0 and 1.0, and this demand is said to be </a:t>
            </a:r>
            <a:r>
              <a:rPr lang="en-US" sz="2400" b="1" i="1" u="sng" dirty="0"/>
              <a:t>inelastic</a:t>
            </a:r>
            <a:r>
              <a:rPr lang="en-US" sz="2400" dirty="0"/>
              <a:t>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 summary, demand is elastic if greater than 1.0, unit elastic if equal to 1.0, and inelastic if between 0 and 1.0. </a:t>
            </a:r>
          </a:p>
        </p:txBody>
      </p:sp>
    </p:spTree>
    <p:extLst>
      <p:ext uri="{BB962C8B-B14F-4D97-AF65-F5344CB8AC3E}">
        <p14:creationId xmlns:p14="http://schemas.microsoft.com/office/powerpoint/2010/main" val="385878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5B0ED-A965-4DA2-A999-4E9104C1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AB48-1C36-484E-97FD-A6DC342B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Elasticity expresses a relationship between two amounts: the percentage in price and the resulting percentage change in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55876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A5A5-64C3-41C3-B129-F49092F9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 that total revenue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79BE-F19F-44D7-964E-C078AC207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of elasticity is especially valuable to producers because it indicates the effect a price change will have on how much consumers spend on this product. </a:t>
            </a:r>
          </a:p>
          <a:p>
            <a:endParaRPr lang="en-US" dirty="0"/>
          </a:p>
          <a:p>
            <a:r>
              <a:rPr lang="en-US" b="1" i="1" u="sng" dirty="0"/>
              <a:t>Total revenue- </a:t>
            </a:r>
            <a:r>
              <a:rPr lang="en-US" dirty="0"/>
              <a:t>is price multiplied by the quantity demanded at that price. </a:t>
            </a:r>
          </a:p>
          <a:p>
            <a:pPr lvl="1"/>
            <a:r>
              <a:rPr lang="en-US" dirty="0"/>
              <a:t>A lower price means producers are paid less for each unit sold, which tends to decrease total revenue.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However, according to the law of demand, a lower price increases quantity demanded, which tends to increase total revenue. </a:t>
            </a:r>
          </a:p>
        </p:txBody>
      </p:sp>
    </p:spTree>
    <p:extLst>
      <p:ext uri="{BB962C8B-B14F-4D97-AF65-F5344CB8AC3E}">
        <p14:creationId xmlns:p14="http://schemas.microsoft.com/office/powerpoint/2010/main" val="326276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14DB-F172-4591-A2CE-00E3BA37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2E4F3-B991-4089-8F03-E584A24C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the elasticity is greater than 1.0, or elastic, reducing the price will cause sales to grow and revenue will increase. </a:t>
            </a:r>
          </a:p>
        </p:txBody>
      </p:sp>
    </p:spTree>
    <p:extLst>
      <p:ext uri="{BB962C8B-B14F-4D97-AF65-F5344CB8AC3E}">
        <p14:creationId xmlns:p14="http://schemas.microsoft.com/office/powerpoint/2010/main" val="4653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9130-3D8A-4AA1-A759-C6E6240C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Demand Elasticity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E327-E0F1-48F1-BCDA-E522D4EF4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Availability of Substitutes </a:t>
            </a:r>
          </a:p>
          <a:p>
            <a:pPr lvl="1"/>
            <a:r>
              <a:rPr lang="en-US" sz="2400" i="1" dirty="0"/>
              <a:t>The greater the availability of substitutes for a good and the more similar the substitutes are to the good in question, the greater that good’s elasticity of demand. </a:t>
            </a:r>
          </a:p>
        </p:txBody>
      </p:sp>
    </p:spTree>
    <p:extLst>
      <p:ext uri="{BB962C8B-B14F-4D97-AF65-F5344CB8AC3E}">
        <p14:creationId xmlns:p14="http://schemas.microsoft.com/office/powerpoint/2010/main" val="3401592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238</TotalTime>
  <Words>685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Economics  Chapter 4 Section 2: Elasticity of Demand </vt:lpstr>
      <vt:lpstr>Computing the Elasticity of Demand </vt:lpstr>
      <vt:lpstr>PowerPoint Presentation</vt:lpstr>
      <vt:lpstr>Elasticity Values </vt:lpstr>
      <vt:lpstr>PowerPoint Presentation</vt:lpstr>
      <vt:lpstr>PowerPoint Presentation</vt:lpstr>
      <vt:lpstr>Elasticity that total revenue </vt:lpstr>
      <vt:lpstr>PowerPoint Presentation</vt:lpstr>
      <vt:lpstr>Determinants of Demand Elasticity </vt:lpstr>
      <vt:lpstr>PowerPoint Presentation</vt:lpstr>
      <vt:lpstr>PowerPoint Presentation</vt:lpstr>
      <vt:lpstr>Share of Consumer’s Budget Spent on the Good </vt:lpstr>
      <vt:lpstr>A matter of time </vt:lpstr>
      <vt:lpstr>PowerPoint Presentation</vt:lpstr>
      <vt:lpstr>Some Elasticity Estimates </vt:lpstr>
      <vt:lpstr>An application: Teenage Smoking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4 Section 2: Elasticity of Demand </dc:title>
  <dc:creator>Tyler Moudry</dc:creator>
  <cp:lastModifiedBy>Tyler Moudry</cp:lastModifiedBy>
  <cp:revision>7</cp:revision>
  <dcterms:created xsi:type="dcterms:W3CDTF">2019-04-08T06:14:29Z</dcterms:created>
  <dcterms:modified xsi:type="dcterms:W3CDTF">2019-04-08T10:12:40Z</dcterms:modified>
</cp:coreProperties>
</file>