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4/2/2019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4/2/2019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A99AA-45FC-4ED1-8A79-657ACAD60B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Economics </a:t>
            </a:r>
            <a:br>
              <a:rPr lang="en-US" dirty="0"/>
            </a:br>
            <a:r>
              <a:rPr lang="en-US" dirty="0"/>
              <a:t>Chapter 4: Demand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325F22-4F97-41B0-B730-072C8FD8D1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15045" y="5493376"/>
            <a:ext cx="8045373" cy="668885"/>
          </a:xfrm>
        </p:spPr>
        <p:txBody>
          <a:bodyPr>
            <a:normAutofit/>
          </a:bodyPr>
          <a:lstStyle/>
          <a:p>
            <a:r>
              <a:rPr lang="en-US" sz="2800" dirty="0"/>
              <a:t>Section 1: The Demand Curve </a:t>
            </a:r>
          </a:p>
        </p:txBody>
      </p:sp>
    </p:spTree>
    <p:extLst>
      <p:ext uri="{BB962C8B-B14F-4D97-AF65-F5344CB8AC3E}">
        <p14:creationId xmlns:p14="http://schemas.microsoft.com/office/powerpoint/2010/main" val="11443594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40CF9-0D6B-477A-A2D5-D1A48408A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AB87BD-CE9B-4F1E-869C-917030D078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income effect of a lower price increases your real income and thereby increases your </a:t>
            </a:r>
            <a:r>
              <a:rPr lang="en-US" sz="2400" b="1" i="1" u="sng" dirty="0"/>
              <a:t>ability</a:t>
            </a:r>
            <a:r>
              <a:rPr lang="en-US" sz="2400" dirty="0"/>
              <a:t> to purchase other goods. </a:t>
            </a:r>
          </a:p>
          <a:p>
            <a:endParaRPr lang="en-US" sz="2400" dirty="0"/>
          </a:p>
          <a:p>
            <a:r>
              <a:rPr lang="en-US" sz="2400" dirty="0"/>
              <a:t>Because of the income effect of a price decrease, other things constant, consumers typically increase their quantity demanded as the price decreases. </a:t>
            </a:r>
          </a:p>
        </p:txBody>
      </p:sp>
    </p:spTree>
    <p:extLst>
      <p:ext uri="{BB962C8B-B14F-4D97-AF65-F5344CB8AC3E}">
        <p14:creationId xmlns:p14="http://schemas.microsoft.com/office/powerpoint/2010/main" val="13116998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9F220-5287-4546-952A-2B648D447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Diminishing Marginal Utility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933E8E-623D-462C-8A97-B4103FC8D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satisfaction you derive from an additional unit of a product is called your </a:t>
            </a:r>
            <a:r>
              <a:rPr lang="en-US" sz="2800" b="1" i="1" u="sng" dirty="0"/>
              <a:t>marginal utility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endParaRPr lang="en-US" sz="2800" dirty="0"/>
          </a:p>
          <a:p>
            <a:pPr lvl="1"/>
            <a:r>
              <a:rPr lang="en-US" sz="2800" dirty="0"/>
              <a:t>Example: The additional satisfaction  you get from a second slice of pizza is your marginal utility of that slice. </a:t>
            </a:r>
          </a:p>
        </p:txBody>
      </p:sp>
    </p:spTree>
    <p:extLst>
      <p:ext uri="{BB962C8B-B14F-4D97-AF65-F5344CB8AC3E}">
        <p14:creationId xmlns:p14="http://schemas.microsoft.com/office/powerpoint/2010/main" val="13186516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8720C-B945-46A3-95E6-307880278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73BA7E-9F23-4C28-A010-27C6820C78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The marginal utility you derive from each additional slice of pizza declines as your consumption increases.</a:t>
            </a:r>
          </a:p>
          <a:p>
            <a:endParaRPr lang="en-US" sz="3200" dirty="0"/>
          </a:p>
          <a:p>
            <a:r>
              <a:rPr lang="en-US" sz="3200" dirty="0"/>
              <a:t>Your experience with pizza reflects the law of </a:t>
            </a:r>
            <a:r>
              <a:rPr lang="en-US" sz="3200" b="1" i="1" u="sng" dirty="0"/>
              <a:t>diminishing marginal utility – </a:t>
            </a:r>
            <a:r>
              <a:rPr lang="en-US" sz="3200" dirty="0"/>
              <a:t>the more of a good a person consumes per period, the smaller the increase in total utility from consuming one more unit, other thins constant. </a:t>
            </a:r>
          </a:p>
        </p:txBody>
      </p:sp>
    </p:spTree>
    <p:extLst>
      <p:ext uri="{BB962C8B-B14F-4D97-AF65-F5344CB8AC3E}">
        <p14:creationId xmlns:p14="http://schemas.microsoft.com/office/powerpoint/2010/main" val="441216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D5D96-5BD8-42EE-8EB0-66531FEC8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E277A7-7F46-4E5E-B6EA-C2912F75C8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Consumers make purchases to increase their satisfaction, or utility. </a:t>
            </a:r>
          </a:p>
          <a:p>
            <a:r>
              <a:rPr lang="en-US" dirty="0"/>
              <a:t>In deciding what to buy, people make rough estimates about the marginal utility, or marginal benefit, they expect from the good or service. </a:t>
            </a:r>
          </a:p>
          <a:p>
            <a:endParaRPr lang="en-US" dirty="0"/>
          </a:p>
          <a:p>
            <a:r>
              <a:rPr lang="en-US" dirty="0"/>
              <a:t>Based on this marginal benefit, people then decide how much they are willing and able to pay. </a:t>
            </a:r>
          </a:p>
        </p:txBody>
      </p:sp>
    </p:spTree>
    <p:extLst>
      <p:ext uri="{BB962C8B-B14F-4D97-AF65-F5344CB8AC3E}">
        <p14:creationId xmlns:p14="http://schemas.microsoft.com/office/powerpoint/2010/main" val="3476990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D1FB2-1207-4391-B0F5-30420FD00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6E577-ABDC-4CF5-841A-1D44E3FCEC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law of diminishing marginal utility helps explain why people buy more when the price decreases. </a:t>
            </a:r>
          </a:p>
        </p:txBody>
      </p:sp>
    </p:spTree>
    <p:extLst>
      <p:ext uri="{BB962C8B-B14F-4D97-AF65-F5344CB8AC3E}">
        <p14:creationId xmlns:p14="http://schemas.microsoft.com/office/powerpoint/2010/main" val="19224288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2E93B-8798-4E01-B920-04D997953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Demand Schedule and Demand Curve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E1ABB2-57B1-425C-9993-7577D2ADCF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Demand can be expressed as a demand schedule and as a demand curve. </a:t>
            </a:r>
          </a:p>
          <a:p>
            <a:endParaRPr lang="en-US" dirty="0"/>
          </a:p>
          <a:p>
            <a:r>
              <a:rPr lang="en-US" dirty="0"/>
              <a:t>The demand schedule in panel (a) p.106 appears as a demand curve in panel (b), with price on the vertical axis and the quantity demanded per week on the horizontal axis. </a:t>
            </a:r>
          </a:p>
        </p:txBody>
      </p:sp>
    </p:spTree>
    <p:extLst>
      <p:ext uri="{BB962C8B-B14F-4D97-AF65-F5344CB8AC3E}">
        <p14:creationId xmlns:p14="http://schemas.microsoft.com/office/powerpoint/2010/main" val="7112322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A8304-26B3-4DB3-A932-E3D49B33E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F84AB-7959-46BF-9579-72D2E179F8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demand curve slopes downward, reflecting the law of demand- that is, price and quantity demanded are inversely, or negatively, related, other things constant. </a:t>
            </a:r>
          </a:p>
          <a:p>
            <a:endParaRPr lang="en-US" sz="2800" dirty="0"/>
          </a:p>
          <a:p>
            <a:pPr lvl="1"/>
            <a:r>
              <a:rPr lang="en-US" sz="2800" dirty="0"/>
              <a:t>Several things are assumed to remain constant along the demand curve, including the price of other goods. </a:t>
            </a:r>
          </a:p>
        </p:txBody>
      </p:sp>
    </p:spTree>
    <p:extLst>
      <p:ext uri="{BB962C8B-B14F-4D97-AF65-F5344CB8AC3E}">
        <p14:creationId xmlns:p14="http://schemas.microsoft.com/office/powerpoint/2010/main" val="6822315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FE0DD-FCC9-47AE-91D4-08824C35B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E2E345-D312-49D9-BE8B-B9CEF1D6E8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Along the demand curve for pizza, the price of pizza changes relative to the prices of other goods. </a:t>
            </a:r>
          </a:p>
          <a:p>
            <a:endParaRPr lang="en-US" dirty="0"/>
          </a:p>
          <a:p>
            <a:r>
              <a:rPr lang="en-US" dirty="0"/>
              <a:t>The demand curve shows the effect of a change in the relative price of pizza- that is, relative to other prices, which do not change. </a:t>
            </a:r>
          </a:p>
        </p:txBody>
      </p:sp>
    </p:spTree>
    <p:extLst>
      <p:ext uri="{BB962C8B-B14F-4D97-AF65-F5344CB8AC3E}">
        <p14:creationId xmlns:p14="http://schemas.microsoft.com/office/powerpoint/2010/main" val="2688966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F679A-4A57-48EF-868C-F05042044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Demand Versus Quantity Demanded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C8E67E-E4AC-42E7-B584-B8D651194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 sure to distinguish between demand and quantity demanded. </a:t>
            </a:r>
          </a:p>
          <a:p>
            <a:endParaRPr lang="en-US" dirty="0"/>
          </a:p>
          <a:p>
            <a:r>
              <a:rPr lang="en-US" dirty="0"/>
              <a:t>An individual point on the demand curve shows the </a:t>
            </a:r>
            <a:r>
              <a:rPr lang="en-US" b="1" i="1" u="sng" dirty="0"/>
              <a:t>quantity demanded </a:t>
            </a:r>
            <a:r>
              <a:rPr lang="en-US" dirty="0"/>
              <a:t>at a particular price. </a:t>
            </a:r>
          </a:p>
          <a:p>
            <a:endParaRPr lang="en-US" dirty="0"/>
          </a:p>
          <a:p>
            <a:r>
              <a:rPr lang="en-US" dirty="0"/>
              <a:t>The demand for pizza is not a specific quantity, but the entire relation between price and quantity demanded. </a:t>
            </a:r>
          </a:p>
          <a:p>
            <a:r>
              <a:rPr lang="en-US" dirty="0"/>
              <a:t>This relation is represented by the demand schedule or the demand curve. </a:t>
            </a:r>
          </a:p>
        </p:txBody>
      </p:sp>
    </p:spTree>
    <p:extLst>
      <p:ext uri="{BB962C8B-B14F-4D97-AF65-F5344CB8AC3E}">
        <p14:creationId xmlns:p14="http://schemas.microsoft.com/office/powerpoint/2010/main" val="12615784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C4705-35B0-4EB6-90BF-36B793F9B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7672DF-D42E-4ED4-AFA4-C4491D85B2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Recap:</a:t>
            </a:r>
          </a:p>
          <a:p>
            <a:pPr lvl="1"/>
            <a:r>
              <a:rPr lang="en-US" sz="2400" dirty="0"/>
              <a:t>Quantity demanded is represented by one point on the demand curve or schedule, whereas demand is represented by the entire demand curve or schedule. </a:t>
            </a:r>
          </a:p>
        </p:txBody>
      </p:sp>
    </p:spTree>
    <p:extLst>
      <p:ext uri="{BB962C8B-B14F-4D97-AF65-F5344CB8AC3E}">
        <p14:creationId xmlns:p14="http://schemas.microsoft.com/office/powerpoint/2010/main" val="2696466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E829A-5584-4450-870D-FEB81F59B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Law of Demand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1B8EF8-4C66-4B0E-B628-BD8742C36B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17983"/>
            <a:ext cx="10178322" cy="4461609"/>
          </a:xfrm>
        </p:spPr>
        <p:txBody>
          <a:bodyPr>
            <a:normAutofit/>
          </a:bodyPr>
          <a:lstStyle/>
          <a:p>
            <a:r>
              <a:rPr lang="en-US" sz="4000" b="1" i="1" u="sng" dirty="0"/>
              <a:t>Demand</a:t>
            </a:r>
            <a:r>
              <a:rPr lang="en-US" sz="4000" dirty="0"/>
              <a:t> indicates how much of a product consumers are both </a:t>
            </a:r>
            <a:r>
              <a:rPr lang="en-US" sz="4000" i="1" dirty="0"/>
              <a:t>willing</a:t>
            </a:r>
            <a:r>
              <a:rPr lang="en-US" sz="4000" dirty="0"/>
              <a:t> and </a:t>
            </a:r>
            <a:r>
              <a:rPr lang="en-US" sz="4000" i="1" dirty="0"/>
              <a:t>able</a:t>
            </a:r>
            <a:r>
              <a:rPr lang="en-US" sz="4000" dirty="0"/>
              <a:t> to buy at each possible price during a given period.</a:t>
            </a:r>
          </a:p>
        </p:txBody>
      </p:sp>
    </p:spTree>
    <p:extLst>
      <p:ext uri="{BB962C8B-B14F-4D97-AF65-F5344CB8AC3E}">
        <p14:creationId xmlns:p14="http://schemas.microsoft.com/office/powerpoint/2010/main" val="37049068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28158-28D4-4882-9D8D-77ABA9999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 demand and market demand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0F2A8-E6F6-4CF1-B0AC-9C1CFB84F5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It is useful to distinguish between </a:t>
            </a:r>
            <a:r>
              <a:rPr lang="en-US" sz="2800" b="1" i="1" u="sng" dirty="0"/>
              <a:t>individual demand</a:t>
            </a:r>
            <a:r>
              <a:rPr lang="en-US" sz="2800" dirty="0"/>
              <a:t>, which is the demand of an individual consumer, and </a:t>
            </a:r>
            <a:r>
              <a:rPr lang="en-US" sz="2800" b="1" i="1" u="sng" dirty="0"/>
              <a:t>market demand</a:t>
            </a:r>
            <a:r>
              <a:rPr lang="en-US" sz="2800" dirty="0"/>
              <a:t>, which sums the induvial demands of all consumers in the market. </a:t>
            </a:r>
          </a:p>
        </p:txBody>
      </p:sp>
    </p:spTree>
    <p:extLst>
      <p:ext uri="{BB962C8B-B14F-4D97-AF65-F5344CB8AC3E}">
        <p14:creationId xmlns:p14="http://schemas.microsoft.com/office/powerpoint/2010/main" val="3851134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56028-DFE1-4895-8519-35AC3381D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A96C76-2309-468E-83AB-9ACEB55DEA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market demand curve shows the total quantity demanded per period by all consumers at various prices. </a:t>
            </a:r>
          </a:p>
          <a:p>
            <a:endParaRPr lang="en-US" sz="2800" dirty="0"/>
          </a:p>
          <a:p>
            <a:r>
              <a:rPr lang="en-US" sz="2800" dirty="0"/>
              <a:t>The market demand curve is simply the sum of the individual demand curves for all consumers in the market. </a:t>
            </a:r>
          </a:p>
        </p:txBody>
      </p:sp>
    </p:spTree>
    <p:extLst>
      <p:ext uri="{BB962C8B-B14F-4D97-AF65-F5344CB8AC3E}">
        <p14:creationId xmlns:p14="http://schemas.microsoft.com/office/powerpoint/2010/main" val="974259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2F12E-21BF-4157-A5C4-5C8C77916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5E917-9C1F-45BE-9F0C-04BCA9EA97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146853"/>
            <a:ext cx="10178322" cy="3732740"/>
          </a:xfrm>
        </p:spPr>
        <p:txBody>
          <a:bodyPr>
            <a:normAutofit/>
          </a:bodyPr>
          <a:lstStyle/>
          <a:p>
            <a:r>
              <a:rPr lang="en-US" sz="3200" dirty="0"/>
              <a:t>Because demand pertains to a specific period- a day, a week, a month, you should think of demand as the desired </a:t>
            </a:r>
            <a:r>
              <a:rPr lang="en-US" sz="3200" i="1" u="sng" dirty="0"/>
              <a:t>rate of purchase per time period at each possible price. </a:t>
            </a:r>
          </a:p>
        </p:txBody>
      </p:sp>
    </p:spTree>
    <p:extLst>
      <p:ext uri="{BB962C8B-B14F-4D97-AF65-F5344CB8AC3E}">
        <p14:creationId xmlns:p14="http://schemas.microsoft.com/office/powerpoint/2010/main" val="3276295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75E05-10E6-4309-B4EB-20E44EC52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19BE59-4609-44CA-8211-CBA914608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261239"/>
          </a:xfrm>
        </p:spPr>
        <p:txBody>
          <a:bodyPr>
            <a:normAutofit/>
          </a:bodyPr>
          <a:lstStyle/>
          <a:p>
            <a:r>
              <a:rPr lang="en-US" sz="3200" dirty="0"/>
              <a:t>The </a:t>
            </a:r>
            <a:r>
              <a:rPr lang="en-US" sz="3200" b="1" i="1" u="sng" dirty="0"/>
              <a:t>law of demand </a:t>
            </a:r>
            <a:r>
              <a:rPr lang="en-US" sz="3200" dirty="0"/>
              <a:t>says that quantity demanded varies inversely with price, other things constant. </a:t>
            </a:r>
          </a:p>
          <a:p>
            <a:endParaRPr lang="en-US" sz="3200" dirty="0"/>
          </a:p>
          <a:p>
            <a:pPr lvl="1"/>
            <a:r>
              <a:rPr lang="en-US" sz="3000" i="1" dirty="0"/>
              <a:t>The higher the price, the smaller the quantity demanded. </a:t>
            </a:r>
          </a:p>
          <a:p>
            <a:pPr lvl="1"/>
            <a:r>
              <a:rPr lang="en-US" sz="3000" i="1" dirty="0"/>
              <a:t>The lower the price, the greater the quantity </a:t>
            </a:r>
          </a:p>
          <a:p>
            <a:endParaRPr lang="en-US" sz="3200" dirty="0"/>
          </a:p>
          <a:p>
            <a:pPr lvl="1"/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047039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23854-A637-430F-8BD9-823E4E939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Demand, Wants, and Needs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45E8F9-3DBD-4C98-997A-4336CF8C19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Consumer demands and consumer wants are not the same thing. </a:t>
            </a:r>
          </a:p>
          <a:p>
            <a:r>
              <a:rPr lang="en-US" sz="2800" i="1" dirty="0"/>
              <a:t>You know that wants are unlimited.</a:t>
            </a:r>
          </a:p>
          <a:p>
            <a:pPr lvl="1"/>
            <a:r>
              <a:rPr lang="en-US" sz="2800" dirty="0"/>
              <a:t>(you may want a new Mercedes-Benz SL 500 roadster convertible, but the $95,000 price tag is </a:t>
            </a:r>
            <a:r>
              <a:rPr lang="en-US" sz="2800" dirty="0" err="1"/>
              <a:t>liklely</a:t>
            </a:r>
            <a:r>
              <a:rPr lang="en-US" sz="2800" dirty="0"/>
              <a:t> beyond your budget.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585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BB2C5-FE63-4A22-88E0-EC198A641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Substitution Effect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094D43-06C3-4FB9-9209-81053D7163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300329"/>
          </a:xfrm>
        </p:spPr>
        <p:txBody>
          <a:bodyPr>
            <a:normAutofit/>
          </a:bodyPr>
          <a:lstStyle/>
          <a:p>
            <a:r>
              <a:rPr lang="en-US" sz="2400" dirty="0"/>
              <a:t>Many goods and services are capable of satisfying your particular wants. </a:t>
            </a:r>
          </a:p>
          <a:p>
            <a:r>
              <a:rPr lang="en-US" sz="2400" dirty="0"/>
              <a:t>Some ways of satisfying your wants will be more appealing than others. </a:t>
            </a:r>
          </a:p>
          <a:p>
            <a:endParaRPr lang="en-US" sz="2400" dirty="0"/>
          </a:p>
          <a:p>
            <a:r>
              <a:rPr lang="en-US" sz="2400" dirty="0"/>
              <a:t>Consumers are more willing to purchase a product when its relative price falls. </a:t>
            </a:r>
          </a:p>
          <a:p>
            <a:r>
              <a:rPr lang="en-US" sz="2400" dirty="0"/>
              <a:t>People tend to substitute one product for other goods. </a:t>
            </a:r>
          </a:p>
          <a:p>
            <a:pPr lvl="1"/>
            <a:r>
              <a:rPr lang="en-US" sz="2400" dirty="0"/>
              <a:t>This is called the </a:t>
            </a:r>
            <a:r>
              <a:rPr lang="en-US" sz="2400" b="1" i="1" u="sng" dirty="0"/>
              <a:t>substitution effect of a price change</a:t>
            </a:r>
            <a:r>
              <a:rPr lang="en-US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95972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0714B-FBAD-4E64-A3D4-EAE7CE908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744102-B3F2-4B50-9D36-1CFA4EED5B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Remember that the change in the relative price- the price of one good relative to the prices of other goods – causes the substitution effect. </a:t>
            </a:r>
          </a:p>
          <a:p>
            <a:endParaRPr lang="en-US" sz="2800" dirty="0"/>
          </a:p>
          <a:p>
            <a:r>
              <a:rPr lang="en-US" sz="2800" dirty="0"/>
              <a:t>It all prices change by the same percentage, there would be no change in relative prices and no substitution effect. </a:t>
            </a:r>
          </a:p>
        </p:txBody>
      </p:sp>
    </p:spTree>
    <p:extLst>
      <p:ext uri="{BB962C8B-B14F-4D97-AF65-F5344CB8AC3E}">
        <p14:creationId xmlns:p14="http://schemas.microsoft.com/office/powerpoint/2010/main" val="1677487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B3CD9-AAE6-448A-8736-814708128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Income Effect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1E80EA-E779-4AF5-9E9C-C5C37E825C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 fall in the price of a product increases the quantity demanded for a second reason. </a:t>
            </a:r>
          </a:p>
          <a:p>
            <a:r>
              <a:rPr lang="en-US" sz="2400" dirty="0"/>
              <a:t>Your </a:t>
            </a:r>
            <a:r>
              <a:rPr lang="en-US" sz="2400" b="1" i="1" u="sng" dirty="0"/>
              <a:t>money income </a:t>
            </a:r>
            <a:r>
              <a:rPr lang="en-US" sz="2400" dirty="0"/>
              <a:t>is simply the number of dollars you receive per period.</a:t>
            </a:r>
          </a:p>
          <a:p>
            <a:endParaRPr lang="en-US" sz="2400" dirty="0"/>
          </a:p>
          <a:p>
            <a:r>
              <a:rPr lang="en-US" sz="2400" dirty="0"/>
              <a:t>Your money income remains at $36 dollars, but the decrease in the price has increased your </a:t>
            </a:r>
            <a:r>
              <a:rPr lang="en-US" sz="2400" b="1" i="1" u="sng" dirty="0"/>
              <a:t>real income- </a:t>
            </a:r>
            <a:r>
              <a:rPr lang="en-US" sz="2400" dirty="0"/>
              <a:t>that is, your income measured in terms of how many goods and services it can buy. </a:t>
            </a:r>
          </a:p>
        </p:txBody>
      </p:sp>
    </p:spTree>
    <p:extLst>
      <p:ext uri="{BB962C8B-B14F-4D97-AF65-F5344CB8AC3E}">
        <p14:creationId xmlns:p14="http://schemas.microsoft.com/office/powerpoint/2010/main" val="1613399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5EEFC-2D97-44D0-A70C-F76665231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8591E-4553-49F7-8737-89BFB2338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price reduction, other things constant, increases the purchasing power of your income, thereby increasing your ability to buy pizza and, indirectly, other goods. </a:t>
            </a:r>
          </a:p>
          <a:p>
            <a:endParaRPr lang="en-US" dirty="0"/>
          </a:p>
          <a:p>
            <a:r>
              <a:rPr lang="en-US" dirty="0"/>
              <a:t>The quantity of a product you demand likely will increase because of this income </a:t>
            </a:r>
            <a:r>
              <a:rPr lang="en-US" b="1" i="1" u="sng" dirty="0"/>
              <a:t>effect of a price change. </a:t>
            </a:r>
          </a:p>
        </p:txBody>
      </p:sp>
    </p:spTree>
    <p:extLst>
      <p:ext uri="{BB962C8B-B14F-4D97-AF65-F5344CB8AC3E}">
        <p14:creationId xmlns:p14="http://schemas.microsoft.com/office/powerpoint/2010/main" val="3567144475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89</TotalTime>
  <Words>925</Words>
  <Application>Microsoft Office PowerPoint</Application>
  <PresentationFormat>Widescreen</PresentationFormat>
  <Paragraphs>70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Gill Sans MT</vt:lpstr>
      <vt:lpstr>Impact</vt:lpstr>
      <vt:lpstr>Badge</vt:lpstr>
      <vt:lpstr>Economics  Chapter 4: Demand </vt:lpstr>
      <vt:lpstr>Law of Demand </vt:lpstr>
      <vt:lpstr>PowerPoint Presentation</vt:lpstr>
      <vt:lpstr>PowerPoint Presentation</vt:lpstr>
      <vt:lpstr>Demand, Wants, and Needs </vt:lpstr>
      <vt:lpstr>Substitution Effect </vt:lpstr>
      <vt:lpstr>PowerPoint Presentation</vt:lpstr>
      <vt:lpstr>Income Effect </vt:lpstr>
      <vt:lpstr>PowerPoint Presentation</vt:lpstr>
      <vt:lpstr>PowerPoint Presentation</vt:lpstr>
      <vt:lpstr>Diminishing Marginal Utility </vt:lpstr>
      <vt:lpstr>PowerPoint Presentation</vt:lpstr>
      <vt:lpstr>PowerPoint Presentation</vt:lpstr>
      <vt:lpstr>PowerPoint Presentation</vt:lpstr>
      <vt:lpstr>Demand Schedule and Demand Curve </vt:lpstr>
      <vt:lpstr>PowerPoint Presentation</vt:lpstr>
      <vt:lpstr>PowerPoint Presentation</vt:lpstr>
      <vt:lpstr>Demand Versus Quantity Demanded </vt:lpstr>
      <vt:lpstr>PowerPoint Presentation</vt:lpstr>
      <vt:lpstr>Individual demand and market demand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Economics  Chapter 4: Demand </dc:title>
  <dc:creator>Tyler Moudry</dc:creator>
  <cp:lastModifiedBy>Tyler Moudry</cp:lastModifiedBy>
  <cp:revision>8</cp:revision>
  <dcterms:created xsi:type="dcterms:W3CDTF">2019-04-02T12:36:28Z</dcterms:created>
  <dcterms:modified xsi:type="dcterms:W3CDTF">2019-04-02T14:06:11Z</dcterms:modified>
</cp:coreProperties>
</file>