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2" r:id="rId4"/>
    <p:sldId id="258" r:id="rId5"/>
    <p:sldId id="293" r:id="rId6"/>
    <p:sldId id="259" r:id="rId7"/>
    <p:sldId id="294" r:id="rId8"/>
    <p:sldId id="260" r:id="rId9"/>
    <p:sldId id="295" r:id="rId10"/>
    <p:sldId id="261" r:id="rId11"/>
    <p:sldId id="296" r:id="rId12"/>
    <p:sldId id="262" r:id="rId13"/>
    <p:sldId id="297" r:id="rId14"/>
    <p:sldId id="263" r:id="rId15"/>
    <p:sldId id="299" r:id="rId16"/>
    <p:sldId id="298" r:id="rId17"/>
    <p:sldId id="300" r:id="rId18"/>
    <p:sldId id="264" r:id="rId19"/>
    <p:sldId id="301" r:id="rId20"/>
    <p:sldId id="266" r:id="rId21"/>
    <p:sldId id="302" r:id="rId22"/>
    <p:sldId id="267" r:id="rId23"/>
    <p:sldId id="303" r:id="rId24"/>
    <p:sldId id="268" r:id="rId25"/>
    <p:sldId id="304" r:id="rId26"/>
    <p:sldId id="269" r:id="rId27"/>
    <p:sldId id="305" r:id="rId28"/>
    <p:sldId id="306" r:id="rId29"/>
    <p:sldId id="307" r:id="rId30"/>
    <p:sldId id="270" r:id="rId31"/>
    <p:sldId id="308" r:id="rId32"/>
    <p:sldId id="309" r:id="rId33"/>
    <p:sldId id="310" r:id="rId34"/>
    <p:sldId id="271" r:id="rId35"/>
    <p:sldId id="311" r:id="rId36"/>
    <p:sldId id="272" r:id="rId37"/>
    <p:sldId id="312" r:id="rId38"/>
    <p:sldId id="273" r:id="rId39"/>
    <p:sldId id="314" r:id="rId40"/>
    <p:sldId id="313" r:id="rId41"/>
    <p:sldId id="316" r:id="rId42"/>
    <p:sldId id="315" r:id="rId43"/>
    <p:sldId id="317" r:id="rId44"/>
    <p:sldId id="274" r:id="rId45"/>
    <p:sldId id="318" r:id="rId46"/>
    <p:sldId id="275" r:id="rId47"/>
    <p:sldId id="319" r:id="rId48"/>
    <p:sldId id="277" r:id="rId49"/>
    <p:sldId id="320" r:id="rId50"/>
    <p:sldId id="278" r:id="rId51"/>
    <p:sldId id="321" r:id="rId52"/>
    <p:sldId id="280" r:id="rId53"/>
    <p:sldId id="322" r:id="rId54"/>
    <p:sldId id="281" r:id="rId55"/>
    <p:sldId id="323" r:id="rId56"/>
    <p:sldId id="283" r:id="rId57"/>
    <p:sldId id="324" r:id="rId58"/>
    <p:sldId id="284" r:id="rId59"/>
    <p:sldId id="325" r:id="rId60"/>
    <p:sldId id="326" r:id="rId61"/>
    <p:sldId id="327" r:id="rId62"/>
    <p:sldId id="285" r:id="rId63"/>
    <p:sldId id="328" r:id="rId64"/>
    <p:sldId id="286" r:id="rId65"/>
    <p:sldId id="329" r:id="rId66"/>
    <p:sldId id="287" r:id="rId67"/>
    <p:sldId id="330" r:id="rId68"/>
    <p:sldId id="331" r:id="rId69"/>
    <p:sldId id="332" r:id="rId70"/>
    <p:sldId id="288" r:id="rId71"/>
    <p:sldId id="333" r:id="rId72"/>
    <p:sldId id="289" r:id="rId73"/>
    <p:sldId id="334" r:id="rId74"/>
    <p:sldId id="290" r:id="rId75"/>
    <p:sldId id="335" r:id="rId76"/>
    <p:sldId id="291" r:id="rId77"/>
    <p:sldId id="336" r:id="rId78"/>
    <p:sldId id="337" r:id="rId79"/>
    <p:sldId id="338" r:id="rId8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C97FB-B4C7-41C9-A91C-925FD6C7B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0A4AE8-4A25-45AE-B8FF-3E76A77CCA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05463-8F56-4B1C-BB99-62410EFB9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44A0-E63F-4229-95D3-511503FED58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286CD-4921-47B5-B079-9AFBFF80C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5FDF2-0513-4F06-B117-C9191CA8B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BF58-7A99-498A-9E4F-AEE53052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1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FA7CD-BDAC-46A0-928A-42BD534D5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3FEFB6-BA4A-4ED0-A045-AC3F2801D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126FC-4AD6-4B98-A68F-76503C822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44A0-E63F-4229-95D3-511503FED58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04234-EDA4-4F83-8BBB-DC0BA60D5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776B5-B8EF-410C-9077-3E693F87D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BF58-7A99-498A-9E4F-AEE53052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8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DC7B18-FAC0-4B07-9CAB-02189AEC04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2FF174-30E8-485F-9B7B-B7C44A8AD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5A067-CC01-42FB-B88D-E72666B80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44A0-E63F-4229-95D3-511503FED58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CF00-817F-4D64-9D72-42532A192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917E8-A50D-4C04-AEF0-54EED5EB2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BF58-7A99-498A-9E4F-AEE53052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0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3F3DB-1D3A-4702-94EA-C1690834E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40073-1E0C-4E58-8A49-E7DD26066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DE2D9-E099-4A65-AC67-60527450B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44A0-E63F-4229-95D3-511503FED58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35FC7-56F4-4DE0-A6CF-D873535C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C5D43-2E91-48E1-A180-E3DB5DBB0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BF58-7A99-498A-9E4F-AEE53052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1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39D3F-D604-42CB-930F-A2A37533D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26FA18-85FE-461A-91D2-1CEACB992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0FC4E-AB36-4C06-AA13-689677CE8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44A0-E63F-4229-95D3-511503FED58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9C50F-348B-4EE2-8A8E-FBA8874C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62093-B477-4A43-8449-A004D89A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BF58-7A99-498A-9E4F-AEE53052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5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35024-4638-4A8D-97CC-AD93D0504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9EFAB-4F7D-4048-95A0-5076ECFCF4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53251-CD23-472F-BFB8-657A80896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2BD596-2E8E-404D-B004-7B4C5C669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44A0-E63F-4229-95D3-511503FED58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0FD14-82D6-4484-9075-C5D0FBD14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8ACB7-B460-438B-A55F-BF634A179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BF58-7A99-498A-9E4F-AEE53052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0B931-CEEA-43CB-83E9-485E34EB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EA3ED-9DE2-46EB-95BD-A86313828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DC50E4-0599-4D3E-BB31-F7AAF4E19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D1ACE7-D037-4EF6-94EB-58C01AD5A5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76D40A-4399-47AD-BC30-A8D60FBDB1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4D970-F58F-4750-AA80-70AFA7CD2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44A0-E63F-4229-95D3-511503FED58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2CD85-A5DD-433E-897B-A6B1FE1DC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52F8E1-EA1B-45E2-8865-7B76A190F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BF58-7A99-498A-9E4F-AEE53052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0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1AC6F-A08F-4422-9177-C5D288439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C3E92D-1C28-4352-93A0-0949B1009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44A0-E63F-4229-95D3-511503FED58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2DE601-A686-428C-9AA2-915D02040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5E01ED-BF5A-45CE-8446-B16895A0A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BF58-7A99-498A-9E4F-AEE53052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3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72EDA4-13CC-4FCB-A049-17774D68F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44A0-E63F-4229-95D3-511503FED58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43E5B-4F30-423F-8582-A4C289803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4A637-C2C9-47B4-9B34-B9E138474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BF58-7A99-498A-9E4F-AEE53052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1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44A41-F841-41E1-A015-FEB405992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4825-7AF0-4891-B5C7-D837496C2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06FD8-B5FC-4539-B5DA-B1AF88B86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2BFFA-9AB7-44BA-8E6C-824E5E3B8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44A0-E63F-4229-95D3-511503FED58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B5598-9C8F-4402-9046-71EB3ABF5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D2DE2-E361-4300-9016-0799E083F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BF58-7A99-498A-9E4F-AEE53052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2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DCC06-4EFE-453E-B80B-FEE3C482D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89738-241A-4C9E-AC9A-05EA6D031A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11A32B-CB7F-4AFD-B256-AB7F3DA90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EB31E-F604-4595-8D6E-6C3E9C6B0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44A0-E63F-4229-95D3-511503FED58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D1AE7-CA18-4C0E-B854-9BC5EF916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02E96-CF50-455A-BA0F-45ABF2E73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BF58-7A99-498A-9E4F-AEE53052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0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560196-C221-45BC-8B50-E5E57E363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2F15DA-C4CF-4000-90F8-579E0D867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7A7B1-B466-42F2-A410-75AD61A6B9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044A0-E63F-4229-95D3-511503FED585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A8610-A4C9-491D-96B3-56C5019C6C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39ED0-5D8E-421C-B834-D99A269213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FBF58-7A99-498A-9E4F-AEE53052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7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A850-AE2C-4982-A2E4-E83527F79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Economics Chapter 4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67E27A-2027-4748-98C6-804C4F99F1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Review </a:t>
            </a:r>
          </a:p>
        </p:txBody>
      </p:sp>
    </p:spTree>
    <p:extLst>
      <p:ext uri="{BB962C8B-B14F-4D97-AF65-F5344CB8AC3E}">
        <p14:creationId xmlns:p14="http://schemas.microsoft.com/office/powerpoint/2010/main" val="3001424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147E3-9352-4038-9439-7B8DECF71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9ADC0-095D-4A3D-827D-232BE332A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Consumers are more willing to purchase a product when its relative price falls. </a:t>
            </a:r>
          </a:p>
          <a:p>
            <a:r>
              <a:rPr lang="en-US" dirty="0"/>
              <a:t>People tend to substitute one product for other goods. </a:t>
            </a:r>
          </a:p>
          <a:p>
            <a:r>
              <a:rPr lang="en-US" dirty="0"/>
              <a:t>This is called the ___________________of a price change.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99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ACE07-7D97-40DF-B69A-7A899A75E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4EFB1-69EB-41FF-ABC0-5E3B6695D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substitution effect </a:t>
            </a:r>
          </a:p>
        </p:txBody>
      </p:sp>
    </p:spTree>
    <p:extLst>
      <p:ext uri="{BB962C8B-B14F-4D97-AF65-F5344CB8AC3E}">
        <p14:creationId xmlns:p14="http://schemas.microsoft.com/office/powerpoint/2010/main" val="1540907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2643A-A54C-4995-929B-DB885440D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EF95E-CEA3-41AD-AB69-03A724B65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that the change in the ______________________- the price of one good relative to the prices of other goods – causes the </a:t>
            </a:r>
            <a:r>
              <a:rPr lang="en-US" b="1" i="1" u="sng" dirty="0"/>
              <a:t>substitution effect.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00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DE9C2-B5EE-4C86-8981-2B524E14F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0069D-1DBA-4BC0-A65C-E40D9EFB0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relative price</a:t>
            </a:r>
          </a:p>
        </p:txBody>
      </p:sp>
    </p:spTree>
    <p:extLst>
      <p:ext uri="{BB962C8B-B14F-4D97-AF65-F5344CB8AC3E}">
        <p14:creationId xmlns:p14="http://schemas.microsoft.com/office/powerpoint/2010/main" val="49753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781F0-7E5D-483C-BBBB-899AED14E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FFADC-7CA8-49E8-AABB-9DB3F8DEC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Your income measured in terms of how many goods and services it can buy.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6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C8DE7-646B-4E4F-9E47-A71E4D17F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54B68-C9D2-49A1-8BA4-DE6E72FA4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 income </a:t>
            </a:r>
          </a:p>
        </p:txBody>
      </p:sp>
    </p:spTree>
    <p:extLst>
      <p:ext uri="{BB962C8B-B14F-4D97-AF65-F5344CB8AC3E}">
        <p14:creationId xmlns:p14="http://schemas.microsoft.com/office/powerpoint/2010/main" val="3093492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47DB5-5CA2-4B0D-8020-78B5BC00A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5873F-24D5-48AC-B98C-7BB33578D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_______________________is simply the number of dollars you receive per period.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67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6F7B9-558B-4F2E-B14E-1BC0AAC67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D2477-579C-4D74-B703-696A477FC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money income </a:t>
            </a:r>
          </a:p>
        </p:txBody>
      </p:sp>
    </p:spTree>
    <p:extLst>
      <p:ext uri="{BB962C8B-B14F-4D97-AF65-F5344CB8AC3E}">
        <p14:creationId xmlns:p14="http://schemas.microsoft.com/office/powerpoint/2010/main" val="2811442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336BE-E080-45A6-8416-C7011CB3E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0B9EB-1459-4834-A607-B1A2FD2A5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______________________</a:t>
            </a:r>
            <a:r>
              <a:rPr lang="en-US" dirty="0"/>
              <a:t>, other things constant, increases the purchasing power of your income, thereby increasing your ability to buy pizza and, indirectly, other goods.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64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B9A84-AC56-4E0C-AE37-10C7CCF21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85A62-D0BA-4CE2-9735-FC54BF587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price reduction</a:t>
            </a:r>
          </a:p>
        </p:txBody>
      </p:sp>
    </p:spTree>
    <p:extLst>
      <p:ext uri="{BB962C8B-B14F-4D97-AF65-F5344CB8AC3E}">
        <p14:creationId xmlns:p14="http://schemas.microsoft.com/office/powerpoint/2010/main" val="4187112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792F1-65F8-4D38-AE93-4A97FC2A6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E40C3-15C3-4D21-B45B-5594DF0EF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________________ indicates how much of a product consumers are both willing and able to buy at each possible price during a given period.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673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A468C-FCE9-4F2A-A1CA-FC3791498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754CE-C8B7-4B6E-8AF8-33F6F7E18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satisfaction you derive from an additional unit of a product is called your ____________________.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03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A4D3F-BEE5-4F59-BDC8-013A258CC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A4D9C-48BF-4943-8140-8506FD6C0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marginal utility</a:t>
            </a:r>
          </a:p>
        </p:txBody>
      </p:sp>
    </p:spTree>
    <p:extLst>
      <p:ext uri="{BB962C8B-B14F-4D97-AF65-F5344CB8AC3E}">
        <p14:creationId xmlns:p14="http://schemas.microsoft.com/office/powerpoint/2010/main" val="464910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01BB-B829-423E-AC4D-21CF2B7A2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6CB50-59E4-4E4C-861A-6CDADA627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marginal utility you derive from each additional slice of pizza declines as your ___________________ increases.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465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7B4A1-30E5-4457-9DBF-BDA178B65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22361-2EA3-4CAE-8BF1-E9E285E92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consumption</a:t>
            </a:r>
          </a:p>
        </p:txBody>
      </p:sp>
    </p:spTree>
    <p:extLst>
      <p:ext uri="{BB962C8B-B14F-4D97-AF65-F5344CB8AC3E}">
        <p14:creationId xmlns:p14="http://schemas.microsoft.com/office/powerpoint/2010/main" val="1285464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6F3BD-F2A6-4D3E-9777-F155BEF29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18EE-A12E-41D4-B3D9-D09E63C19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Your experience with pizza reflects the law of</a:t>
            </a:r>
            <a:r>
              <a:rPr lang="en-US" u="sng" dirty="0"/>
              <a:t>__________________</a:t>
            </a:r>
            <a:r>
              <a:rPr lang="en-US" dirty="0"/>
              <a:t>– the more of a good a person consumes per period, the smaller the increase in total utility from consuming one more unit, other things constant.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35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EAEB2-B31B-435B-A4D6-A0A9E14E3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4A542-0888-40D6-871F-D774DA8C6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diminishing marginal utility </a:t>
            </a:r>
          </a:p>
        </p:txBody>
      </p:sp>
    </p:spTree>
    <p:extLst>
      <p:ext uri="{BB962C8B-B14F-4D97-AF65-F5344CB8AC3E}">
        <p14:creationId xmlns:p14="http://schemas.microsoft.com/office/powerpoint/2010/main" val="7498957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6C95F-BF7A-4D4F-A8B7-1B93061A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02C7B-4BFD-4846-8555-11FE5BC9B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Consumers make purchases to increase their satisfaction, or ___________________.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5397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332BC-ED0D-41F2-A3DC-3F948B8D5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50616-97B3-4AE0-81A1-543EC5C32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utility</a:t>
            </a:r>
          </a:p>
        </p:txBody>
      </p:sp>
    </p:spTree>
    <p:extLst>
      <p:ext uri="{BB962C8B-B14F-4D97-AF65-F5344CB8AC3E}">
        <p14:creationId xmlns:p14="http://schemas.microsoft.com/office/powerpoint/2010/main" val="37050711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9A265-47C8-474F-A52D-7D4D09BCD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561B8-6830-41B6-80AE-266DDFB31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deciding what to buy, people make rough estimates about the __________________________, or marginal benefit, they expect from the good or service.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4503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195C8-561B-4D6F-BC9B-6ABA360F7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580AB-45D3-4A5B-B715-244A16025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marginal utility</a:t>
            </a:r>
          </a:p>
        </p:txBody>
      </p:sp>
    </p:spTree>
    <p:extLst>
      <p:ext uri="{BB962C8B-B14F-4D97-AF65-F5344CB8AC3E}">
        <p14:creationId xmlns:p14="http://schemas.microsoft.com/office/powerpoint/2010/main" val="174293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1DD7E-3AA7-4BA8-8BE6-7F8536717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30926-4528-4EB9-9664-4EC890F15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Demand</a:t>
            </a:r>
          </a:p>
        </p:txBody>
      </p:sp>
    </p:spTree>
    <p:extLst>
      <p:ext uri="{BB962C8B-B14F-4D97-AF65-F5344CB8AC3E}">
        <p14:creationId xmlns:p14="http://schemas.microsoft.com/office/powerpoint/2010/main" val="15332720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FF959-5121-44F2-81CF-BD6274B48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1562D-E722-4DB1-9D5B-3FE9498F3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demand elasticity measures consumer responsiveness to the _____________________.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Elasticity is another word for responsiveness.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837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49251-0D28-4428-838B-6BDB59344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6B927-BC93-431B-9C3A-DDCAABB32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price change</a:t>
            </a:r>
          </a:p>
        </p:txBody>
      </p:sp>
    </p:spTree>
    <p:extLst>
      <p:ext uri="{BB962C8B-B14F-4D97-AF65-F5344CB8AC3E}">
        <p14:creationId xmlns:p14="http://schemas.microsoft.com/office/powerpoint/2010/main" val="32759427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9502E-1179-433A-88F2-3AEC613FB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42599-7415-4610-9186-58D84862A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Elasticity is another word for ___________________.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219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3A8C8-5B59-4D34-8D15-C3075B719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B8E09-2A6D-4587-973F-0B635FDC3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responsiveness</a:t>
            </a:r>
          </a:p>
        </p:txBody>
      </p:sp>
    </p:spTree>
    <p:extLst>
      <p:ext uri="{BB962C8B-B14F-4D97-AF65-F5344CB8AC3E}">
        <p14:creationId xmlns:p14="http://schemas.microsoft.com/office/powerpoint/2010/main" val="28236383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C333D-A05B-49B2-B9F6-728FBB2D8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688EB-D927-497C-9BD1-3BA5DE604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Specifically, the </a:t>
            </a:r>
            <a:r>
              <a:rPr lang="en-US" u="sng" dirty="0"/>
              <a:t>_______________________</a:t>
            </a:r>
            <a:r>
              <a:rPr lang="en-US" dirty="0"/>
              <a:t>measures the percentage change in quantity demanded divided by the percentage change in price.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739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525A8-06BA-4179-B2AA-D784FB50E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752F6-FE80-4B2A-BEA2-B3D92FAB9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elasticity of demand </a:t>
            </a:r>
          </a:p>
        </p:txBody>
      </p:sp>
    </p:spTree>
    <p:extLst>
      <p:ext uri="{BB962C8B-B14F-4D97-AF65-F5344CB8AC3E}">
        <p14:creationId xmlns:p14="http://schemas.microsoft.com/office/powerpoint/2010/main" val="32952649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10733-E7C7-4D20-9546-FE0B95A86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9E6CA-8C42-4EF8-BFFC-099F48A24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Elasticity of demand =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536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8B4FD-521F-4552-8F39-F98AA2521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50D45-2BDF-4112-8542-72702A6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Percentage change in quantity demanded </a:t>
            </a:r>
          </a:p>
          <a:p>
            <a:pPr marL="0" indent="0">
              <a:buNone/>
            </a:pPr>
            <a:r>
              <a:rPr lang="en-US" dirty="0"/>
              <a:t>__________________________________</a:t>
            </a:r>
          </a:p>
          <a:p>
            <a:pPr marL="0" indent="0">
              <a:buNone/>
            </a:pPr>
            <a:r>
              <a:rPr lang="en-US" dirty="0"/>
              <a:t>Percentage change in price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428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2BD1B-129B-4921-A5DD-7E3FBC729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FF78E-FA41-41ED-AB51-3CE879E6D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Economists sort elasticity into three general categories: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percentage  change in price will result in a larger percentage change in the quantity demanded. (</a:t>
            </a:r>
            <a:r>
              <a:rPr lang="en-US" i="1" dirty="0"/>
              <a:t>larger than one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2866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A9FAC-C89D-45DC-B21A-34BF696C5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7C513-3B52-4649-A218-278D3A657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elastic</a:t>
            </a:r>
          </a:p>
        </p:txBody>
      </p:sp>
    </p:spTree>
    <p:extLst>
      <p:ext uri="{BB962C8B-B14F-4D97-AF65-F5344CB8AC3E}">
        <p14:creationId xmlns:p14="http://schemas.microsoft.com/office/powerpoint/2010/main" val="435701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1FAAE-4FE8-4642-9C85-B270EE95B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FF6CA-E2AD-4CC0-B2F5-138238305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demand pertains to a specific period- a day, a week, a month, you should think of demand as the desired rate of purchase per time period at each possible __________________.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7741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58EF6-1E8B-4925-BC00-56AD5F1F2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F57B1-3C49-47E2-8CC0-6FD9F2D3A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 If the percentage change in quantity demanded just equals the percentage change in price, the resulting elasticity is 1.0, and this demand is called _______________ (equals one)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074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D24F5-9884-47AD-91B7-4E6C52542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A4E4A-C323-4082-8F31-95DF763A7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unit-elastic. </a:t>
            </a:r>
          </a:p>
        </p:txBody>
      </p:sp>
    </p:spTree>
    <p:extLst>
      <p:ext uri="{BB962C8B-B14F-4D97-AF65-F5344CB8AC3E}">
        <p14:creationId xmlns:p14="http://schemas.microsoft.com/office/powerpoint/2010/main" val="11841887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A0E55-1B94-4318-A4F7-A17A013B5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61981-09EC-4588-B85A-2E66C4ACC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percentage change in quantity demanded is less than the percentage change in price, the resulting elasticity lies between 0 and 1.0, and this demand is said to be _________________. (less than one)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4684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B4077-831F-4EAF-8E53-23B6EE7EC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FFDA9-A200-4A1B-BC08-FB985DAEC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inelastic</a:t>
            </a:r>
          </a:p>
        </p:txBody>
      </p:sp>
    </p:spTree>
    <p:extLst>
      <p:ext uri="{BB962C8B-B14F-4D97-AF65-F5344CB8AC3E}">
        <p14:creationId xmlns:p14="http://schemas.microsoft.com/office/powerpoint/2010/main" val="10820827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C8A25-043F-44BB-B1D4-22459569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10833-6F48-4048-BE3D-4B941331D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Elasticity expresses a relationship between two amounts: the percentage in </a:t>
            </a:r>
            <a:r>
              <a:rPr lang="en-US" sz="3600" u="sng" dirty="0"/>
              <a:t>_________</a:t>
            </a:r>
            <a:r>
              <a:rPr lang="en-US" sz="3600" dirty="0"/>
              <a:t>and the resulting percentage change in</a:t>
            </a:r>
            <a:r>
              <a:rPr lang="en-US" sz="3600" u="sng" dirty="0"/>
              <a:t> _________________.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2375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0C02B-3648-41E1-A90F-710D3CC9F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E00BD-FD6E-4451-BA61-CFA306120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Price, </a:t>
            </a:r>
          </a:p>
          <a:p>
            <a:r>
              <a:rPr lang="en-US" dirty="0"/>
              <a:t>quantity demanded</a:t>
            </a:r>
          </a:p>
        </p:txBody>
      </p:sp>
    </p:spTree>
    <p:extLst>
      <p:ext uri="{BB962C8B-B14F-4D97-AF65-F5344CB8AC3E}">
        <p14:creationId xmlns:p14="http://schemas.microsoft.com/office/powerpoint/2010/main" val="10958144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379D3-38CD-40FF-9C52-5AE090F0A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FA23F-D1BF-46FB-8CEB-9A0266C70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Knowledge of elasticity is especially valuable to producers because it indicates the effect a price change will have on how much consumers spend on this product.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i="1" u="sng" dirty="0"/>
              <a:t>_______________________- </a:t>
            </a:r>
            <a:r>
              <a:rPr lang="en-US" dirty="0"/>
              <a:t>is price multiplied by the quantity demanded at that price.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7157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C633D-B02A-49E0-8BA3-8F496BD5A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A563F-CADC-42AF-A4C7-E4D78A241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revenue-</a:t>
            </a:r>
          </a:p>
        </p:txBody>
      </p:sp>
    </p:spTree>
    <p:extLst>
      <p:ext uri="{BB962C8B-B14F-4D97-AF65-F5344CB8AC3E}">
        <p14:creationId xmlns:p14="http://schemas.microsoft.com/office/powerpoint/2010/main" val="4359399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1BE7-6CD4-4AD4-8587-BFDBFCD3D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A4285-1360-471C-A9F5-0740283BB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Availability of Substitutes </a:t>
            </a:r>
          </a:p>
          <a:p>
            <a:pPr marL="0" indent="0">
              <a:buNone/>
            </a:pPr>
            <a:r>
              <a:rPr lang="en-US" dirty="0"/>
              <a:t>The greater the availability of substitutes for a good and the more similar the substitutes are to the good in question, the greater that good’s ___________________.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4104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5DA1A-B9FF-4DD5-B19D-6E13691ED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FE033-ABAC-4200-8E6C-D41267935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elasticity of demand</a:t>
            </a:r>
          </a:p>
        </p:txBody>
      </p:sp>
    </p:spTree>
    <p:extLst>
      <p:ext uri="{BB962C8B-B14F-4D97-AF65-F5344CB8AC3E}">
        <p14:creationId xmlns:p14="http://schemas.microsoft.com/office/powerpoint/2010/main" val="1740692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87E13-8DEA-49E1-8441-22A16B509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08E0D-3332-4122-B2A1-1200D43D1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price</a:t>
            </a:r>
          </a:p>
        </p:txBody>
      </p:sp>
    </p:spTree>
    <p:extLst>
      <p:ext uri="{BB962C8B-B14F-4D97-AF65-F5344CB8AC3E}">
        <p14:creationId xmlns:p14="http://schemas.microsoft.com/office/powerpoint/2010/main" val="3627619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8A7EE-03B7-405B-A49E-450C4C2AD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9A024-0A6E-4F4A-B3A3-DED4546AA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more broadly a good is defined, the fewer ____________________ there are and the less elastic the demand. </a:t>
            </a:r>
          </a:p>
          <a:p>
            <a:endParaRPr lang="en-US" dirty="0"/>
          </a:p>
          <a:p>
            <a:r>
              <a:rPr lang="en-US" dirty="0"/>
              <a:t>Example: everyone needs shoes. </a:t>
            </a:r>
          </a:p>
          <a:p>
            <a:r>
              <a:rPr lang="en-US" dirty="0"/>
              <a:t>The demand for shoes is inelastic. </a:t>
            </a:r>
          </a:p>
          <a:p>
            <a:r>
              <a:rPr lang="en-US" dirty="0"/>
              <a:t>If you consider one particular type of shoe, the demand is elastic, because there are other types of shoes.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786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105BC-2A14-48A5-BADE-2AF5AD26D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03BA8-BCF5-4866-AE5E-48EBA6E2F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substitutes</a:t>
            </a:r>
          </a:p>
        </p:txBody>
      </p:sp>
    </p:spTree>
    <p:extLst>
      <p:ext uri="{BB962C8B-B14F-4D97-AF65-F5344CB8AC3E}">
        <p14:creationId xmlns:p14="http://schemas.microsoft.com/office/powerpoint/2010/main" val="36346152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FAFE1-BFB9-43EF-9E89-D94D05F36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7B267-98E6-496B-B0E8-9EA110CB0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Consumers can substitute lower-priced good for higher-priced good, but finding substitutes takes time. </a:t>
            </a:r>
          </a:p>
          <a:p>
            <a:endParaRPr lang="en-US" dirty="0"/>
          </a:p>
          <a:p>
            <a:r>
              <a:rPr lang="en-US" dirty="0"/>
              <a:t>The longer the __________________________, the greater the consumer’s ability to substitute relatively higher-priced products with lower-priced substitutes.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170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C2A4-196A-4DDF-A47A-0663CFCC1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B9039-A474-41EE-9C60-878A693F1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adjustment period</a:t>
            </a:r>
          </a:p>
        </p:txBody>
      </p:sp>
    </p:spTree>
    <p:extLst>
      <p:ext uri="{BB962C8B-B14F-4D97-AF65-F5344CB8AC3E}">
        <p14:creationId xmlns:p14="http://schemas.microsoft.com/office/powerpoint/2010/main" val="384528966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723AA-6DDD-434A-B5B3-47E63D95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AD926-96DB-430D-BB3A-28BF739A7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Gasoline</a:t>
            </a:r>
          </a:p>
          <a:p>
            <a:r>
              <a:rPr lang="en-US" dirty="0"/>
              <a:t>The more time consumers have to respond to the price increase, the greater the reduction in _____________________.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6414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CFDA-642A-425C-BDD5-F2776836F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03BB9-FA0B-4602-B67B-757A11CFC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quantity demanded</a:t>
            </a:r>
          </a:p>
        </p:txBody>
      </p:sp>
    </p:spTree>
    <p:extLst>
      <p:ext uri="{BB962C8B-B14F-4D97-AF65-F5344CB8AC3E}">
        <p14:creationId xmlns:p14="http://schemas.microsoft.com/office/powerpoint/2010/main" val="28765091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5B749-884C-4FD7-B416-D199D0FB5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39BEF-6EA7-4AB1-90C9-C9FC08621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way to reduce smoking is to raise the price of cigarettes through higher cigarette __________________.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3342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E1274-FB85-4E78-9C9A-E2D796815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99277-44AE-43AF-912E-A9AA6D5DC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taxes</a:t>
            </a:r>
          </a:p>
        </p:txBody>
      </p:sp>
    </p:spTree>
    <p:extLst>
      <p:ext uri="{BB962C8B-B14F-4D97-AF65-F5344CB8AC3E}">
        <p14:creationId xmlns:p14="http://schemas.microsoft.com/office/powerpoint/2010/main" val="103323824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F80DE-F587-45D5-A1B7-AD57ACFF6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39472-22BC-4849-9164-30804C7A7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____________________________isolates the relation between price and quantity when other factors that could affect demand are assumed constant. </a:t>
            </a:r>
          </a:p>
          <a:p>
            <a:endParaRPr lang="en-US" dirty="0"/>
          </a:p>
          <a:p>
            <a:r>
              <a:rPr lang="en-US" dirty="0"/>
              <a:t>These other factors, often referred to as determinants of demand, include..</a:t>
            </a:r>
          </a:p>
          <a:p>
            <a:r>
              <a:rPr lang="en-US" dirty="0"/>
              <a:t>Consumer income</a:t>
            </a:r>
          </a:p>
          <a:p>
            <a:r>
              <a:rPr lang="en-US" dirty="0"/>
              <a:t>The prices of related goods</a:t>
            </a:r>
          </a:p>
          <a:p>
            <a:r>
              <a:rPr lang="en-US" dirty="0"/>
              <a:t>The number and composition of consumers</a:t>
            </a:r>
          </a:p>
          <a:p>
            <a:r>
              <a:rPr lang="en-US" dirty="0"/>
              <a:t>Consumer expectations</a:t>
            </a:r>
          </a:p>
          <a:p>
            <a:r>
              <a:rPr lang="en-US" dirty="0"/>
              <a:t>Consumer tastes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1326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32D31-0365-4465-ACDC-B650E0F80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D74D7-CEC2-46CE-A99A-194458BD8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demand curve </a:t>
            </a:r>
          </a:p>
        </p:txBody>
      </p:sp>
    </p:spTree>
    <p:extLst>
      <p:ext uri="{BB962C8B-B14F-4D97-AF65-F5344CB8AC3E}">
        <p14:creationId xmlns:p14="http://schemas.microsoft.com/office/powerpoint/2010/main" val="3471824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2D80D-F6F8-4F21-BD1C-67A0786B2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466F7-0D0E-42C4-8372-23191B641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___________________</a:t>
            </a:r>
            <a:r>
              <a:rPr lang="en-US" dirty="0"/>
              <a:t>says that quantity demanded varies inversely with price, other things constant.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48870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D613A-FCB1-4703-9E59-D6C4A663D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E98CE-2632-4D62-9D1D-F288D783A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other factors, often referred to as _____________________of demand, include..</a:t>
            </a:r>
          </a:p>
          <a:p>
            <a:endParaRPr lang="en-US" dirty="0"/>
          </a:p>
          <a:p>
            <a:r>
              <a:rPr lang="en-US" i="1" dirty="0"/>
              <a:t>Consumer income</a:t>
            </a:r>
          </a:p>
          <a:p>
            <a:r>
              <a:rPr lang="en-US" i="1" dirty="0"/>
              <a:t>The prices of related goods</a:t>
            </a:r>
          </a:p>
          <a:p>
            <a:r>
              <a:rPr lang="en-US" i="1" dirty="0"/>
              <a:t>The number and composition of consumers</a:t>
            </a:r>
          </a:p>
          <a:p>
            <a:r>
              <a:rPr lang="en-US" i="1" dirty="0"/>
              <a:t>Consumer expectations</a:t>
            </a:r>
          </a:p>
          <a:p>
            <a:r>
              <a:rPr lang="en-US" i="1" dirty="0"/>
              <a:t>Consumer tastes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574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F6ED7-A5BD-44A8-ADD0-B9F05F976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FB999-E50C-4BCA-A832-D4D329B70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determinants</a:t>
            </a:r>
          </a:p>
        </p:txBody>
      </p:sp>
    </p:spTree>
    <p:extLst>
      <p:ext uri="{BB962C8B-B14F-4D97-AF65-F5344CB8AC3E}">
        <p14:creationId xmlns:p14="http://schemas.microsoft.com/office/powerpoint/2010/main" val="14433601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EE040-529A-467F-AC28-BB1BE60A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8CCA2-02C6-4F2F-AB5D-7B4246AF6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____________________ in demand- that is, a rightward shift of the demand curve- means that consumers are more willing and able to by more.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93145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03C16-52DA-4719-B13F-C5A9C447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A0693-76B7-4060-9063-7C6B4AD01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</a:t>
            </a:r>
          </a:p>
        </p:txBody>
      </p:sp>
    </p:spTree>
    <p:extLst>
      <p:ext uri="{BB962C8B-B14F-4D97-AF65-F5344CB8AC3E}">
        <p14:creationId xmlns:p14="http://schemas.microsoft.com/office/powerpoint/2010/main" val="268077172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E8BEA-5D9F-4981-924E-B8C88D07C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0AB36-083B-4A99-B265-A2903E0ED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are classified into two broad categories, depending on how the demand for the good responds to changes in money income. </a:t>
            </a:r>
            <a:r>
              <a:rPr lang="en-US" b="1" dirty="0"/>
              <a:t>List and define the two types of goods.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21685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6428E-62FD-4477-B05A-E820834A7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7B45C-34E9-408D-B859-AAF382298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demand for a </a:t>
            </a:r>
            <a:r>
              <a:rPr lang="en-US" u="sng" dirty="0"/>
              <a:t>normal goods </a:t>
            </a:r>
            <a:r>
              <a:rPr lang="en-US" dirty="0"/>
              <a:t>increases as money income increases.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The demand for an </a:t>
            </a:r>
            <a:r>
              <a:rPr lang="en-US" u="sng" dirty="0"/>
              <a:t>inferior good </a:t>
            </a:r>
            <a:r>
              <a:rPr lang="en-US" dirty="0"/>
              <a:t>actually decreases as money income increases.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90512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CC00D-9689-4371-84A7-4A5842432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44E6D-A184-4C96-8023-A7B2FDD58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Products that can be used in place of each other are called _________________________. </a:t>
            </a:r>
          </a:p>
          <a:p>
            <a:endParaRPr lang="en-US" dirty="0"/>
          </a:p>
          <a:p>
            <a:r>
              <a:rPr lang="en-US" dirty="0"/>
              <a:t>Consumers choose among substitutes partly on the basis of their relative prices.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9812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64048-4D54-4DB4-87D9-A7965E042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45698-7549-4616-A3CD-FC911CB36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substitutes</a:t>
            </a:r>
          </a:p>
        </p:txBody>
      </p:sp>
    </p:spTree>
    <p:extLst>
      <p:ext uri="{BB962C8B-B14F-4D97-AF65-F5344CB8AC3E}">
        <p14:creationId xmlns:p14="http://schemas.microsoft.com/office/powerpoint/2010/main" val="358744666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78069-888F-456E-B568-BAE229B0A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1CD5B-8047-47FB-85AE-01CC3FE63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Consumers choose among substitutes partly on the basis of their relative _________________.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88241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A54CC-ABF0-4AC0-84FE-4E416B279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C6095-37CB-41DE-8E3C-F5407AE03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prices</a:t>
            </a:r>
          </a:p>
        </p:txBody>
      </p:sp>
    </p:spTree>
    <p:extLst>
      <p:ext uri="{BB962C8B-B14F-4D97-AF65-F5344CB8AC3E}">
        <p14:creationId xmlns:p14="http://schemas.microsoft.com/office/powerpoint/2010/main" val="2302225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1C8EC-FBCF-4AB8-AF6C-E7E6DAD48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BFBAA-1520-4418-81A6-E8C6DEB31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law of demand </a:t>
            </a:r>
          </a:p>
        </p:txBody>
      </p:sp>
    </p:spTree>
    <p:extLst>
      <p:ext uri="{BB962C8B-B14F-4D97-AF65-F5344CB8AC3E}">
        <p14:creationId xmlns:p14="http://schemas.microsoft.com/office/powerpoint/2010/main" val="411644873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548F4-477B-44CE-AF7A-35C1185C1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DFBE1-6F2A-46F2-B993-0335B01F8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Pizza and soft drinks, milk and cookies, and computer hardware and software are examples of ___________________, because they are used in combination.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1872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9E5C2-12F9-43EC-BB23-55C448030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EC154-ED7C-4114-930E-97185D2B8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91302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D3B3D-132C-4F89-8F32-08A972C73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9BFC6-D33C-47DE-8D03-D1B6A9DFD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change in consumer ___________________ can shift the demand curve. </a:t>
            </a:r>
          </a:p>
          <a:p>
            <a:endParaRPr lang="en-US" dirty="0"/>
          </a:p>
          <a:p>
            <a:r>
              <a:rPr lang="en-US" i="1" dirty="0"/>
              <a:t>Example: You may spend a little more after lining up a summer job, even before summer arrives.</a:t>
            </a:r>
          </a:p>
        </p:txBody>
      </p:sp>
    </p:spTree>
    <p:extLst>
      <p:ext uri="{BB962C8B-B14F-4D97-AF65-F5344CB8AC3E}">
        <p14:creationId xmlns:p14="http://schemas.microsoft.com/office/powerpoint/2010/main" val="60242533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37E48-5CDD-4C06-A026-6ACF53B94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E4F52-85F7-4382-A041-33C6ADC6B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</p:spTree>
    <p:extLst>
      <p:ext uri="{BB962C8B-B14F-4D97-AF65-F5344CB8AC3E}">
        <p14:creationId xmlns:p14="http://schemas.microsoft.com/office/powerpoint/2010/main" val="35731282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BD0B4-F143-438C-9EE5-2F16FB9E1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D9BFF-546B-40D8-A5C8-87259CFCC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_________________are your likes and dislikes as a consumer.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12109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7C6B2-F49E-47CA-9528-3B19D5473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C3A15-A898-4BC0-82E2-5BB63E9B4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Tastes </a:t>
            </a:r>
          </a:p>
        </p:txBody>
      </p:sp>
    </p:spTree>
    <p:extLst>
      <p:ext uri="{BB962C8B-B14F-4D97-AF65-F5344CB8AC3E}">
        <p14:creationId xmlns:p14="http://schemas.microsoft.com/office/powerpoint/2010/main" val="201161075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03EDC-39DE-4165-B85E-00E94FA7B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8848C-2FCF-43C6-A78C-10B5A5F15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change in price, other things constant, causes a _______________________, changing the quantity demanded.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5627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567BF-9C24-48E5-9E78-19D465AB2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5720D-F437-4D85-A7D6-FBDAFEA6E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movement along a demand curve</a:t>
            </a:r>
          </a:p>
        </p:txBody>
      </p:sp>
    </p:spTree>
    <p:extLst>
      <p:ext uri="{BB962C8B-B14F-4D97-AF65-F5344CB8AC3E}">
        <p14:creationId xmlns:p14="http://schemas.microsoft.com/office/powerpoint/2010/main" val="89431782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BA77E-A8D9-46E3-BEF6-5FA5B7A99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4FF9D-75E6-4D8B-B045-5CEC54413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change in one of the determinants of demand other than price causes a________________________________, changing demand.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6069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9656F-50B3-4076-B860-B8DB31F74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BC636-8F2B-41EE-8FAB-34632F05B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shift of a demand curve</a:t>
            </a:r>
          </a:p>
        </p:txBody>
      </p:sp>
    </p:spTree>
    <p:extLst>
      <p:ext uri="{BB962C8B-B14F-4D97-AF65-F5344CB8AC3E}">
        <p14:creationId xmlns:p14="http://schemas.microsoft.com/office/powerpoint/2010/main" val="2186151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805E0-577C-4D33-88B6-7E0B63644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D75DB-40E1-4E3E-A533-5CAF3CFEA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Consumer </a:t>
            </a:r>
            <a:r>
              <a:rPr lang="en-US" u="sng" dirty="0"/>
              <a:t>demands </a:t>
            </a:r>
            <a:r>
              <a:rPr lang="en-US" dirty="0"/>
              <a:t>and consumer _____________ are not the same thing.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436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9573D-C00F-4DB4-B0F4-E314FCFE2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69D44-58D3-492B-8834-B6B54CB61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Wants</a:t>
            </a:r>
          </a:p>
          <a:p>
            <a:r>
              <a:rPr lang="en-US" dirty="0"/>
              <a:t>You know that wants are unlimited.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933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1059</Words>
  <Application>Microsoft Office PowerPoint</Application>
  <PresentationFormat>Widescreen</PresentationFormat>
  <Paragraphs>127</Paragraphs>
  <Slides>79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3" baseType="lpstr">
      <vt:lpstr>Arial</vt:lpstr>
      <vt:lpstr>Calibri</vt:lpstr>
      <vt:lpstr>Calibri Light</vt:lpstr>
      <vt:lpstr>Office Theme</vt:lpstr>
      <vt:lpstr>Economics Chapter 4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Section 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Chapter 4 </dc:title>
  <dc:creator>Tyler Moudry</dc:creator>
  <cp:lastModifiedBy>Tyler Moudry</cp:lastModifiedBy>
  <cp:revision>10</cp:revision>
  <dcterms:created xsi:type="dcterms:W3CDTF">2019-04-11T12:41:49Z</dcterms:created>
  <dcterms:modified xsi:type="dcterms:W3CDTF">2019-04-12T07:22:22Z</dcterms:modified>
</cp:coreProperties>
</file>