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3/21/2019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3/21/2019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3/21/2019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3/21/2019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3/21/2019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FA6C-3221-44B6-A094-58E155191121}"/>
              </a:ext>
            </a:extLst>
          </p:cNvPr>
          <p:cNvSpPr>
            <a:spLocks noGrp="1"/>
          </p:cNvSpPr>
          <p:nvPr>
            <p:ph type="ctrTitle"/>
          </p:nvPr>
        </p:nvSpPr>
        <p:spPr/>
        <p:txBody>
          <a:bodyPr/>
          <a:lstStyle/>
          <a:p>
            <a:r>
              <a:rPr lang="en-US" sz="4800" dirty="0"/>
              <a:t>Economics </a:t>
            </a:r>
            <a:br>
              <a:rPr lang="en-US" sz="4800" dirty="0"/>
            </a:br>
            <a:r>
              <a:rPr lang="en-US" sz="4800" dirty="0"/>
              <a:t>Chapter 3 Section 4: Providing a Safety Net </a:t>
            </a:r>
          </a:p>
        </p:txBody>
      </p:sp>
      <p:sp>
        <p:nvSpPr>
          <p:cNvPr id="3" name="Subtitle 2">
            <a:extLst>
              <a:ext uri="{FF2B5EF4-FFF2-40B4-BE49-F238E27FC236}">
                <a16:creationId xmlns:a16="http://schemas.microsoft.com/office/drawing/2014/main" id="{ED17F7B9-5970-41C8-AED2-8CCCC193E73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720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370B-A20F-4F09-9E83-8895647FF6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7D572A-86D5-4A52-9C05-FF27888A334D}"/>
              </a:ext>
            </a:extLst>
          </p:cNvPr>
          <p:cNvSpPr>
            <a:spLocks noGrp="1"/>
          </p:cNvSpPr>
          <p:nvPr>
            <p:ph idx="1"/>
          </p:nvPr>
        </p:nvSpPr>
        <p:spPr/>
        <p:txBody>
          <a:bodyPr/>
          <a:lstStyle/>
          <a:p>
            <a:r>
              <a:rPr lang="en-US" b="1" i="1" u="sng" dirty="0"/>
              <a:t>Social Security</a:t>
            </a:r>
            <a:r>
              <a:rPr lang="en-US" dirty="0"/>
              <a:t>, established during the Great Depression of the 1930s, provides retirement income for those with a work history and a record of making payments to the program. </a:t>
            </a:r>
          </a:p>
        </p:txBody>
      </p:sp>
    </p:spTree>
    <p:extLst>
      <p:ext uri="{BB962C8B-B14F-4D97-AF65-F5344CB8AC3E}">
        <p14:creationId xmlns:p14="http://schemas.microsoft.com/office/powerpoint/2010/main" val="300796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97E4-D1A1-4B75-AB07-37B1F489CD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E40049-548E-4D85-936A-DEE5E473026E}"/>
              </a:ext>
            </a:extLst>
          </p:cNvPr>
          <p:cNvSpPr>
            <a:spLocks noGrp="1"/>
          </p:cNvSpPr>
          <p:nvPr>
            <p:ph idx="1"/>
          </p:nvPr>
        </p:nvSpPr>
        <p:spPr/>
        <p:txBody>
          <a:bodyPr>
            <a:normAutofit/>
          </a:bodyPr>
          <a:lstStyle/>
          <a:p>
            <a:r>
              <a:rPr lang="en-US" sz="3600" b="1" i="1" u="sng" dirty="0"/>
              <a:t>Medicare</a:t>
            </a:r>
            <a:r>
              <a:rPr lang="en-US" sz="3600" dirty="0"/>
              <a:t> provides health insurance for short-term medical care, mostly to these age 65 and older, regardless of income. </a:t>
            </a:r>
          </a:p>
        </p:txBody>
      </p:sp>
    </p:spTree>
    <p:extLst>
      <p:ext uri="{BB962C8B-B14F-4D97-AF65-F5344CB8AC3E}">
        <p14:creationId xmlns:p14="http://schemas.microsoft.com/office/powerpoint/2010/main" val="13734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9B22-BA75-4407-BE6D-16970E59ACDC}"/>
              </a:ext>
            </a:extLst>
          </p:cNvPr>
          <p:cNvSpPr>
            <a:spLocks noGrp="1"/>
          </p:cNvSpPr>
          <p:nvPr>
            <p:ph type="title"/>
          </p:nvPr>
        </p:nvSpPr>
        <p:spPr/>
        <p:txBody>
          <a:bodyPr/>
          <a:lstStyle/>
          <a:p>
            <a:r>
              <a:rPr lang="en-US" dirty="0"/>
              <a:t>Income-Assistance Programs </a:t>
            </a:r>
          </a:p>
        </p:txBody>
      </p:sp>
      <p:sp>
        <p:nvSpPr>
          <p:cNvPr id="3" name="Content Placeholder 2">
            <a:extLst>
              <a:ext uri="{FF2B5EF4-FFF2-40B4-BE49-F238E27FC236}">
                <a16:creationId xmlns:a16="http://schemas.microsoft.com/office/drawing/2014/main" id="{CB96A19A-68AE-4145-9189-D8F198BA03EA}"/>
              </a:ext>
            </a:extLst>
          </p:cNvPr>
          <p:cNvSpPr>
            <a:spLocks noGrp="1"/>
          </p:cNvSpPr>
          <p:nvPr>
            <p:ph idx="1"/>
          </p:nvPr>
        </p:nvSpPr>
        <p:spPr/>
        <p:txBody>
          <a:bodyPr/>
          <a:lstStyle/>
          <a:p>
            <a:r>
              <a:rPr lang="en-US" dirty="0"/>
              <a:t>Welfare Programs provide money and in-kind assistance to poor people. </a:t>
            </a:r>
          </a:p>
          <a:p>
            <a:endParaRPr lang="en-US" dirty="0"/>
          </a:p>
          <a:p>
            <a:r>
              <a:rPr lang="en-US" dirty="0"/>
              <a:t>In-kind assistance is help in the form of goods and services. </a:t>
            </a:r>
          </a:p>
        </p:txBody>
      </p:sp>
    </p:spTree>
    <p:extLst>
      <p:ext uri="{BB962C8B-B14F-4D97-AF65-F5344CB8AC3E}">
        <p14:creationId xmlns:p14="http://schemas.microsoft.com/office/powerpoint/2010/main" val="283730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A287-0F47-4B12-8A8E-FFB1835990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24EBCE-E1DC-42AF-ACA5-7D1B54120B05}"/>
              </a:ext>
            </a:extLst>
          </p:cNvPr>
          <p:cNvSpPr>
            <a:spLocks noGrp="1"/>
          </p:cNvSpPr>
          <p:nvPr>
            <p:ph idx="1"/>
          </p:nvPr>
        </p:nvSpPr>
        <p:spPr/>
        <p:txBody>
          <a:bodyPr>
            <a:normAutofit/>
          </a:bodyPr>
          <a:lstStyle/>
          <a:p>
            <a:r>
              <a:rPr lang="en-US" sz="2400" b="1" i="1" u="sng" dirty="0"/>
              <a:t>Means-tested program</a:t>
            </a:r>
          </a:p>
          <a:p>
            <a:pPr lvl="1"/>
            <a:r>
              <a:rPr lang="en-US" sz="2400" dirty="0"/>
              <a:t>A household’s income and assets must fall below a certain level to qualify for benefits. </a:t>
            </a:r>
          </a:p>
        </p:txBody>
      </p:sp>
    </p:spTree>
    <p:extLst>
      <p:ext uri="{BB962C8B-B14F-4D97-AF65-F5344CB8AC3E}">
        <p14:creationId xmlns:p14="http://schemas.microsoft.com/office/powerpoint/2010/main" val="267185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6C0C-B3C1-4B9D-AF71-A335EF0A3164}"/>
              </a:ext>
            </a:extLst>
          </p:cNvPr>
          <p:cNvSpPr>
            <a:spLocks noGrp="1"/>
          </p:cNvSpPr>
          <p:nvPr>
            <p:ph type="title"/>
          </p:nvPr>
        </p:nvSpPr>
        <p:spPr/>
        <p:txBody>
          <a:bodyPr/>
          <a:lstStyle/>
          <a:p>
            <a:r>
              <a:rPr lang="en-US" dirty="0"/>
              <a:t>Cash Transfer Programs </a:t>
            </a:r>
          </a:p>
        </p:txBody>
      </p:sp>
      <p:sp>
        <p:nvSpPr>
          <p:cNvPr id="3" name="Content Placeholder 2">
            <a:extLst>
              <a:ext uri="{FF2B5EF4-FFF2-40B4-BE49-F238E27FC236}">
                <a16:creationId xmlns:a16="http://schemas.microsoft.com/office/drawing/2014/main" id="{6EE76A0F-7D32-4CA9-A90C-C8DE630CA601}"/>
              </a:ext>
            </a:extLst>
          </p:cNvPr>
          <p:cNvSpPr>
            <a:spLocks noGrp="1"/>
          </p:cNvSpPr>
          <p:nvPr>
            <p:ph idx="1"/>
          </p:nvPr>
        </p:nvSpPr>
        <p:spPr/>
        <p:txBody>
          <a:bodyPr>
            <a:normAutofit/>
          </a:bodyPr>
          <a:lstStyle/>
          <a:p>
            <a:r>
              <a:rPr lang="en-US" sz="2800" b="1" i="1" u="sng" dirty="0"/>
              <a:t>Temporary Assistance for Needy Families (TANF) </a:t>
            </a:r>
          </a:p>
          <a:p>
            <a:pPr lvl="1"/>
            <a:r>
              <a:rPr lang="en-US" sz="2800" dirty="0"/>
              <a:t>Provides cash to poor families with dependent children. </a:t>
            </a:r>
          </a:p>
        </p:txBody>
      </p:sp>
    </p:spTree>
    <p:extLst>
      <p:ext uri="{BB962C8B-B14F-4D97-AF65-F5344CB8AC3E}">
        <p14:creationId xmlns:p14="http://schemas.microsoft.com/office/powerpoint/2010/main" val="292168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F5EF-187A-4E04-B2FD-2702CC42AF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AF0206-0D55-4279-876E-EAAE66F33830}"/>
              </a:ext>
            </a:extLst>
          </p:cNvPr>
          <p:cNvSpPr>
            <a:spLocks noGrp="1"/>
          </p:cNvSpPr>
          <p:nvPr>
            <p:ph idx="1"/>
          </p:nvPr>
        </p:nvSpPr>
        <p:spPr/>
        <p:txBody>
          <a:bodyPr>
            <a:normAutofit/>
          </a:bodyPr>
          <a:lstStyle/>
          <a:p>
            <a:r>
              <a:rPr lang="en-US" sz="3200" b="1" i="1" u="sng" dirty="0"/>
              <a:t>Supplemental Security Income (SSI) </a:t>
            </a:r>
          </a:p>
          <a:p>
            <a:pPr lvl="1"/>
            <a:r>
              <a:rPr lang="en-US" sz="3200" dirty="0"/>
              <a:t>Provides cash to the elderly poor and the disabled. </a:t>
            </a:r>
          </a:p>
        </p:txBody>
      </p:sp>
    </p:spTree>
    <p:extLst>
      <p:ext uri="{BB962C8B-B14F-4D97-AF65-F5344CB8AC3E}">
        <p14:creationId xmlns:p14="http://schemas.microsoft.com/office/powerpoint/2010/main" val="411712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1DCB-70B2-4D58-8CFC-6246B7E6023C}"/>
              </a:ext>
            </a:extLst>
          </p:cNvPr>
          <p:cNvSpPr>
            <a:spLocks noGrp="1"/>
          </p:cNvSpPr>
          <p:nvPr>
            <p:ph type="title"/>
          </p:nvPr>
        </p:nvSpPr>
        <p:spPr>
          <a:xfrm>
            <a:off x="1251679" y="645107"/>
            <a:ext cx="3384329" cy="1640894"/>
          </a:xfrm>
        </p:spPr>
        <p:txBody>
          <a:bodyPr anchor="t">
            <a:normAutofit/>
          </a:bodyPr>
          <a:lstStyle/>
          <a:p>
            <a:r>
              <a:rPr lang="en-US" sz="3700"/>
              <a:t>In-Kind Transfer Programs </a:t>
            </a:r>
          </a:p>
        </p:txBody>
      </p:sp>
      <p:sp>
        <p:nvSpPr>
          <p:cNvPr id="3" name="Content Placeholder 2">
            <a:extLst>
              <a:ext uri="{FF2B5EF4-FFF2-40B4-BE49-F238E27FC236}">
                <a16:creationId xmlns:a16="http://schemas.microsoft.com/office/drawing/2014/main" id="{BB696050-CFC6-43CB-BF29-4359FB60380A}"/>
              </a:ext>
            </a:extLst>
          </p:cNvPr>
          <p:cNvSpPr>
            <a:spLocks noGrp="1"/>
          </p:cNvSpPr>
          <p:nvPr>
            <p:ph idx="1"/>
          </p:nvPr>
        </p:nvSpPr>
        <p:spPr>
          <a:xfrm>
            <a:off x="1251679" y="2286001"/>
            <a:ext cx="3384330" cy="3940844"/>
          </a:xfrm>
        </p:spPr>
        <p:txBody>
          <a:bodyPr>
            <a:normAutofit/>
          </a:bodyPr>
          <a:lstStyle/>
          <a:p>
            <a:r>
              <a:rPr lang="en-US" b="1" i="1" u="sng"/>
              <a:t>In-Kind Transfer Programs </a:t>
            </a:r>
          </a:p>
          <a:p>
            <a:pPr lvl="1"/>
            <a:r>
              <a:rPr lang="en-US"/>
              <a:t>Provide goods and services such as food stamps, healthcare, housing assistance, and school lunches to the poor. </a:t>
            </a:r>
          </a:p>
        </p:txBody>
      </p:sp>
      <p:pic>
        <p:nvPicPr>
          <p:cNvPr id="4" name="Picture 3">
            <a:extLst>
              <a:ext uri="{FF2B5EF4-FFF2-40B4-BE49-F238E27FC236}">
                <a16:creationId xmlns:a16="http://schemas.microsoft.com/office/drawing/2014/main" id="{59FBE9BC-D724-498F-B054-F82204C116B3}"/>
              </a:ext>
            </a:extLst>
          </p:cNvPr>
          <p:cNvPicPr>
            <a:picLocks noChangeAspect="1"/>
          </p:cNvPicPr>
          <p:nvPr/>
        </p:nvPicPr>
        <p:blipFill>
          <a:blip r:embed="rId2"/>
          <a:stretch>
            <a:fillRect/>
          </a:stretch>
        </p:blipFill>
        <p:spPr>
          <a:xfrm>
            <a:off x="5279472" y="1193831"/>
            <a:ext cx="5995465" cy="4496598"/>
          </a:xfrm>
          <a:prstGeom prst="rect">
            <a:avLst/>
          </a:prstGeom>
        </p:spPr>
      </p:pic>
    </p:spTree>
    <p:extLst>
      <p:ext uri="{BB962C8B-B14F-4D97-AF65-F5344CB8AC3E}">
        <p14:creationId xmlns:p14="http://schemas.microsoft.com/office/powerpoint/2010/main" val="174802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57F7-9E68-4DA4-9E38-7D26EF2F46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899422-22DD-41F3-8449-E056DB8DF65E}"/>
              </a:ext>
            </a:extLst>
          </p:cNvPr>
          <p:cNvSpPr>
            <a:spLocks noGrp="1"/>
          </p:cNvSpPr>
          <p:nvPr>
            <p:ph idx="1"/>
          </p:nvPr>
        </p:nvSpPr>
        <p:spPr/>
        <p:txBody>
          <a:bodyPr/>
          <a:lstStyle/>
          <a:p>
            <a:r>
              <a:rPr lang="en-US" sz="3200" dirty="0"/>
              <a:t>Earned- Income Tax Credit </a:t>
            </a:r>
          </a:p>
          <a:p>
            <a:pPr lvl="1"/>
            <a:r>
              <a:rPr lang="en-US" dirty="0"/>
              <a:t>Supplements wages of the working poor. </a:t>
            </a:r>
          </a:p>
          <a:p>
            <a:pPr lvl="1"/>
            <a:r>
              <a:rPr lang="en-US" dirty="0"/>
              <a:t>Instead of paying income tax, a family could receive around 4,000 dollars if they are under the poverty level. </a:t>
            </a:r>
          </a:p>
        </p:txBody>
      </p:sp>
    </p:spTree>
    <p:extLst>
      <p:ext uri="{BB962C8B-B14F-4D97-AF65-F5344CB8AC3E}">
        <p14:creationId xmlns:p14="http://schemas.microsoft.com/office/powerpoint/2010/main" val="148842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694E-1FBB-4AC9-8FAE-649B96729C25}"/>
              </a:ext>
            </a:extLst>
          </p:cNvPr>
          <p:cNvSpPr>
            <a:spLocks noGrp="1"/>
          </p:cNvSpPr>
          <p:nvPr>
            <p:ph type="title"/>
          </p:nvPr>
        </p:nvSpPr>
        <p:spPr/>
        <p:txBody>
          <a:bodyPr/>
          <a:lstStyle/>
          <a:p>
            <a:r>
              <a:rPr lang="en-US" dirty="0"/>
              <a:t>Income and Poverty </a:t>
            </a:r>
          </a:p>
        </p:txBody>
      </p:sp>
      <p:sp>
        <p:nvSpPr>
          <p:cNvPr id="3" name="Content Placeholder 2">
            <a:extLst>
              <a:ext uri="{FF2B5EF4-FFF2-40B4-BE49-F238E27FC236}">
                <a16:creationId xmlns:a16="http://schemas.microsoft.com/office/drawing/2014/main" id="{3FFEF830-1453-4A3E-9C9D-42637CF8356A}"/>
              </a:ext>
            </a:extLst>
          </p:cNvPr>
          <p:cNvSpPr>
            <a:spLocks noGrp="1"/>
          </p:cNvSpPr>
          <p:nvPr>
            <p:ph idx="1"/>
          </p:nvPr>
        </p:nvSpPr>
        <p:spPr/>
        <p:txBody>
          <a:bodyPr>
            <a:normAutofit/>
          </a:bodyPr>
          <a:lstStyle/>
          <a:p>
            <a:r>
              <a:rPr lang="en-US" sz="2800" dirty="0"/>
              <a:t>In a market economy, income depends primarily on earnings, which depend on the value of each person’s contribution to production. </a:t>
            </a:r>
          </a:p>
        </p:txBody>
      </p:sp>
    </p:spTree>
    <p:extLst>
      <p:ext uri="{BB962C8B-B14F-4D97-AF65-F5344CB8AC3E}">
        <p14:creationId xmlns:p14="http://schemas.microsoft.com/office/powerpoint/2010/main" val="56583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F7BD-8632-41D5-BB8A-AF608AE9B44E}"/>
              </a:ext>
            </a:extLst>
          </p:cNvPr>
          <p:cNvSpPr>
            <a:spLocks noGrp="1"/>
          </p:cNvSpPr>
          <p:nvPr>
            <p:ph type="title"/>
          </p:nvPr>
        </p:nvSpPr>
        <p:spPr/>
        <p:txBody>
          <a:bodyPr/>
          <a:lstStyle/>
          <a:p>
            <a:r>
              <a:rPr lang="en-US" dirty="0"/>
              <a:t>Why household incomes differ </a:t>
            </a:r>
          </a:p>
        </p:txBody>
      </p:sp>
      <p:sp>
        <p:nvSpPr>
          <p:cNvPr id="3" name="Content Placeholder 2">
            <a:extLst>
              <a:ext uri="{FF2B5EF4-FFF2-40B4-BE49-F238E27FC236}">
                <a16:creationId xmlns:a16="http://schemas.microsoft.com/office/drawing/2014/main" id="{EA8AC135-6C6A-4333-A69D-A6FD4F7D88C6}"/>
              </a:ext>
            </a:extLst>
          </p:cNvPr>
          <p:cNvSpPr>
            <a:spLocks noGrp="1"/>
          </p:cNvSpPr>
          <p:nvPr>
            <p:ph idx="1"/>
          </p:nvPr>
        </p:nvSpPr>
        <p:spPr/>
        <p:txBody>
          <a:bodyPr>
            <a:normAutofit/>
          </a:bodyPr>
          <a:lstStyle/>
          <a:p>
            <a:r>
              <a:rPr lang="en-US" sz="3200" dirty="0"/>
              <a:t>The </a:t>
            </a:r>
            <a:r>
              <a:rPr lang="en-US" sz="3200" b="1" i="1" u="sng" dirty="0"/>
              <a:t>median income </a:t>
            </a:r>
            <a:r>
              <a:rPr lang="en-US" sz="3200" dirty="0"/>
              <a:t>of households is the middle income when incomes are ranked from lowest to highest. </a:t>
            </a:r>
          </a:p>
        </p:txBody>
      </p:sp>
    </p:spTree>
    <p:extLst>
      <p:ext uri="{BB962C8B-B14F-4D97-AF65-F5344CB8AC3E}">
        <p14:creationId xmlns:p14="http://schemas.microsoft.com/office/powerpoint/2010/main" val="246898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75F4-4255-439B-B424-D9904D83EE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61EF97-7CA8-40CF-B23D-4DC29E866A10}"/>
              </a:ext>
            </a:extLst>
          </p:cNvPr>
          <p:cNvSpPr>
            <a:spLocks noGrp="1"/>
          </p:cNvSpPr>
          <p:nvPr>
            <p:ph idx="1"/>
          </p:nvPr>
        </p:nvSpPr>
        <p:spPr/>
        <p:txBody>
          <a:bodyPr/>
          <a:lstStyle/>
          <a:p>
            <a:r>
              <a:rPr lang="en-US" dirty="0"/>
              <a:t>The main reason household incomes differ is that the number of household members who are working differs. </a:t>
            </a:r>
          </a:p>
          <a:p>
            <a:endParaRPr lang="en-US" dirty="0"/>
          </a:p>
          <a:p>
            <a:r>
              <a:rPr lang="en-US" dirty="0"/>
              <a:t>At every age, people with more education earn more on average. </a:t>
            </a:r>
          </a:p>
          <a:p>
            <a:r>
              <a:rPr lang="en-US" dirty="0"/>
              <a:t>Those with a professional degree earn about four times as much as those with only a high school education. </a:t>
            </a:r>
          </a:p>
        </p:txBody>
      </p:sp>
    </p:spTree>
    <p:extLst>
      <p:ext uri="{BB962C8B-B14F-4D97-AF65-F5344CB8AC3E}">
        <p14:creationId xmlns:p14="http://schemas.microsoft.com/office/powerpoint/2010/main" val="238915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AFAD-CD37-4151-90C2-4BE4C67C1B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F3775E-3E54-409D-AE9B-7147E05A473F}"/>
              </a:ext>
            </a:extLst>
          </p:cNvPr>
          <p:cNvSpPr>
            <a:spLocks noGrp="1"/>
          </p:cNvSpPr>
          <p:nvPr>
            <p:ph idx="1"/>
          </p:nvPr>
        </p:nvSpPr>
        <p:spPr/>
        <p:txBody>
          <a:bodyPr/>
          <a:lstStyle/>
          <a:p>
            <a:r>
              <a:rPr lang="en-US" dirty="0"/>
              <a:t>High-income households typically consist of well-educated couples with both spouses employed. </a:t>
            </a:r>
          </a:p>
          <a:p>
            <a:endParaRPr lang="en-US" dirty="0"/>
          </a:p>
          <a:p>
            <a:r>
              <a:rPr lang="en-US" dirty="0"/>
              <a:t>Low-income households typically are headed by a single mother who is young, poorly educated, and unemployed. </a:t>
            </a:r>
          </a:p>
        </p:txBody>
      </p:sp>
    </p:spTree>
    <p:extLst>
      <p:ext uri="{BB962C8B-B14F-4D97-AF65-F5344CB8AC3E}">
        <p14:creationId xmlns:p14="http://schemas.microsoft.com/office/powerpoint/2010/main" val="208743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D002-41C9-4B37-928B-596638D96EF6}"/>
              </a:ext>
            </a:extLst>
          </p:cNvPr>
          <p:cNvSpPr>
            <a:spLocks noGrp="1"/>
          </p:cNvSpPr>
          <p:nvPr>
            <p:ph type="title"/>
          </p:nvPr>
        </p:nvSpPr>
        <p:spPr/>
        <p:txBody>
          <a:bodyPr/>
          <a:lstStyle/>
          <a:p>
            <a:r>
              <a:rPr lang="en-US" dirty="0"/>
              <a:t>Official Poverty rates </a:t>
            </a:r>
          </a:p>
        </p:txBody>
      </p:sp>
      <p:graphicFrame>
        <p:nvGraphicFramePr>
          <p:cNvPr id="4" name="Content Placeholder 3">
            <a:extLst>
              <a:ext uri="{FF2B5EF4-FFF2-40B4-BE49-F238E27FC236}">
                <a16:creationId xmlns:a16="http://schemas.microsoft.com/office/drawing/2014/main" id="{C2FC91E3-3B2F-4522-85BB-505A10D7E70B}"/>
              </a:ext>
            </a:extLst>
          </p:cNvPr>
          <p:cNvGraphicFramePr>
            <a:graphicFrameLocks noGrp="1"/>
          </p:cNvGraphicFramePr>
          <p:nvPr>
            <p:ph idx="1"/>
          </p:nvPr>
        </p:nvGraphicFramePr>
        <p:xfrm>
          <a:off x="3408300" y="2286002"/>
          <a:ext cx="5864350" cy="3594096"/>
        </p:xfrm>
        <a:graphic>
          <a:graphicData uri="http://schemas.openxmlformats.org/drawingml/2006/table">
            <a:tbl>
              <a:tblPr/>
              <a:tblGrid>
                <a:gridCol w="2932175">
                  <a:extLst>
                    <a:ext uri="{9D8B030D-6E8A-4147-A177-3AD203B41FA5}">
                      <a16:colId xmlns:a16="http://schemas.microsoft.com/office/drawing/2014/main" val="1849290187"/>
                    </a:ext>
                  </a:extLst>
                </a:gridCol>
                <a:gridCol w="2932175">
                  <a:extLst>
                    <a:ext uri="{9D8B030D-6E8A-4147-A177-3AD203B41FA5}">
                      <a16:colId xmlns:a16="http://schemas.microsoft.com/office/drawing/2014/main" val="3651110363"/>
                    </a:ext>
                  </a:extLst>
                </a:gridCol>
              </a:tblGrid>
              <a:tr h="449262">
                <a:tc>
                  <a:txBody>
                    <a:bodyPr/>
                    <a:lstStyle/>
                    <a:p>
                      <a:pPr algn="l" fontAlgn="t"/>
                      <a:r>
                        <a:rPr lang="en-US" sz="1700">
                          <a:effectLst/>
                        </a:rPr>
                        <a:t>1</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FCE1"/>
                    </a:solidFill>
                  </a:tcPr>
                </a:tc>
                <a:tc>
                  <a:txBody>
                    <a:bodyPr/>
                    <a:lstStyle/>
                    <a:p>
                      <a:pPr algn="l" fontAlgn="t"/>
                      <a:r>
                        <a:rPr lang="en-US" sz="1700">
                          <a:effectLst/>
                        </a:rPr>
                        <a:t>$12,490</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FCE1"/>
                    </a:solidFill>
                  </a:tcPr>
                </a:tc>
                <a:extLst>
                  <a:ext uri="{0D108BD9-81ED-4DB2-BD59-A6C34878D82A}">
                    <a16:rowId xmlns:a16="http://schemas.microsoft.com/office/drawing/2014/main" val="69619857"/>
                  </a:ext>
                </a:extLst>
              </a:tr>
              <a:tr h="449262">
                <a:tc>
                  <a:txBody>
                    <a:bodyPr/>
                    <a:lstStyle/>
                    <a:p>
                      <a:pPr algn="l" fontAlgn="t"/>
                      <a:r>
                        <a:rPr lang="en-US" sz="1700">
                          <a:effectLst/>
                        </a:rPr>
                        <a:t>2</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700" dirty="0">
                          <a:effectLst/>
                        </a:rPr>
                        <a:t>$16,910</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65515918"/>
                  </a:ext>
                </a:extLst>
              </a:tr>
              <a:tr h="449262">
                <a:tc>
                  <a:txBody>
                    <a:bodyPr/>
                    <a:lstStyle/>
                    <a:p>
                      <a:pPr algn="l" fontAlgn="t"/>
                      <a:r>
                        <a:rPr lang="en-US" sz="1700">
                          <a:effectLst/>
                        </a:rPr>
                        <a:t>3</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700">
                          <a:effectLst/>
                        </a:rPr>
                        <a:t>$21,330</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48820030"/>
                  </a:ext>
                </a:extLst>
              </a:tr>
              <a:tr h="449262">
                <a:tc>
                  <a:txBody>
                    <a:bodyPr/>
                    <a:lstStyle/>
                    <a:p>
                      <a:pPr algn="l" fontAlgn="t"/>
                      <a:r>
                        <a:rPr lang="en-US" sz="1700">
                          <a:effectLst/>
                        </a:rPr>
                        <a:t>4</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700">
                          <a:effectLst/>
                        </a:rPr>
                        <a:t>$25,750</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26289317"/>
                  </a:ext>
                </a:extLst>
              </a:tr>
              <a:tr h="449262">
                <a:tc>
                  <a:txBody>
                    <a:bodyPr/>
                    <a:lstStyle/>
                    <a:p>
                      <a:pPr algn="l" fontAlgn="t"/>
                      <a:r>
                        <a:rPr lang="en-US" sz="1700">
                          <a:effectLst/>
                        </a:rPr>
                        <a:t>5</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700">
                          <a:effectLst/>
                        </a:rPr>
                        <a:t>$30,170</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67121460"/>
                  </a:ext>
                </a:extLst>
              </a:tr>
              <a:tr h="449262">
                <a:tc>
                  <a:txBody>
                    <a:bodyPr/>
                    <a:lstStyle/>
                    <a:p>
                      <a:pPr algn="l" fontAlgn="t"/>
                      <a:r>
                        <a:rPr lang="en-US" sz="1700">
                          <a:effectLst/>
                        </a:rPr>
                        <a:t>6</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700">
                          <a:effectLst/>
                        </a:rPr>
                        <a:t>$34,590</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26336160"/>
                  </a:ext>
                </a:extLst>
              </a:tr>
              <a:tr h="449262">
                <a:tc>
                  <a:txBody>
                    <a:bodyPr/>
                    <a:lstStyle/>
                    <a:p>
                      <a:pPr algn="l" fontAlgn="t"/>
                      <a:r>
                        <a:rPr lang="en-US" sz="1700">
                          <a:effectLst/>
                        </a:rPr>
                        <a:t>7</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700">
                          <a:effectLst/>
                        </a:rPr>
                        <a:t>$39,010</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3530184"/>
                  </a:ext>
                </a:extLst>
              </a:tr>
              <a:tr h="449262">
                <a:tc>
                  <a:txBody>
                    <a:bodyPr/>
                    <a:lstStyle/>
                    <a:p>
                      <a:pPr algn="l" fontAlgn="t"/>
                      <a:r>
                        <a:rPr lang="en-US" sz="1700">
                          <a:effectLst/>
                        </a:rPr>
                        <a:t>8</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700" dirty="0">
                          <a:effectLst/>
                        </a:rPr>
                        <a:t>$43,430</a:t>
                      </a:r>
                    </a:p>
                  </a:txBody>
                  <a:tcPr marL="92062" marR="92062" marT="92062" marB="920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21578971"/>
                  </a:ext>
                </a:extLst>
              </a:tr>
            </a:tbl>
          </a:graphicData>
        </a:graphic>
      </p:graphicFrame>
    </p:spTree>
    <p:extLst>
      <p:ext uri="{BB962C8B-B14F-4D97-AF65-F5344CB8AC3E}">
        <p14:creationId xmlns:p14="http://schemas.microsoft.com/office/powerpoint/2010/main" val="8602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F6C01-43F6-4C90-8C90-206BE2BD95EE}"/>
              </a:ext>
            </a:extLst>
          </p:cNvPr>
          <p:cNvSpPr>
            <a:spLocks noGrp="1"/>
          </p:cNvSpPr>
          <p:nvPr>
            <p:ph type="title"/>
          </p:nvPr>
        </p:nvSpPr>
        <p:spPr/>
        <p:txBody>
          <a:bodyPr/>
          <a:lstStyle/>
          <a:p>
            <a:r>
              <a:rPr lang="en-US" dirty="0"/>
              <a:t>Poverty and Marital Status </a:t>
            </a:r>
          </a:p>
        </p:txBody>
      </p:sp>
      <p:sp>
        <p:nvSpPr>
          <p:cNvPr id="3" name="Content Placeholder 2">
            <a:extLst>
              <a:ext uri="{FF2B5EF4-FFF2-40B4-BE49-F238E27FC236}">
                <a16:creationId xmlns:a16="http://schemas.microsoft.com/office/drawing/2014/main" id="{1CD174E4-2624-4CD4-833B-7BB592C95293}"/>
              </a:ext>
            </a:extLst>
          </p:cNvPr>
          <p:cNvSpPr>
            <a:spLocks noGrp="1"/>
          </p:cNvSpPr>
          <p:nvPr>
            <p:ph idx="1"/>
          </p:nvPr>
        </p:nvSpPr>
        <p:spPr/>
        <p:txBody>
          <a:bodyPr/>
          <a:lstStyle/>
          <a:p>
            <a:r>
              <a:rPr lang="en-US" sz="3200" dirty="0"/>
              <a:t>Poverty rates among female-headed families are five to six times greater than rates among married couples. </a:t>
            </a:r>
          </a:p>
          <a:p>
            <a:endParaRPr lang="en-US" sz="3200" dirty="0"/>
          </a:p>
          <a:p>
            <a:r>
              <a:rPr lang="en-US" sz="3200" dirty="0"/>
              <a:t>Poverty rates among female-headed families are two to three times greater than those for male-headed families. </a:t>
            </a:r>
          </a:p>
          <a:p>
            <a:endParaRPr lang="en-US" dirty="0"/>
          </a:p>
        </p:txBody>
      </p:sp>
    </p:spTree>
    <p:extLst>
      <p:ext uri="{BB962C8B-B14F-4D97-AF65-F5344CB8AC3E}">
        <p14:creationId xmlns:p14="http://schemas.microsoft.com/office/powerpoint/2010/main" val="172678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84F6-1E92-4CF1-808A-07083067AA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951B32-3B07-4095-8448-FC2146E65DEC}"/>
              </a:ext>
            </a:extLst>
          </p:cNvPr>
          <p:cNvSpPr>
            <a:spLocks noGrp="1"/>
          </p:cNvSpPr>
          <p:nvPr>
            <p:ph idx="1"/>
          </p:nvPr>
        </p:nvSpPr>
        <p:spPr/>
        <p:txBody>
          <a:bodyPr/>
          <a:lstStyle/>
          <a:p>
            <a:r>
              <a:rPr lang="en-US" dirty="0"/>
              <a:t>Because the father typically assumes little responsibility for child support for child born outside marriage, the child(ren) are much more likely to be poor than other children. </a:t>
            </a:r>
          </a:p>
          <a:p>
            <a:endParaRPr lang="en-US" dirty="0"/>
          </a:p>
          <a:p>
            <a:r>
              <a:rPr lang="en-US" dirty="0"/>
              <a:t>Births to single mothers make up the primary source of poverty in the United States. </a:t>
            </a:r>
          </a:p>
          <a:p>
            <a:endParaRPr lang="en-US" dirty="0"/>
          </a:p>
          <a:p>
            <a:endParaRPr lang="en-US" dirty="0"/>
          </a:p>
          <a:p>
            <a:endParaRPr lang="en-US" dirty="0"/>
          </a:p>
        </p:txBody>
      </p:sp>
    </p:spTree>
    <p:extLst>
      <p:ext uri="{BB962C8B-B14F-4D97-AF65-F5344CB8AC3E}">
        <p14:creationId xmlns:p14="http://schemas.microsoft.com/office/powerpoint/2010/main" val="23673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73D4-33A9-4959-8F6A-F0DA2D544FD3}"/>
              </a:ext>
            </a:extLst>
          </p:cNvPr>
          <p:cNvSpPr>
            <a:spLocks noGrp="1"/>
          </p:cNvSpPr>
          <p:nvPr>
            <p:ph type="title"/>
          </p:nvPr>
        </p:nvSpPr>
        <p:spPr/>
        <p:txBody>
          <a:bodyPr/>
          <a:lstStyle/>
          <a:p>
            <a:r>
              <a:rPr lang="en-US" dirty="0"/>
              <a:t>Programs to help the poor </a:t>
            </a:r>
          </a:p>
        </p:txBody>
      </p:sp>
      <p:sp>
        <p:nvSpPr>
          <p:cNvPr id="3" name="Content Placeholder 2">
            <a:extLst>
              <a:ext uri="{FF2B5EF4-FFF2-40B4-BE49-F238E27FC236}">
                <a16:creationId xmlns:a16="http://schemas.microsoft.com/office/drawing/2014/main" id="{58A67C65-3DE1-4E21-ABA5-DC5CB6A49543}"/>
              </a:ext>
            </a:extLst>
          </p:cNvPr>
          <p:cNvSpPr>
            <a:spLocks noGrp="1"/>
          </p:cNvSpPr>
          <p:nvPr>
            <p:ph idx="1"/>
          </p:nvPr>
        </p:nvSpPr>
        <p:spPr/>
        <p:txBody>
          <a:bodyPr/>
          <a:lstStyle/>
          <a:p>
            <a:r>
              <a:rPr lang="en-US" dirty="0"/>
              <a:t>Social insurance programs are designed to help make up for the lost income of people who worked but are now retired, temporarily employed, or unable to work because of disability or work-related injury. </a:t>
            </a:r>
          </a:p>
          <a:p>
            <a:endParaRPr lang="en-US" dirty="0"/>
          </a:p>
        </p:txBody>
      </p:sp>
    </p:spTree>
    <p:extLst>
      <p:ext uri="{BB962C8B-B14F-4D97-AF65-F5344CB8AC3E}">
        <p14:creationId xmlns:p14="http://schemas.microsoft.com/office/powerpoint/2010/main" val="12051325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otalTime>2</TotalTime>
  <Words>475</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Gill Sans MT</vt:lpstr>
      <vt:lpstr>Impact</vt:lpstr>
      <vt:lpstr>Badge</vt:lpstr>
      <vt:lpstr>Economics  Chapter 3 Section 4: Providing a Safety Net </vt:lpstr>
      <vt:lpstr>Income and Poverty </vt:lpstr>
      <vt:lpstr>Why household incomes differ </vt:lpstr>
      <vt:lpstr>PowerPoint Presentation</vt:lpstr>
      <vt:lpstr>PowerPoint Presentation</vt:lpstr>
      <vt:lpstr>Official Poverty rates </vt:lpstr>
      <vt:lpstr>Poverty and Marital Status </vt:lpstr>
      <vt:lpstr>PowerPoint Presentation</vt:lpstr>
      <vt:lpstr>Programs to help the poor </vt:lpstr>
      <vt:lpstr>PowerPoint Presentation</vt:lpstr>
      <vt:lpstr>PowerPoint Presentation</vt:lpstr>
      <vt:lpstr>Income-Assistance Programs </vt:lpstr>
      <vt:lpstr>PowerPoint Presentation</vt:lpstr>
      <vt:lpstr>Cash Transfer Programs </vt:lpstr>
      <vt:lpstr>PowerPoint Presentation</vt:lpstr>
      <vt:lpstr>In-Kind Transfer Programs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Chapter 3 Section 4: Providing a Safety Net </dc:title>
  <dc:creator>Tyler Moudry</dc:creator>
  <cp:lastModifiedBy>Tyler Moudry</cp:lastModifiedBy>
  <cp:revision>1</cp:revision>
  <dcterms:created xsi:type="dcterms:W3CDTF">2019-03-21T07:15:20Z</dcterms:created>
  <dcterms:modified xsi:type="dcterms:W3CDTF">2019-03-21T07:17:53Z</dcterms:modified>
</cp:coreProperties>
</file>