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B3DB2-DF19-4086-9F0D-51ECB689EAFB}"/>
              </a:ext>
            </a:extLst>
          </p:cNvPr>
          <p:cNvSpPr>
            <a:spLocks noGrp="1"/>
          </p:cNvSpPr>
          <p:nvPr>
            <p:ph type="ctrTitle"/>
          </p:nvPr>
        </p:nvSpPr>
        <p:spPr/>
        <p:txBody>
          <a:bodyPr/>
          <a:lstStyle/>
          <a:p>
            <a:r>
              <a:rPr lang="en-US" dirty="0"/>
              <a:t>Economics </a:t>
            </a:r>
            <a:br>
              <a:rPr lang="en-US" dirty="0"/>
            </a:br>
            <a:r>
              <a:rPr lang="en-US" dirty="0"/>
              <a:t>Chapter 3 Section 2: </a:t>
            </a:r>
          </a:p>
        </p:txBody>
      </p:sp>
      <p:sp>
        <p:nvSpPr>
          <p:cNvPr id="3" name="Subtitle 2">
            <a:extLst>
              <a:ext uri="{FF2B5EF4-FFF2-40B4-BE49-F238E27FC236}">
                <a16:creationId xmlns:a16="http://schemas.microsoft.com/office/drawing/2014/main" id="{3BDD0CFA-2FB9-4E04-A8E9-88301BF3A8EE}"/>
              </a:ext>
            </a:extLst>
          </p:cNvPr>
          <p:cNvSpPr>
            <a:spLocks noGrp="1"/>
          </p:cNvSpPr>
          <p:nvPr>
            <p:ph type="subTitle" idx="1"/>
          </p:nvPr>
        </p:nvSpPr>
        <p:spPr>
          <a:xfrm>
            <a:off x="2215045" y="5287618"/>
            <a:ext cx="8045373" cy="1433858"/>
          </a:xfrm>
        </p:spPr>
        <p:txBody>
          <a:bodyPr>
            <a:normAutofit/>
          </a:bodyPr>
          <a:lstStyle/>
          <a:p>
            <a:r>
              <a:rPr lang="en-US" sz="3200" dirty="0"/>
              <a:t>Regulating the Private Sector </a:t>
            </a:r>
          </a:p>
        </p:txBody>
      </p:sp>
    </p:spTree>
    <p:extLst>
      <p:ext uri="{BB962C8B-B14F-4D97-AF65-F5344CB8AC3E}">
        <p14:creationId xmlns:p14="http://schemas.microsoft.com/office/powerpoint/2010/main" val="241621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B2208-C839-4184-882E-B0E0A81A8E0C}"/>
              </a:ext>
            </a:extLst>
          </p:cNvPr>
          <p:cNvSpPr>
            <a:spLocks noGrp="1"/>
          </p:cNvSpPr>
          <p:nvPr>
            <p:ph type="title"/>
          </p:nvPr>
        </p:nvSpPr>
        <p:spPr/>
        <p:txBody>
          <a:bodyPr/>
          <a:lstStyle/>
          <a:p>
            <a:r>
              <a:rPr lang="en-US" dirty="0"/>
              <a:t>Promoting Market Competition </a:t>
            </a:r>
          </a:p>
        </p:txBody>
      </p:sp>
      <p:sp>
        <p:nvSpPr>
          <p:cNvPr id="3" name="Content Placeholder 2">
            <a:extLst>
              <a:ext uri="{FF2B5EF4-FFF2-40B4-BE49-F238E27FC236}">
                <a16:creationId xmlns:a16="http://schemas.microsoft.com/office/drawing/2014/main" id="{75DB02E6-8C9D-4A06-810F-4CF492242299}"/>
              </a:ext>
            </a:extLst>
          </p:cNvPr>
          <p:cNvSpPr>
            <a:spLocks noGrp="1"/>
          </p:cNvSpPr>
          <p:nvPr>
            <p:ph idx="1"/>
          </p:nvPr>
        </p:nvSpPr>
        <p:spPr/>
        <p:txBody>
          <a:bodyPr/>
          <a:lstStyle/>
          <a:p>
            <a:r>
              <a:rPr lang="en-US" dirty="0"/>
              <a:t> </a:t>
            </a:r>
            <a:r>
              <a:rPr lang="en-US" sz="2800" dirty="0"/>
              <a:t>Although competition typically ensures the most efficient use of resources, and individual firm would prefer the higher price and higher profit of monopoly. </a:t>
            </a:r>
          </a:p>
          <a:p>
            <a:endParaRPr lang="en-US" sz="2800" dirty="0"/>
          </a:p>
          <a:p>
            <a:r>
              <a:rPr lang="en-US" sz="2800" dirty="0"/>
              <a:t>Thus a monopoly or a group of firms acting like a monopoly tries to charge a higher price than would result through competition. </a:t>
            </a:r>
          </a:p>
        </p:txBody>
      </p:sp>
    </p:spTree>
    <p:extLst>
      <p:ext uri="{BB962C8B-B14F-4D97-AF65-F5344CB8AC3E}">
        <p14:creationId xmlns:p14="http://schemas.microsoft.com/office/powerpoint/2010/main" val="51527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3F404-87AF-4232-A162-B9D833E050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336B05-370A-41DD-AB7F-0A1B23478B13}"/>
              </a:ext>
            </a:extLst>
          </p:cNvPr>
          <p:cNvSpPr>
            <a:spLocks noGrp="1"/>
          </p:cNvSpPr>
          <p:nvPr>
            <p:ph idx="1"/>
          </p:nvPr>
        </p:nvSpPr>
        <p:spPr/>
        <p:txBody>
          <a:bodyPr>
            <a:normAutofit/>
          </a:bodyPr>
          <a:lstStyle/>
          <a:p>
            <a:r>
              <a:rPr lang="en-US" sz="2800" b="1" i="1" u="sng" dirty="0"/>
              <a:t>Antitrust laws</a:t>
            </a:r>
          </a:p>
          <a:p>
            <a:pPr lvl="1"/>
            <a:r>
              <a:rPr lang="en-US" sz="2800" dirty="0"/>
              <a:t>Attempt to promote competition and reduce anticompetitive behavior. </a:t>
            </a:r>
          </a:p>
          <a:p>
            <a:pPr lvl="1"/>
            <a:r>
              <a:rPr lang="en-US" sz="2800" dirty="0"/>
              <a:t>These laws prohibit efforts to create a monopoly in a market in which competition is desirable. </a:t>
            </a:r>
          </a:p>
        </p:txBody>
      </p:sp>
    </p:spTree>
    <p:extLst>
      <p:ext uri="{BB962C8B-B14F-4D97-AF65-F5344CB8AC3E}">
        <p14:creationId xmlns:p14="http://schemas.microsoft.com/office/powerpoint/2010/main" val="4166372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D49E-661D-4937-8176-0BFAC561F2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6A13DE-5BF0-48F8-8B22-559186BDD79F}"/>
              </a:ext>
            </a:extLst>
          </p:cNvPr>
          <p:cNvSpPr>
            <a:spLocks noGrp="1"/>
          </p:cNvSpPr>
          <p:nvPr>
            <p:ph idx="1"/>
          </p:nvPr>
        </p:nvSpPr>
        <p:spPr/>
        <p:txBody>
          <a:bodyPr>
            <a:normAutofit/>
          </a:bodyPr>
          <a:lstStyle/>
          <a:p>
            <a:r>
              <a:rPr lang="en-US" sz="3600" dirty="0"/>
              <a:t>Antitrust laws are enforced in the courts by government attorneys.</a:t>
            </a:r>
          </a:p>
          <a:p>
            <a:r>
              <a:rPr lang="en-US" sz="3600" dirty="0"/>
              <a:t>They also are enforced by individual firms bringing lawsuits against other firms for violating these laws. </a:t>
            </a:r>
          </a:p>
        </p:txBody>
      </p:sp>
    </p:spTree>
    <p:extLst>
      <p:ext uri="{BB962C8B-B14F-4D97-AF65-F5344CB8AC3E}">
        <p14:creationId xmlns:p14="http://schemas.microsoft.com/office/powerpoint/2010/main" val="109921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13379-EDB5-4610-A0E9-A2851C0D0EE0}"/>
              </a:ext>
            </a:extLst>
          </p:cNvPr>
          <p:cNvSpPr>
            <a:spLocks noGrp="1"/>
          </p:cNvSpPr>
          <p:nvPr>
            <p:ph type="title"/>
          </p:nvPr>
        </p:nvSpPr>
        <p:spPr/>
        <p:txBody>
          <a:bodyPr/>
          <a:lstStyle/>
          <a:p>
            <a:r>
              <a:rPr lang="en-US" dirty="0"/>
              <a:t>Regulating natural monopolies </a:t>
            </a:r>
          </a:p>
        </p:txBody>
      </p:sp>
      <p:sp>
        <p:nvSpPr>
          <p:cNvPr id="3" name="Content Placeholder 2">
            <a:extLst>
              <a:ext uri="{FF2B5EF4-FFF2-40B4-BE49-F238E27FC236}">
                <a16:creationId xmlns:a16="http://schemas.microsoft.com/office/drawing/2014/main" id="{6D3A75B6-E46E-4B48-AB71-433CCE78DAB2}"/>
              </a:ext>
            </a:extLst>
          </p:cNvPr>
          <p:cNvSpPr>
            <a:spLocks noGrp="1"/>
          </p:cNvSpPr>
          <p:nvPr>
            <p:ph idx="1"/>
          </p:nvPr>
        </p:nvSpPr>
        <p:spPr/>
        <p:txBody>
          <a:bodyPr>
            <a:normAutofit/>
          </a:bodyPr>
          <a:lstStyle/>
          <a:p>
            <a:r>
              <a:rPr lang="en-US" sz="3200" dirty="0"/>
              <a:t>Competition usually forces the product price lower than it would be if the product were sold by a monopoly. </a:t>
            </a:r>
          </a:p>
        </p:txBody>
      </p:sp>
    </p:spTree>
    <p:extLst>
      <p:ext uri="{BB962C8B-B14F-4D97-AF65-F5344CB8AC3E}">
        <p14:creationId xmlns:p14="http://schemas.microsoft.com/office/powerpoint/2010/main" val="798120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3E28F-B7D5-4E34-8022-D685F79CE9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EBE708-A99B-4CA5-A556-E9AADF607B68}"/>
              </a:ext>
            </a:extLst>
          </p:cNvPr>
          <p:cNvSpPr>
            <a:spLocks noGrp="1"/>
          </p:cNvSpPr>
          <p:nvPr>
            <p:ph idx="1"/>
          </p:nvPr>
        </p:nvSpPr>
        <p:spPr/>
        <p:txBody>
          <a:bodyPr>
            <a:normAutofit/>
          </a:bodyPr>
          <a:lstStyle/>
          <a:p>
            <a:r>
              <a:rPr lang="en-US" sz="2400" dirty="0"/>
              <a:t>In rare instances, however, a monopoly can produce and sell the product for less than could several competing firms. </a:t>
            </a:r>
          </a:p>
          <a:p>
            <a:pPr lvl="1"/>
            <a:r>
              <a:rPr lang="en-US" sz="2400" dirty="0"/>
              <a:t>Example: electricity is delivered more efficiently by a single firm that wires the community than by competing firms each stringing their own sets of wires. </a:t>
            </a:r>
          </a:p>
        </p:txBody>
      </p:sp>
    </p:spTree>
    <p:extLst>
      <p:ext uri="{BB962C8B-B14F-4D97-AF65-F5344CB8AC3E}">
        <p14:creationId xmlns:p14="http://schemas.microsoft.com/office/powerpoint/2010/main" val="3510834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C000-C8B5-47F5-8B71-8219043FB2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8593D5-D9E1-407D-BADC-09DCBF07E928}"/>
              </a:ext>
            </a:extLst>
          </p:cNvPr>
          <p:cNvSpPr>
            <a:spLocks noGrp="1"/>
          </p:cNvSpPr>
          <p:nvPr>
            <p:ph idx="1"/>
          </p:nvPr>
        </p:nvSpPr>
        <p:spPr/>
        <p:txBody>
          <a:bodyPr/>
          <a:lstStyle/>
          <a:p>
            <a:r>
              <a:rPr lang="en-US" dirty="0"/>
              <a:t>When it is cheaper for one firm to serve the market than for two or more firms to do so, that firm is called a </a:t>
            </a:r>
            <a:r>
              <a:rPr lang="en-US" b="1" i="1" u="sng" dirty="0"/>
              <a:t>natural monopoly. </a:t>
            </a:r>
          </a:p>
          <a:p>
            <a:endParaRPr lang="en-US" b="1" i="1" u="sng" dirty="0"/>
          </a:p>
          <a:p>
            <a:r>
              <a:rPr lang="en-US" dirty="0"/>
              <a:t>Government can increase social welfare by forcing the monopolist to lower its price. </a:t>
            </a:r>
          </a:p>
          <a:p>
            <a:r>
              <a:rPr lang="en-US" dirty="0"/>
              <a:t>To do this, the government can either operate the monopoly itself, as it does with most urban transit systems, or regulate a privately owned monopoly, as it does with local phone services. </a:t>
            </a:r>
          </a:p>
        </p:txBody>
      </p:sp>
    </p:spTree>
    <p:extLst>
      <p:ext uri="{BB962C8B-B14F-4D97-AF65-F5344CB8AC3E}">
        <p14:creationId xmlns:p14="http://schemas.microsoft.com/office/powerpoint/2010/main" val="438775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45220-80B5-4DE2-92CB-79D145C1F8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B5E1DF-68EF-4820-90E6-334BF627902F}"/>
              </a:ext>
            </a:extLst>
          </p:cNvPr>
          <p:cNvSpPr>
            <a:spLocks noGrp="1"/>
          </p:cNvSpPr>
          <p:nvPr>
            <p:ph idx="1"/>
          </p:nvPr>
        </p:nvSpPr>
        <p:spPr/>
        <p:txBody>
          <a:bodyPr>
            <a:normAutofit/>
          </a:bodyPr>
          <a:lstStyle/>
          <a:p>
            <a:r>
              <a:rPr lang="en-US" sz="3600" dirty="0"/>
              <a:t>Government-owned and government regulated monopolies are called </a:t>
            </a:r>
            <a:r>
              <a:rPr lang="en-US" sz="3600" i="1" dirty="0"/>
              <a:t>public utilities. </a:t>
            </a:r>
          </a:p>
        </p:txBody>
      </p:sp>
    </p:spTree>
    <p:extLst>
      <p:ext uri="{BB962C8B-B14F-4D97-AF65-F5344CB8AC3E}">
        <p14:creationId xmlns:p14="http://schemas.microsoft.com/office/powerpoint/2010/main" val="79976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E876-2BD1-4B7B-9F7D-59F8A0702850}"/>
              </a:ext>
            </a:extLst>
          </p:cNvPr>
          <p:cNvSpPr>
            <a:spLocks noGrp="1"/>
          </p:cNvSpPr>
          <p:nvPr>
            <p:ph type="title"/>
          </p:nvPr>
        </p:nvSpPr>
        <p:spPr/>
        <p:txBody>
          <a:bodyPr/>
          <a:lstStyle/>
          <a:p>
            <a:r>
              <a:rPr lang="en-US" dirty="0"/>
              <a:t>Growth and Stability of the </a:t>
            </a:r>
            <a:r>
              <a:rPr lang="en-US" dirty="0" err="1"/>
              <a:t>u.s.</a:t>
            </a:r>
            <a:r>
              <a:rPr lang="en-US" dirty="0"/>
              <a:t> Economy </a:t>
            </a:r>
          </a:p>
        </p:txBody>
      </p:sp>
      <p:sp>
        <p:nvSpPr>
          <p:cNvPr id="3" name="Content Placeholder 2">
            <a:extLst>
              <a:ext uri="{FF2B5EF4-FFF2-40B4-BE49-F238E27FC236}">
                <a16:creationId xmlns:a16="http://schemas.microsoft.com/office/drawing/2014/main" id="{68B665F3-07F2-46AF-A4CD-413E3FF44ECF}"/>
              </a:ext>
            </a:extLst>
          </p:cNvPr>
          <p:cNvSpPr>
            <a:spLocks noGrp="1"/>
          </p:cNvSpPr>
          <p:nvPr>
            <p:ph idx="1"/>
          </p:nvPr>
        </p:nvSpPr>
        <p:spPr/>
        <p:txBody>
          <a:bodyPr>
            <a:normAutofit/>
          </a:bodyPr>
          <a:lstStyle/>
          <a:p>
            <a:r>
              <a:rPr lang="en-US" sz="2400" dirty="0"/>
              <a:t>Business cycles reflect the rise and fall of economic activity relative to the long-term growth trend of the economy. </a:t>
            </a:r>
          </a:p>
          <a:p>
            <a:endParaRPr lang="en-US" sz="2400" dirty="0"/>
          </a:p>
          <a:p>
            <a:pPr lvl="1"/>
            <a:r>
              <a:rPr lang="en-US" sz="2400" dirty="0"/>
              <a:t>Pursuing these objectives through taxing and spending is called </a:t>
            </a:r>
            <a:r>
              <a:rPr lang="en-US" sz="2400" b="1" i="1" u="sng" dirty="0"/>
              <a:t>fiscal policy. </a:t>
            </a:r>
          </a:p>
          <a:p>
            <a:pPr lvl="1"/>
            <a:r>
              <a:rPr lang="en-US" sz="2400" dirty="0"/>
              <a:t>Pursuing them by regulating the money supply is called </a:t>
            </a:r>
            <a:r>
              <a:rPr lang="en-US" sz="2400" b="1" i="1" u="sng" dirty="0"/>
              <a:t>monetary policy. </a:t>
            </a:r>
          </a:p>
        </p:txBody>
      </p:sp>
    </p:spTree>
    <p:extLst>
      <p:ext uri="{BB962C8B-B14F-4D97-AF65-F5344CB8AC3E}">
        <p14:creationId xmlns:p14="http://schemas.microsoft.com/office/powerpoint/2010/main" val="208280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95BC-5F18-4EA1-9B07-50F483805107}"/>
              </a:ext>
            </a:extLst>
          </p:cNvPr>
          <p:cNvSpPr>
            <a:spLocks noGrp="1"/>
          </p:cNvSpPr>
          <p:nvPr>
            <p:ph type="title"/>
          </p:nvPr>
        </p:nvSpPr>
        <p:spPr/>
        <p:txBody>
          <a:bodyPr/>
          <a:lstStyle/>
          <a:p>
            <a:r>
              <a:rPr lang="en-US" dirty="0"/>
              <a:t>Fiscal Policy </a:t>
            </a:r>
          </a:p>
        </p:txBody>
      </p:sp>
      <p:sp>
        <p:nvSpPr>
          <p:cNvPr id="3" name="Content Placeholder 2">
            <a:extLst>
              <a:ext uri="{FF2B5EF4-FFF2-40B4-BE49-F238E27FC236}">
                <a16:creationId xmlns:a16="http://schemas.microsoft.com/office/drawing/2014/main" id="{0E566A30-A994-488D-B44B-393FFFD14507}"/>
              </a:ext>
            </a:extLst>
          </p:cNvPr>
          <p:cNvSpPr>
            <a:spLocks noGrp="1"/>
          </p:cNvSpPr>
          <p:nvPr>
            <p:ph idx="1"/>
          </p:nvPr>
        </p:nvSpPr>
        <p:spPr/>
        <p:txBody>
          <a:bodyPr>
            <a:normAutofit/>
          </a:bodyPr>
          <a:lstStyle/>
          <a:p>
            <a:r>
              <a:rPr lang="en-US" sz="2800" dirty="0"/>
              <a:t>Fiscal Policy uses taxing and public spending to influence national economic variables such as how much is produced, how many people have jobs, and how fast the economy grows. </a:t>
            </a:r>
          </a:p>
        </p:txBody>
      </p:sp>
    </p:spTree>
    <p:extLst>
      <p:ext uri="{BB962C8B-B14F-4D97-AF65-F5344CB8AC3E}">
        <p14:creationId xmlns:p14="http://schemas.microsoft.com/office/powerpoint/2010/main" val="209098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6116-E19B-4445-B32E-BC6DDDEF3F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7097A1-4A30-413C-B360-AC52C00F34EB}"/>
              </a:ext>
            </a:extLst>
          </p:cNvPr>
          <p:cNvSpPr>
            <a:spLocks noGrp="1"/>
          </p:cNvSpPr>
          <p:nvPr>
            <p:ph idx="1"/>
          </p:nvPr>
        </p:nvSpPr>
        <p:spPr/>
        <p:txBody>
          <a:bodyPr>
            <a:normAutofit/>
          </a:bodyPr>
          <a:lstStyle/>
          <a:p>
            <a:r>
              <a:rPr lang="en-US" sz="3200" dirty="0"/>
              <a:t>If the economy is growing so fast as to cause higher inflation, which is an increase in the economy’s average price level, the government should increase taxes and reduce its own spending to cool down the economy. </a:t>
            </a:r>
          </a:p>
        </p:txBody>
      </p:sp>
    </p:spTree>
    <p:extLst>
      <p:ext uri="{BB962C8B-B14F-4D97-AF65-F5344CB8AC3E}">
        <p14:creationId xmlns:p14="http://schemas.microsoft.com/office/powerpoint/2010/main" val="421131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06C9-FE55-466E-9EDF-712E11AC34C5}"/>
              </a:ext>
            </a:extLst>
          </p:cNvPr>
          <p:cNvSpPr>
            <a:spLocks noGrp="1"/>
          </p:cNvSpPr>
          <p:nvPr>
            <p:ph type="title"/>
          </p:nvPr>
        </p:nvSpPr>
        <p:spPr/>
        <p:txBody>
          <a:bodyPr/>
          <a:lstStyle/>
          <a:p>
            <a:r>
              <a:rPr lang="en-US" dirty="0"/>
              <a:t>Rules for a Market Economy </a:t>
            </a:r>
          </a:p>
        </p:txBody>
      </p:sp>
      <p:sp>
        <p:nvSpPr>
          <p:cNvPr id="3" name="Content Placeholder 2">
            <a:extLst>
              <a:ext uri="{FF2B5EF4-FFF2-40B4-BE49-F238E27FC236}">
                <a16:creationId xmlns:a16="http://schemas.microsoft.com/office/drawing/2014/main" id="{93431703-483E-4211-BC47-EAF7774F21B6}"/>
              </a:ext>
            </a:extLst>
          </p:cNvPr>
          <p:cNvSpPr>
            <a:spLocks noGrp="1"/>
          </p:cNvSpPr>
          <p:nvPr>
            <p:ph idx="1"/>
          </p:nvPr>
        </p:nvSpPr>
        <p:spPr/>
        <p:txBody>
          <a:bodyPr/>
          <a:lstStyle/>
          <a:p>
            <a:r>
              <a:rPr lang="en-US" dirty="0"/>
              <a:t>The effects of government regulations are all around you. </a:t>
            </a:r>
          </a:p>
          <a:p>
            <a:r>
              <a:rPr lang="en-US" dirty="0"/>
              <a:t>Government-required labels that provide washing instructions are stitched into the clothes you wear. </a:t>
            </a:r>
          </a:p>
          <a:p>
            <a:r>
              <a:rPr lang="en-US" dirty="0"/>
              <a:t>The government also regulates how fast you may drive. </a:t>
            </a:r>
          </a:p>
        </p:txBody>
      </p:sp>
    </p:spTree>
    <p:extLst>
      <p:ext uri="{BB962C8B-B14F-4D97-AF65-F5344CB8AC3E}">
        <p14:creationId xmlns:p14="http://schemas.microsoft.com/office/powerpoint/2010/main" val="3816134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12F-B9BE-40EF-BA38-A81BD49A5671}"/>
              </a:ext>
            </a:extLst>
          </p:cNvPr>
          <p:cNvSpPr>
            <a:spLocks noGrp="1"/>
          </p:cNvSpPr>
          <p:nvPr>
            <p:ph type="title"/>
          </p:nvPr>
        </p:nvSpPr>
        <p:spPr/>
        <p:txBody>
          <a:bodyPr/>
          <a:lstStyle/>
          <a:p>
            <a:r>
              <a:rPr lang="en-US" dirty="0"/>
              <a:t>Monetary Policy </a:t>
            </a:r>
          </a:p>
        </p:txBody>
      </p:sp>
      <p:sp>
        <p:nvSpPr>
          <p:cNvPr id="3" name="Content Placeholder 2">
            <a:extLst>
              <a:ext uri="{FF2B5EF4-FFF2-40B4-BE49-F238E27FC236}">
                <a16:creationId xmlns:a16="http://schemas.microsoft.com/office/drawing/2014/main" id="{A2A30EEE-AEFC-4F88-9C0F-9BFDFF5AC5E0}"/>
              </a:ext>
            </a:extLst>
          </p:cNvPr>
          <p:cNvSpPr>
            <a:spLocks noGrp="1"/>
          </p:cNvSpPr>
          <p:nvPr>
            <p:ph idx="1"/>
          </p:nvPr>
        </p:nvSpPr>
        <p:spPr>
          <a:xfrm>
            <a:off x="1251678" y="1874517"/>
            <a:ext cx="10178322" cy="4005075"/>
          </a:xfrm>
        </p:spPr>
        <p:txBody>
          <a:bodyPr>
            <a:noAutofit/>
          </a:bodyPr>
          <a:lstStyle/>
          <a:p>
            <a:r>
              <a:rPr lang="en-US" sz="2800" dirty="0"/>
              <a:t>Monetary policy tries to supply the appropriate amount of money to help stabilize the business cycle and promote healthy economic growth. </a:t>
            </a:r>
          </a:p>
          <a:p>
            <a:endParaRPr lang="en-US" sz="2800" dirty="0"/>
          </a:p>
          <a:p>
            <a:pPr lvl="1"/>
            <a:r>
              <a:rPr lang="en-US" sz="2800" dirty="0"/>
              <a:t>Too much money in circulation results in higher inflation. </a:t>
            </a:r>
          </a:p>
          <a:p>
            <a:pPr lvl="1"/>
            <a:r>
              <a:rPr lang="en-US" sz="2800" dirty="0"/>
              <a:t>Too little money in a economy can make market exchange more difficult. </a:t>
            </a:r>
          </a:p>
        </p:txBody>
      </p:sp>
    </p:spTree>
    <p:extLst>
      <p:ext uri="{BB962C8B-B14F-4D97-AF65-F5344CB8AC3E}">
        <p14:creationId xmlns:p14="http://schemas.microsoft.com/office/powerpoint/2010/main" val="351677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D60A-0D17-4EAD-BDB6-0D6EA8C32D14}"/>
              </a:ext>
            </a:extLst>
          </p:cNvPr>
          <p:cNvSpPr>
            <a:spLocks noGrp="1"/>
          </p:cNvSpPr>
          <p:nvPr>
            <p:ph type="title"/>
          </p:nvPr>
        </p:nvSpPr>
        <p:spPr/>
        <p:txBody>
          <a:bodyPr/>
          <a:lstStyle/>
          <a:p>
            <a:r>
              <a:rPr lang="en-US" dirty="0"/>
              <a:t>Establishing Property rights </a:t>
            </a:r>
          </a:p>
        </p:txBody>
      </p:sp>
      <p:sp>
        <p:nvSpPr>
          <p:cNvPr id="3" name="Content Placeholder 2">
            <a:extLst>
              <a:ext uri="{FF2B5EF4-FFF2-40B4-BE49-F238E27FC236}">
                <a16:creationId xmlns:a16="http://schemas.microsoft.com/office/drawing/2014/main" id="{EC728B02-5056-4ED5-8086-FBFFE6DAA8A9}"/>
              </a:ext>
            </a:extLst>
          </p:cNvPr>
          <p:cNvSpPr>
            <a:spLocks noGrp="1"/>
          </p:cNvSpPr>
          <p:nvPr>
            <p:ph idx="1"/>
          </p:nvPr>
        </p:nvSpPr>
        <p:spPr/>
        <p:txBody>
          <a:bodyPr/>
          <a:lstStyle/>
          <a:p>
            <a:r>
              <a:rPr lang="en-US" sz="2800" b="1" i="1" u="sng" dirty="0"/>
              <a:t>Private property rights </a:t>
            </a:r>
            <a:r>
              <a:rPr lang="en-US" sz="2800" dirty="0"/>
              <a:t>guarantee individuals the right to use their resources as they choose or to charge others for the use. </a:t>
            </a:r>
          </a:p>
          <a:p>
            <a:endParaRPr lang="en-US" dirty="0"/>
          </a:p>
          <a:p>
            <a:endParaRPr lang="en-US" dirty="0"/>
          </a:p>
        </p:txBody>
      </p:sp>
    </p:spTree>
    <p:extLst>
      <p:ext uri="{BB962C8B-B14F-4D97-AF65-F5344CB8AC3E}">
        <p14:creationId xmlns:p14="http://schemas.microsoft.com/office/powerpoint/2010/main" val="266547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1E962-17D0-4C62-8C32-BDDD9A3B39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4A610A-37F6-41B0-A2DE-BD6BEFD3BDDF}"/>
              </a:ext>
            </a:extLst>
          </p:cNvPr>
          <p:cNvSpPr>
            <a:spLocks noGrp="1"/>
          </p:cNvSpPr>
          <p:nvPr>
            <p:ph idx="1"/>
          </p:nvPr>
        </p:nvSpPr>
        <p:spPr/>
        <p:txBody>
          <a:bodyPr>
            <a:normAutofit/>
          </a:bodyPr>
          <a:lstStyle/>
          <a:p>
            <a:r>
              <a:rPr lang="en-US" sz="3200" dirty="0"/>
              <a:t>However, if people could not safeguard their property, they would have less incentive to work, to save, to invest, to buy things, or the pursue other market activities. </a:t>
            </a:r>
          </a:p>
          <a:p>
            <a:endParaRPr lang="en-US" sz="3200" dirty="0"/>
          </a:p>
          <a:p>
            <a:r>
              <a:rPr lang="en-US" sz="3200" dirty="0"/>
              <a:t>Governments play a role in safeguarding private property by establishing legal rights or ownership. </a:t>
            </a:r>
          </a:p>
        </p:txBody>
      </p:sp>
    </p:spTree>
    <p:extLst>
      <p:ext uri="{BB962C8B-B14F-4D97-AF65-F5344CB8AC3E}">
        <p14:creationId xmlns:p14="http://schemas.microsoft.com/office/powerpoint/2010/main" val="76686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8B98-B565-4E16-97DF-A0D9E08C2CA9}"/>
              </a:ext>
            </a:extLst>
          </p:cNvPr>
          <p:cNvSpPr>
            <a:spLocks noGrp="1"/>
          </p:cNvSpPr>
          <p:nvPr>
            <p:ph type="title"/>
          </p:nvPr>
        </p:nvSpPr>
        <p:spPr/>
        <p:txBody>
          <a:bodyPr/>
          <a:lstStyle/>
          <a:p>
            <a:r>
              <a:rPr lang="en-US" dirty="0"/>
              <a:t>Intellectual Property Rights </a:t>
            </a:r>
          </a:p>
        </p:txBody>
      </p:sp>
      <p:sp>
        <p:nvSpPr>
          <p:cNvPr id="3" name="Content Placeholder 2">
            <a:extLst>
              <a:ext uri="{FF2B5EF4-FFF2-40B4-BE49-F238E27FC236}">
                <a16:creationId xmlns:a16="http://schemas.microsoft.com/office/drawing/2014/main" id="{CE7DCECF-BA67-477A-98DF-9B32BB88D07C}"/>
              </a:ext>
            </a:extLst>
          </p:cNvPr>
          <p:cNvSpPr>
            <a:spLocks noGrp="1"/>
          </p:cNvSpPr>
          <p:nvPr>
            <p:ph idx="1"/>
          </p:nvPr>
        </p:nvSpPr>
        <p:spPr/>
        <p:txBody>
          <a:bodyPr>
            <a:normAutofit/>
          </a:bodyPr>
          <a:lstStyle/>
          <a:p>
            <a:r>
              <a:rPr lang="en-US" sz="3200" dirty="0"/>
              <a:t>Laws also grant property rights to the creators of new ideas and new inventions. </a:t>
            </a:r>
          </a:p>
          <a:p>
            <a:r>
              <a:rPr lang="en-US" sz="3200" dirty="0"/>
              <a:t>Inventors reap the rewards of their creations so they have more incentives to create. </a:t>
            </a:r>
          </a:p>
        </p:txBody>
      </p:sp>
    </p:spTree>
    <p:extLst>
      <p:ext uri="{BB962C8B-B14F-4D97-AF65-F5344CB8AC3E}">
        <p14:creationId xmlns:p14="http://schemas.microsoft.com/office/powerpoint/2010/main" val="134736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A45C-9601-452A-A39B-332914780A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4CF0F0-D513-4EED-8B94-FF44C6BF31F0}"/>
              </a:ext>
            </a:extLst>
          </p:cNvPr>
          <p:cNvSpPr>
            <a:spLocks noGrp="1"/>
          </p:cNvSpPr>
          <p:nvPr>
            <p:ph idx="1"/>
          </p:nvPr>
        </p:nvSpPr>
        <p:spPr/>
        <p:txBody>
          <a:bodyPr>
            <a:normAutofit/>
          </a:bodyPr>
          <a:lstStyle/>
          <a:p>
            <a:r>
              <a:rPr lang="en-US" sz="2800" dirty="0"/>
              <a:t>Patent laws encourage inventors to invest the time and money required to discover and develop new products and processes. </a:t>
            </a:r>
          </a:p>
        </p:txBody>
      </p:sp>
    </p:spTree>
    <p:extLst>
      <p:ext uri="{BB962C8B-B14F-4D97-AF65-F5344CB8AC3E}">
        <p14:creationId xmlns:p14="http://schemas.microsoft.com/office/powerpoint/2010/main" val="158646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B8E8-6688-4B1D-92B8-0926FF1D9A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456F5E-B023-4319-BEA3-082C26B0084D}"/>
              </a:ext>
            </a:extLst>
          </p:cNvPr>
          <p:cNvSpPr>
            <a:spLocks noGrp="1"/>
          </p:cNvSpPr>
          <p:nvPr>
            <p:ph idx="1"/>
          </p:nvPr>
        </p:nvSpPr>
        <p:spPr/>
        <p:txBody>
          <a:bodyPr>
            <a:normAutofit/>
          </a:bodyPr>
          <a:lstStyle/>
          <a:p>
            <a:r>
              <a:rPr lang="en-US" sz="2800" dirty="0"/>
              <a:t>Likewise, a </a:t>
            </a:r>
            <a:r>
              <a:rPr lang="en-US" sz="2800" b="1" u="sng" dirty="0"/>
              <a:t>copyright</a:t>
            </a:r>
            <a:r>
              <a:rPr lang="en-US" sz="2800" dirty="0"/>
              <a:t> assigns property rights to original expressions or an author, artist, composer, or computer programmer. </a:t>
            </a:r>
          </a:p>
          <a:p>
            <a:endParaRPr lang="en-US" sz="2800" dirty="0"/>
          </a:p>
          <a:p>
            <a:r>
              <a:rPr lang="en-US" sz="2800" dirty="0"/>
              <a:t>A trademark establishes property rights to unique commercial marks and symbols. </a:t>
            </a:r>
          </a:p>
        </p:txBody>
      </p:sp>
    </p:spTree>
    <p:extLst>
      <p:ext uri="{BB962C8B-B14F-4D97-AF65-F5344CB8AC3E}">
        <p14:creationId xmlns:p14="http://schemas.microsoft.com/office/powerpoint/2010/main" val="1387888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028E-0F93-46BF-9BB6-9D250B78AA0F}"/>
              </a:ext>
            </a:extLst>
          </p:cNvPr>
          <p:cNvSpPr>
            <a:spLocks noGrp="1"/>
          </p:cNvSpPr>
          <p:nvPr>
            <p:ph type="title"/>
          </p:nvPr>
        </p:nvSpPr>
        <p:spPr/>
        <p:txBody>
          <a:bodyPr/>
          <a:lstStyle/>
          <a:p>
            <a:r>
              <a:rPr lang="en-US" dirty="0"/>
              <a:t>Measurement and safety </a:t>
            </a:r>
          </a:p>
        </p:txBody>
      </p:sp>
      <p:sp>
        <p:nvSpPr>
          <p:cNvPr id="3" name="Content Placeholder 2">
            <a:extLst>
              <a:ext uri="{FF2B5EF4-FFF2-40B4-BE49-F238E27FC236}">
                <a16:creationId xmlns:a16="http://schemas.microsoft.com/office/drawing/2014/main" id="{4A4B1393-BD84-467F-92F3-005B8B4EDFCB}"/>
              </a:ext>
            </a:extLst>
          </p:cNvPr>
          <p:cNvSpPr>
            <a:spLocks noGrp="1"/>
          </p:cNvSpPr>
          <p:nvPr>
            <p:ph idx="1"/>
          </p:nvPr>
        </p:nvSpPr>
        <p:spPr/>
        <p:txBody>
          <a:bodyPr>
            <a:normAutofit/>
          </a:bodyPr>
          <a:lstStyle/>
          <a:p>
            <a:r>
              <a:rPr lang="en-US" sz="2800" dirty="0"/>
              <a:t>To ensure buyers don’t get cheated, governments test and certify the accuracy or various measuring devices.</a:t>
            </a:r>
          </a:p>
          <a:p>
            <a:r>
              <a:rPr lang="en-US" sz="2800" dirty="0"/>
              <a:t>For example, the U.S. Bureau of Weights and Measures is responsible for the annual testing of all commercial devices used to buy, sell, and ship products. </a:t>
            </a:r>
          </a:p>
        </p:txBody>
      </p:sp>
    </p:spTree>
    <p:extLst>
      <p:ext uri="{BB962C8B-B14F-4D97-AF65-F5344CB8AC3E}">
        <p14:creationId xmlns:p14="http://schemas.microsoft.com/office/powerpoint/2010/main" val="124309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4C00-4B80-4F91-8ADF-D1B37A88A673}"/>
              </a:ext>
            </a:extLst>
          </p:cNvPr>
          <p:cNvSpPr>
            <a:spLocks noGrp="1"/>
          </p:cNvSpPr>
          <p:nvPr>
            <p:ph type="title"/>
          </p:nvPr>
        </p:nvSpPr>
        <p:spPr/>
        <p:txBody>
          <a:bodyPr/>
          <a:lstStyle/>
          <a:p>
            <a:r>
              <a:rPr lang="en-US" dirty="0"/>
              <a:t>Market Competition and Natural monopolies </a:t>
            </a:r>
          </a:p>
        </p:txBody>
      </p:sp>
      <p:sp>
        <p:nvSpPr>
          <p:cNvPr id="3" name="Content Placeholder 2">
            <a:extLst>
              <a:ext uri="{FF2B5EF4-FFF2-40B4-BE49-F238E27FC236}">
                <a16:creationId xmlns:a16="http://schemas.microsoft.com/office/drawing/2014/main" id="{FBB7E26B-C388-42AC-ABCA-D8F7AD2ED333}"/>
              </a:ext>
            </a:extLst>
          </p:cNvPr>
          <p:cNvSpPr>
            <a:spLocks noGrp="1"/>
          </p:cNvSpPr>
          <p:nvPr>
            <p:ph idx="1"/>
          </p:nvPr>
        </p:nvSpPr>
        <p:spPr/>
        <p:txBody>
          <a:bodyPr/>
          <a:lstStyle/>
          <a:p>
            <a:r>
              <a:rPr lang="en-US" dirty="0"/>
              <a:t>A business owner would prefer to be a monopoly- that is, to be the only seller of a product. </a:t>
            </a:r>
          </a:p>
          <a:p>
            <a:r>
              <a:rPr lang="en-US" dirty="0"/>
              <a:t>As an only seller, a monopolist can usually charge a higher price and earn a greater profit than would be possible with greater competitive pressure. </a:t>
            </a:r>
          </a:p>
        </p:txBody>
      </p:sp>
    </p:spTree>
    <p:extLst>
      <p:ext uri="{BB962C8B-B14F-4D97-AF65-F5344CB8AC3E}">
        <p14:creationId xmlns:p14="http://schemas.microsoft.com/office/powerpoint/2010/main" val="370812863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772</TotalTime>
  <Words>759</Words>
  <Application>Microsoft Office PowerPoint</Application>
  <PresentationFormat>Widescreen</PresentationFormat>
  <Paragraphs>55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Impact</vt:lpstr>
      <vt:lpstr>Badge</vt:lpstr>
      <vt:lpstr>Economics  Chapter 3 Section 2: </vt:lpstr>
      <vt:lpstr>Rules for a Market Economy </vt:lpstr>
      <vt:lpstr>Establishing Property rights </vt:lpstr>
      <vt:lpstr>PowerPoint Presentation</vt:lpstr>
      <vt:lpstr>Intellectual Property Rights </vt:lpstr>
      <vt:lpstr>PowerPoint Presentation</vt:lpstr>
      <vt:lpstr>PowerPoint Presentation</vt:lpstr>
      <vt:lpstr>Measurement and safety </vt:lpstr>
      <vt:lpstr>Market Competition and Natural monopolies </vt:lpstr>
      <vt:lpstr>Promoting Market Competition </vt:lpstr>
      <vt:lpstr>PowerPoint Presentation</vt:lpstr>
      <vt:lpstr>PowerPoint Presentation</vt:lpstr>
      <vt:lpstr>Regulating natural monopolies </vt:lpstr>
      <vt:lpstr>PowerPoint Presentation</vt:lpstr>
      <vt:lpstr>PowerPoint Presentation</vt:lpstr>
      <vt:lpstr>PowerPoint Presentation</vt:lpstr>
      <vt:lpstr>Growth and Stability of the u.s. Economy </vt:lpstr>
      <vt:lpstr>Fiscal Policy </vt:lpstr>
      <vt:lpstr>PowerPoint Presentation</vt:lpstr>
      <vt:lpstr>Monetary 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Chapter 3 Section 2: </dc:title>
  <dc:creator>Tyler Moudry</dc:creator>
  <cp:lastModifiedBy>Tyler Moudry</cp:lastModifiedBy>
  <cp:revision>8</cp:revision>
  <dcterms:created xsi:type="dcterms:W3CDTF">2019-03-11T06:44:34Z</dcterms:created>
  <dcterms:modified xsi:type="dcterms:W3CDTF">2019-03-11T19:37:01Z</dcterms:modified>
</cp:coreProperties>
</file>