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40729-BE70-4623-9A12-3ABFE1EFA3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Economics </a:t>
            </a:r>
            <a:br>
              <a:rPr lang="en-US" sz="6000" dirty="0"/>
            </a:br>
            <a:r>
              <a:rPr lang="en-US" sz="6000" dirty="0"/>
              <a:t>Chapter 3: U.S. Private and Public sectors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E92B9A-09C8-4CFB-86A1-564F60683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4267201"/>
            <a:ext cx="8045373" cy="1492412"/>
          </a:xfrm>
        </p:spPr>
        <p:txBody>
          <a:bodyPr>
            <a:normAutofit/>
          </a:bodyPr>
          <a:lstStyle/>
          <a:p>
            <a:r>
              <a:rPr lang="en-US" sz="4000" dirty="0"/>
              <a:t>Section 1: The U.S. Private Sector </a:t>
            </a:r>
          </a:p>
        </p:txBody>
      </p:sp>
    </p:spTree>
    <p:extLst>
      <p:ext uri="{BB962C8B-B14F-4D97-AF65-F5344CB8AC3E}">
        <p14:creationId xmlns:p14="http://schemas.microsoft.com/office/powerpoint/2010/main" val="851518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A1EE-96CF-474A-92A7-20012FE9D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FDE09-B8A2-4F7D-9F48-619DFE04F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rise of two-earner families has reduced the significance of specialization within the household.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076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364E-6EA9-4C77-8335-5EB5E79B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Households Maximize Utility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5A2A-0250-4143-8E2D-21CA579BE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than 110 million U.S. households. </a:t>
            </a:r>
          </a:p>
          <a:p>
            <a:r>
              <a:rPr lang="en-US" dirty="0"/>
              <a:t>What exactly do households attempt to accomplish in making decisions?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715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F8D1-0329-4558-ACA6-14B244172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85C3F-8728-45D3-AD72-B0E13FE1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689113"/>
            <a:ext cx="10178322" cy="2307305"/>
          </a:xfrm>
        </p:spPr>
        <p:txBody>
          <a:bodyPr>
            <a:normAutofit/>
          </a:bodyPr>
          <a:lstStyle/>
          <a:p>
            <a:r>
              <a:rPr lang="en-US" sz="2800" dirty="0"/>
              <a:t>Economists assume that households attempt to maximize their </a:t>
            </a:r>
            <a:r>
              <a:rPr lang="en-US" sz="2800" b="1" u="sng" dirty="0"/>
              <a:t>utility</a:t>
            </a:r>
            <a:r>
              <a:rPr lang="en-US" sz="2800" dirty="0"/>
              <a:t> – their level of satisfaction or sense of well-being. </a:t>
            </a:r>
          </a:p>
          <a:p>
            <a:r>
              <a:rPr lang="en-US" sz="2800" dirty="0"/>
              <a:t>Utility maximization depends on each household’s personal goals, not on some objective standard. </a:t>
            </a:r>
          </a:p>
        </p:txBody>
      </p:sp>
      <p:pic>
        <p:nvPicPr>
          <p:cNvPr id="1030" name="Picture 6" descr="Image result for messy lawn">
            <a:extLst>
              <a:ext uri="{FF2B5EF4-FFF2-40B4-BE49-F238E27FC236}">
                <a16:creationId xmlns:a16="http://schemas.microsoft.com/office/drawing/2014/main" id="{BB297FD2-D7E2-4B90-A2C6-1CAF29E42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9637"/>
            <a:ext cx="5732238" cy="3608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AAB162E2-1B63-494D-BD89-1B20981E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37" y="3249637"/>
            <a:ext cx="6459763" cy="3608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12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15FE-4710-4438-B61A-73CD2956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B5598-FEA8-447A-8D76-9DE0082B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5461"/>
            <a:ext cx="10178322" cy="4594131"/>
          </a:xfrm>
        </p:spPr>
        <p:txBody>
          <a:bodyPr>
            <a:normAutofit/>
          </a:bodyPr>
          <a:lstStyle/>
          <a:p>
            <a:r>
              <a:rPr lang="en-US" sz="2800" dirty="0"/>
              <a:t>Resource providers often organize as firms. </a:t>
            </a:r>
          </a:p>
          <a:p>
            <a:r>
              <a:rPr lang="en-US" sz="2800" dirty="0"/>
              <a:t>A firm is an economic unit formed by a profit-seeking entrepreneur who combines resources to produce goods and services and accepts the risk of profit and loss. </a:t>
            </a:r>
          </a:p>
        </p:txBody>
      </p:sp>
    </p:spTree>
    <p:extLst>
      <p:ext uri="{BB962C8B-B14F-4D97-AF65-F5344CB8AC3E}">
        <p14:creationId xmlns:p14="http://schemas.microsoft.com/office/powerpoint/2010/main" val="172245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1F289-6905-42CF-BC48-A34726F7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firm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FBE3E-25C6-4437-85ED-78147E1F2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13183"/>
            <a:ext cx="10178322" cy="3604591"/>
          </a:xfrm>
        </p:spPr>
        <p:txBody>
          <a:bodyPr>
            <a:normAutofit/>
          </a:bodyPr>
          <a:lstStyle/>
          <a:p>
            <a:r>
              <a:rPr lang="en-US" sz="2800" dirty="0"/>
              <a:t>Specialization and comparative advantage help explain why households are no longer self-sufficient. </a:t>
            </a:r>
          </a:p>
          <a:p>
            <a:endParaRPr lang="en-US" sz="2800" dirty="0"/>
          </a:p>
          <a:p>
            <a:r>
              <a:rPr lang="en-US" sz="2800" dirty="0"/>
              <a:t>If the consumer had to visit and make agreements with each specialist, the </a:t>
            </a:r>
            <a:r>
              <a:rPr lang="en-US" sz="2800" b="1" u="sng" dirty="0"/>
              <a:t>resulting transaction costs- </a:t>
            </a:r>
            <a:r>
              <a:rPr lang="en-US" sz="2800" dirty="0"/>
              <a:t>the cost of time and information required for exchange- could easily cancel out the efficiency gained from specialization. </a:t>
            </a:r>
          </a:p>
        </p:txBody>
      </p:sp>
    </p:spTree>
    <p:extLst>
      <p:ext uri="{BB962C8B-B14F-4D97-AF65-F5344CB8AC3E}">
        <p14:creationId xmlns:p14="http://schemas.microsoft.com/office/powerpoint/2010/main" val="41511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DC0A1-AC67-4585-B1D2-7560CBF76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187AC-2FCC-4259-92ED-93C883E9C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Cottage Industry System</a:t>
            </a:r>
          </a:p>
          <a:p>
            <a:pPr lvl="1"/>
            <a:r>
              <a:rPr lang="en-US" sz="2000" dirty="0"/>
              <a:t>Workers’ rural cottages served as tiny factories. </a:t>
            </a:r>
          </a:p>
          <a:p>
            <a:pPr lvl="1"/>
            <a:r>
              <a:rPr lang="en-US" sz="2000" dirty="0"/>
              <a:t>Production usually occurred during the months when farming tasks were few- when the opportunity cost for farm workers as lower.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8343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BB70F-1DE7-4113-A1E6-94461FC52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Industrial Revolution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DE96E-6BAA-4CB0-A7E8-11C7C95E0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Technological developments, such as water power and later steam power, increased the productivity of each worker and contributed to the shift of employment from rural farm to urban </a:t>
            </a:r>
            <a:r>
              <a:rPr lang="en-US" dirty="0" err="1"/>
              <a:t>factoroy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5837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5A1F-CF9B-4324-8452-3402B190B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7404-9704-4CE1-9CA4-AB6A9A3C1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Work, therefore, became organized in large, centrally powered </a:t>
            </a:r>
            <a:r>
              <a:rPr lang="en-US"/>
              <a:t>factories that…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5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5FB3A-4D18-46ED-819B-05A674035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Households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4EFEE0-FE29-4165-9F13-0527BE3F5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05949"/>
            <a:ext cx="10178322" cy="1934816"/>
          </a:xfrm>
        </p:spPr>
        <p:txBody>
          <a:bodyPr>
            <a:normAutofit/>
          </a:bodyPr>
          <a:lstStyle/>
          <a:p>
            <a:r>
              <a:rPr lang="en-US" sz="2800" dirty="0"/>
              <a:t>Households play the starring role in a market economy. </a:t>
            </a:r>
          </a:p>
          <a:p>
            <a:r>
              <a:rPr lang="en-US" sz="2800" dirty="0"/>
              <a:t>All those who live under one roof are considered part of the same</a:t>
            </a:r>
            <a:r>
              <a:rPr lang="en-US" sz="2800" b="1" u="sng" dirty="0"/>
              <a:t> household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1946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5047-69A6-4200-BF23-EDC213F7C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58C29-C2F5-4F39-A0D2-81D723181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Households’ demands for goods and services determines what gets produced. </a:t>
            </a:r>
          </a:p>
        </p:txBody>
      </p:sp>
    </p:spTree>
    <p:extLst>
      <p:ext uri="{BB962C8B-B14F-4D97-AF65-F5344CB8AC3E}">
        <p14:creationId xmlns:p14="http://schemas.microsoft.com/office/powerpoint/2010/main" val="372811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CD0F5-DF9D-4B0C-A830-93736C06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579A-C07E-4493-89B9-E2562A711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buyers of goods and services and sellers of resources, households make all kinds of economic choices. </a:t>
            </a:r>
          </a:p>
          <a:p>
            <a:endParaRPr lang="en-US" dirty="0"/>
          </a:p>
          <a:p>
            <a:pPr lvl="1"/>
            <a:r>
              <a:rPr lang="en-US" dirty="0"/>
              <a:t>These choices include what to buy, how much to save, where to live, and where to work. </a:t>
            </a:r>
          </a:p>
        </p:txBody>
      </p:sp>
    </p:spTree>
    <p:extLst>
      <p:ext uri="{BB962C8B-B14F-4D97-AF65-F5344CB8AC3E}">
        <p14:creationId xmlns:p14="http://schemas.microsoft.com/office/powerpoint/2010/main" val="209322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1BC98-3322-43D1-BCC8-419F4CF51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the Household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547CF-0F45-473A-8D83-CA0BF31AAC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1850 about two-thirds of America’s labor force worked on farms.</a:t>
            </a:r>
          </a:p>
          <a:p>
            <a:r>
              <a:rPr lang="en-US" dirty="0"/>
              <a:t>The economy was primarily agricultural, and each farm household was largely self-sufficient. </a:t>
            </a:r>
          </a:p>
        </p:txBody>
      </p:sp>
    </p:spTree>
    <p:extLst>
      <p:ext uri="{BB962C8B-B14F-4D97-AF65-F5344CB8AC3E}">
        <p14:creationId xmlns:p14="http://schemas.microsoft.com/office/powerpoint/2010/main" val="414157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403BB-5735-49B3-B930-E4A9FE3F6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83069-6640-4876-AD29-D573CC33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introduction of labor-saving machinery, disease-resistant seeds, and better fertilizers, farm productivity increased sharply.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Because each farmer produced much more, fewer farmers were needed to grow enough food to feed the nation. </a:t>
            </a:r>
          </a:p>
        </p:txBody>
      </p:sp>
    </p:spTree>
    <p:extLst>
      <p:ext uri="{BB962C8B-B14F-4D97-AF65-F5344CB8AC3E}">
        <p14:creationId xmlns:p14="http://schemas.microsoft.com/office/powerpoint/2010/main" val="78513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2C7F-83EB-4199-82EA-D9BB8B6B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27D52-C041-4C88-8E75-B299712AF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result, many workers and their families moved from farms to cities where they became less self-sufficient. </a:t>
            </a:r>
          </a:p>
        </p:txBody>
      </p:sp>
    </p:spTree>
    <p:extLst>
      <p:ext uri="{BB962C8B-B14F-4D97-AF65-F5344CB8AC3E}">
        <p14:creationId xmlns:p14="http://schemas.microsoft.com/office/powerpoint/2010/main" val="411150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40F4B-435A-469C-809A-4F6C4D9C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1451A-F58C-43A3-8442-89C4DED61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1950, only about 15 percent of married women with children under 18 years old were in the labor force. </a:t>
            </a:r>
          </a:p>
          <a:p>
            <a:r>
              <a:rPr lang="en-US" dirty="0"/>
              <a:t>Since then, higher education levels among married women and a growing need for workers increased women’s earnings, raising their opportunity cost of not working. </a:t>
            </a:r>
          </a:p>
        </p:txBody>
      </p:sp>
    </p:spTree>
    <p:extLst>
      <p:ext uri="{BB962C8B-B14F-4D97-AF65-F5344CB8AC3E}">
        <p14:creationId xmlns:p14="http://schemas.microsoft.com/office/powerpoint/2010/main" val="13568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DF345-FBE0-4C78-BA2F-BAB67DDB7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643AF-C3BE-4C61-90C9-EDF016908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rise of two-earner households has affected the family as an economic unit. </a:t>
            </a:r>
          </a:p>
          <a:p>
            <a:r>
              <a:rPr lang="en-US" dirty="0"/>
              <a:t>Less production occurs in the home. </a:t>
            </a:r>
          </a:p>
          <a:p>
            <a:r>
              <a:rPr lang="en-US" dirty="0"/>
              <a:t>More goods and services are purchased in markets. </a:t>
            </a:r>
          </a:p>
        </p:txBody>
      </p:sp>
    </p:spTree>
    <p:extLst>
      <p:ext uri="{BB962C8B-B14F-4D97-AF65-F5344CB8AC3E}">
        <p14:creationId xmlns:p14="http://schemas.microsoft.com/office/powerpoint/2010/main" val="342654394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73</TotalTime>
  <Words>503</Words>
  <Application>Microsoft Office PowerPoint</Application>
  <PresentationFormat>Widescreen</PresentationFormat>
  <Paragraphs>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Gill Sans MT</vt:lpstr>
      <vt:lpstr>Impact</vt:lpstr>
      <vt:lpstr>Badge</vt:lpstr>
      <vt:lpstr>Economics  Chapter 3: U.S. Private and Public sectors </vt:lpstr>
      <vt:lpstr>Households</vt:lpstr>
      <vt:lpstr>PowerPoint Presentation</vt:lpstr>
      <vt:lpstr>PowerPoint Presentation</vt:lpstr>
      <vt:lpstr>Evolution of the Household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Households Maximize Utility </vt:lpstr>
      <vt:lpstr>PowerPoint Presentation</vt:lpstr>
      <vt:lpstr>Firms</vt:lpstr>
      <vt:lpstr>Evolution of the firm </vt:lpstr>
      <vt:lpstr>PowerPoint Presentation</vt:lpstr>
      <vt:lpstr>The Industrial Revolution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 Chapter 3: U.S. Private and Public sectors </dc:title>
  <dc:creator>Tyler Moudry</dc:creator>
  <cp:lastModifiedBy>Tyler Moudry</cp:lastModifiedBy>
  <cp:revision>7</cp:revision>
  <dcterms:created xsi:type="dcterms:W3CDTF">2019-03-04T16:10:48Z</dcterms:created>
  <dcterms:modified xsi:type="dcterms:W3CDTF">2019-03-04T17:24:10Z</dcterms:modified>
</cp:coreProperties>
</file>