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58" r:id="rId5"/>
    <p:sldId id="299" r:id="rId6"/>
    <p:sldId id="259" r:id="rId7"/>
    <p:sldId id="300" r:id="rId8"/>
    <p:sldId id="260" r:id="rId9"/>
    <p:sldId id="301" r:id="rId10"/>
    <p:sldId id="261" r:id="rId11"/>
    <p:sldId id="302" r:id="rId12"/>
    <p:sldId id="262" r:id="rId13"/>
    <p:sldId id="303" r:id="rId14"/>
    <p:sldId id="263" r:id="rId15"/>
    <p:sldId id="304" r:id="rId16"/>
    <p:sldId id="264" r:id="rId17"/>
    <p:sldId id="305" r:id="rId18"/>
    <p:sldId id="266" r:id="rId19"/>
    <p:sldId id="306" r:id="rId20"/>
    <p:sldId id="267" r:id="rId21"/>
    <p:sldId id="307" r:id="rId22"/>
    <p:sldId id="308" r:id="rId23"/>
    <p:sldId id="268" r:id="rId24"/>
    <p:sldId id="309" r:id="rId25"/>
    <p:sldId id="270" r:id="rId26"/>
    <p:sldId id="271" r:id="rId27"/>
    <p:sldId id="310" r:id="rId28"/>
    <p:sldId id="272" r:id="rId29"/>
    <p:sldId id="311" r:id="rId30"/>
    <p:sldId id="273" r:id="rId31"/>
    <p:sldId id="312" r:id="rId32"/>
    <p:sldId id="274" r:id="rId33"/>
    <p:sldId id="313" r:id="rId34"/>
    <p:sldId id="275" r:id="rId35"/>
    <p:sldId id="314" r:id="rId36"/>
    <p:sldId id="276" r:id="rId37"/>
    <p:sldId id="315" r:id="rId38"/>
    <p:sldId id="277" r:id="rId39"/>
    <p:sldId id="316" r:id="rId40"/>
    <p:sldId id="278" r:id="rId41"/>
    <p:sldId id="317" r:id="rId42"/>
    <p:sldId id="279" r:id="rId43"/>
    <p:sldId id="318" r:id="rId44"/>
    <p:sldId id="280" r:id="rId45"/>
    <p:sldId id="319" r:id="rId46"/>
    <p:sldId id="281" r:id="rId47"/>
    <p:sldId id="320" r:id="rId48"/>
    <p:sldId id="321" r:id="rId49"/>
    <p:sldId id="282" r:id="rId50"/>
    <p:sldId id="283" r:id="rId51"/>
    <p:sldId id="322" r:id="rId52"/>
    <p:sldId id="284" r:id="rId53"/>
    <p:sldId id="323" r:id="rId54"/>
    <p:sldId id="285" r:id="rId55"/>
    <p:sldId id="324" r:id="rId56"/>
    <p:sldId id="286" r:id="rId57"/>
    <p:sldId id="325" r:id="rId58"/>
    <p:sldId id="287" r:id="rId59"/>
    <p:sldId id="326" r:id="rId60"/>
    <p:sldId id="288" r:id="rId61"/>
    <p:sldId id="327" r:id="rId62"/>
    <p:sldId id="289" r:id="rId63"/>
    <p:sldId id="328" r:id="rId64"/>
    <p:sldId id="290" r:id="rId65"/>
    <p:sldId id="329" r:id="rId66"/>
    <p:sldId id="291" r:id="rId67"/>
    <p:sldId id="330" r:id="rId68"/>
    <p:sldId id="292" r:id="rId69"/>
    <p:sldId id="331" r:id="rId70"/>
    <p:sldId id="293" r:id="rId71"/>
    <p:sldId id="332" r:id="rId72"/>
    <p:sldId id="294" r:id="rId73"/>
    <p:sldId id="333" r:id="rId74"/>
    <p:sldId id="334" r:id="rId75"/>
    <p:sldId id="335" r:id="rId76"/>
    <p:sldId id="295" r:id="rId77"/>
    <p:sldId id="336" r:id="rId78"/>
    <p:sldId id="296" r:id="rId79"/>
    <p:sldId id="337" r:id="rId80"/>
    <p:sldId id="297" r:id="rId81"/>
    <p:sldId id="338" r:id="rId8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7729-3C9D-49B3-BC36-AD3945EAF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4EBC14-83D6-49E9-81B4-D7713E50C1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D6BF4-DD66-4019-96B6-A1ED93E9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0CBB8-76EE-448F-9F50-C491F0253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E38B6-F4D7-4F0C-B6E9-36838C33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4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C33F9-7EB4-4C1D-9E45-18804C0D0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0591B-C71C-4B31-918B-FF339D16F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7D16CC-15B5-481C-B6C3-99E37DA5A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4C495-5D66-40B9-AF5B-545F911F7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8C9CE-50E8-4251-B511-6B089EF5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1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CCCB83-87AE-4596-BF4A-30BB57C974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21698A-C059-437F-B179-D75BD007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3F87F-21DF-4555-978D-B370AD13A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8ACE9-8A16-434D-8F52-850024C1A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A85DF-7C8D-4B5D-86F4-6061105EB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7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A41A-C998-43A4-8F39-FFCF554F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72BB9-5CB4-41EA-A263-B6AF3B928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5AB6C-739D-4F42-BDF1-33F24C8EE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986E4-5A13-4C65-9F98-CDA0CD9C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4D7EB-5510-4C46-ADB1-47E81F39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9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FFF6-F52D-474A-AF59-B73CB4584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ED708-9E91-4585-894E-88122084E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49360-90A5-4D04-B2F1-56D4CC126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DFAB4-3CAC-4B6E-AE19-6FA22F8E7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304EF-B6A9-42DC-866F-2BA84813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3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0414B-D18F-418C-A72C-F27136B8D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534FE-47CA-4FAE-B4B4-2AC55D28A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0AF5B7-5306-4CAE-8890-2C5E8003C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6DD766-7749-4CF0-8207-A19AA1D2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3DDFB-AEF3-4F67-9990-54CF6B834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54765-0336-4090-9A86-6F29E201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92391-1D2D-408F-A052-7A4B5B28B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DDEBE-4EE2-44DB-A273-967298CFF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B0DE4-766B-429D-8D66-6C8610ECA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300528-3F76-49C8-B22C-1633708233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5C00F5-579E-4CF4-A8BC-54DA03682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2C1491-2CA1-433C-9EB8-5FB9489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63A730-D400-4ED3-A2F7-EB0E7A88C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1C15C-D5A1-42BD-8BDD-994165FB0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1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A380-2F68-443B-BB0E-348785151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7F490B-2812-4144-B9C0-320D4AC65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5D90FF-F250-4C06-97C2-25C0C1B5D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5F806-1055-4B57-8510-A8F2B4975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27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DAB254-6198-444F-B6FA-C0879211F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A63782-50C5-4CD8-A5C5-02FC0F744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29275-48F8-4E5A-855E-877764A3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0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605A5-3B71-4BD7-8220-16A53725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197E5-3321-4EF2-825C-FC7A0C461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DCB81-C544-418F-8058-8E4E2B012E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4664-D7BB-4693-8FDA-0D5DE74FD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91167-9468-4070-A358-995E921E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E7F4E-14C6-4A84-AE01-EDB693107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9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5D88B-6F9F-48D6-8553-7D461D2CD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BA7418-0D07-42C1-B5B3-EBE6AD7A4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F4232-DC76-4C41-B0F4-6CB441547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C8E99-462F-4788-AD61-2C1AD5816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438CC-BF21-47CF-897D-86A2E340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13D75-0D97-47D7-8F65-19F6E9EF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0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36741-0C1B-4FD7-876D-F7C3A22F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98466-B144-4092-990D-BF07AF6B6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16AA4-F8B7-4193-9C0E-135532419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8ABC7-7FF6-4F0B-94A5-736A8016EB61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C27F6-5C6B-4D7D-8BCB-021BBE505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23327-8618-484F-ADE6-16251A9D5A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3E16D-066F-4DE5-B968-7DF732C400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6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3BC2-05A3-43D5-B15E-9EC0AAB9E7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Economics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DD8172-9F3D-4A25-B3F8-741568CD8D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Chapter 3 Review </a:t>
            </a:r>
          </a:p>
        </p:txBody>
      </p:sp>
    </p:spTree>
    <p:extLst>
      <p:ext uri="{BB962C8B-B14F-4D97-AF65-F5344CB8AC3E}">
        <p14:creationId xmlns:p14="http://schemas.microsoft.com/office/powerpoint/2010/main" val="3180432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0E87A-6B52-4C65-9196-1FF5F077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181A2-EC54-464F-8533-882D4F69B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why farm productivity increased during the Industrial Revolution (provide at least two examples).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3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5457-7AA3-42DA-A630-E5C837924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C97D-4DEF-4B3B-A1AA-3F3D14E31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introduction of labor-saving machinery, disease-resistant seeds, and better fertilizers, farm productivity increased sharply.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3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497D0-2EAD-4F80-A982-2882C9AD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DA40C-F3CD-4917-A204-FCC3C925A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did the population of cities grow during the Industrial Revolution?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96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53A3-DF9E-49B8-9D3D-3175A4C4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4C019-FB70-4BAA-90CF-7C7FB32A7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result, many workers and their families moved from farms to cities where they became less self-sufficient.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5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00AD6-189D-497D-A4BD-2F45D5D2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1DFB8-3CFB-4FA0-83BB-41B29574C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caused the opportunity cost of women not working to increase?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09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B3E52-6E53-4924-A31B-A2629A9A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8E806-C98A-45A0-BD03-930375CA4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then, higher education levels among married women and a growing need for workers increased women’s earnings, raising their opportunity cost of not working.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71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2C6D0-0AF5-4396-8AC6-46D76AEA5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A203-4548-4278-88BF-8BCB8C0F9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8391"/>
            <a:ext cx="10515600" cy="4351338"/>
          </a:xfrm>
        </p:spPr>
        <p:txBody>
          <a:bodyPr/>
          <a:lstStyle/>
          <a:p>
            <a:r>
              <a:rPr lang="en-US" dirty="0"/>
              <a:t>What caused the reduction of specialization within the household?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608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57F1-07B3-4667-AC33-2630209E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53594-D75A-4BDB-8F4B-29271BDD2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rise of two-earner families has reduced the significance of specialization within the household.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12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DFCC6-22D9-432F-8D33-0C5F4E7F3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AAFE2-B4C6-4487-9E0C-C3578C000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Workers’ rural homes served as tiny factories during the Industrial Revolution. What was the name of this system?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43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862CB-05C9-4145-9FE6-09EF408CE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8330C-3B6B-4786-AD02-06117337F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Cottage Industry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4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04C69-3658-48CC-B94A-E9AFA3632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66756-49B3-4504-A6A3-F0D4BCC12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those who live under one roof are considered part of the same 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56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080DF-A5A4-44F0-9077-6A30DFD95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29636-C9E7-4808-81A4-E6B692223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year and country did the Industrial Revolution begin?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05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8A7C-EA51-4834-87DF-9CE191764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1C455-9993-4D1B-9799-8F4FE9B40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Great Britain, 1750</a:t>
            </a:r>
          </a:p>
        </p:txBody>
      </p:sp>
    </p:spTree>
    <p:extLst>
      <p:ext uri="{BB962C8B-B14F-4D97-AF65-F5344CB8AC3E}">
        <p14:creationId xmlns:p14="http://schemas.microsoft.com/office/powerpoint/2010/main" val="19616102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CD594-6E39-4A62-8D45-7DD9FC3D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ECE2B-9C31-4A7A-8DC2-C3E4CF8A9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profit equal? </a:t>
            </a:r>
          </a:p>
        </p:txBody>
      </p:sp>
    </p:spTree>
    <p:extLst>
      <p:ext uri="{BB962C8B-B14F-4D97-AF65-F5344CB8AC3E}">
        <p14:creationId xmlns:p14="http://schemas.microsoft.com/office/powerpoint/2010/main" val="4191871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5E59B-878C-4456-B691-3F9A523F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DC979-F5CC-4FDC-BA03-A5696CC4F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Profit = Revenue – Cost of Production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63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166C4-336F-4291-9BD4-F9C70E483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81920-0D6E-4BC7-AF07-D579C1623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gains from international trade occur? </a:t>
            </a:r>
          </a:p>
        </p:txBody>
      </p:sp>
    </p:spTree>
    <p:extLst>
      <p:ext uri="{BB962C8B-B14F-4D97-AF65-F5344CB8AC3E}">
        <p14:creationId xmlns:p14="http://schemas.microsoft.com/office/powerpoint/2010/main" val="4189767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FDD4A-F800-4E28-BE65-567FA6AAB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97B97-9E0D-48B0-9E84-D62486FA6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Gains from international trade occur because the opportunity cost of producing specific goods differs across countries.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18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3B3F5-2E3D-4D25-9531-EB1BEC021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EA791-7000-4CEB-8F75-D906B98D3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it comes to raw materials, the United States is a net importer of __________ and metals and a net exporter of 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075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B6C92-4857-476B-B440-41B556BA8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68D174-AD0A-4306-91DB-99BEC6DC4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 importer of oil and metals and a net exporter of crops.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494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B1FA3-DFE9-4AB8-A229-3EA3239C8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3E735-6E67-4078-9D4C-E2C166493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_________________________ guarantee individuals the right to use their resources as they choose or to charge others for the use.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26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530-D163-41C9-A07B-7D5184D5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DEC65-E528-4E27-A200-F4DD81427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Private property rights </a:t>
            </a:r>
          </a:p>
        </p:txBody>
      </p:sp>
    </p:spTree>
    <p:extLst>
      <p:ext uri="{BB962C8B-B14F-4D97-AF65-F5344CB8AC3E}">
        <p14:creationId xmlns:p14="http://schemas.microsoft.com/office/powerpoint/2010/main" val="250044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9106C-E976-4B4B-90BB-8AC76FDD7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980E7-5E4E-442A-937B-B86402FEC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household</a:t>
            </a:r>
          </a:p>
        </p:txBody>
      </p:sp>
    </p:spTree>
    <p:extLst>
      <p:ext uri="{BB962C8B-B14F-4D97-AF65-F5344CB8AC3E}">
        <p14:creationId xmlns:p14="http://schemas.microsoft.com/office/powerpoint/2010/main" val="37735518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76440-2245-4D32-BBB9-2426959BA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2A76B-3245-40DB-931E-2271C3E55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 encourage inventors to invest the time and money required to discover and develop new products and processes.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180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7885F-740F-4378-B97E-7A567B83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3492B-2544-4C06-99CD-A41F37660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Patent laws </a:t>
            </a:r>
          </a:p>
        </p:txBody>
      </p:sp>
    </p:spTree>
    <p:extLst>
      <p:ext uri="{BB962C8B-B14F-4D97-AF65-F5344CB8AC3E}">
        <p14:creationId xmlns:p14="http://schemas.microsoft.com/office/powerpoint/2010/main" val="10820010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D7073-8952-4330-8164-5D8F02AC9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3B29A-BCFD-419E-9A5F-1CE966320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_____________________assigns property rights to original expressions or an author, artist, composer, or computer programmer.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137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BBD2-7C8D-48F9-9C1A-B5789742B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7B5A9-E014-4A79-89F0-15B9683D2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copyright </a:t>
            </a:r>
          </a:p>
        </p:txBody>
      </p:sp>
    </p:spTree>
    <p:extLst>
      <p:ext uri="{BB962C8B-B14F-4D97-AF65-F5344CB8AC3E}">
        <p14:creationId xmlns:p14="http://schemas.microsoft.com/office/powerpoint/2010/main" val="16564197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AEC81-0DB7-4A9A-993E-012B41312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4C300-4BD4-49D4-BAFE-95F801197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 establishes property rights to unique commercial marks and symbols.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276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CC3A0-882B-45B0-9B81-2BD85BC9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7D6EA-9064-4590-B47F-7A0448F9A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trademark </a:t>
            </a:r>
          </a:p>
        </p:txBody>
      </p:sp>
    </p:spTree>
    <p:extLst>
      <p:ext uri="{BB962C8B-B14F-4D97-AF65-F5344CB8AC3E}">
        <p14:creationId xmlns:p14="http://schemas.microsoft.com/office/powerpoint/2010/main" val="32862477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DB7B4-1FB1-4051-98B4-B7D49005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2FD8F-B58B-4262-94AF-4995619B1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company is the only seller of a product, it is labeled as a(n)______________________.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284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54E44-4DD0-4FAB-83DB-7D67874D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C99D4-3FA3-47CB-8218-4B266862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monopoly</a:t>
            </a:r>
          </a:p>
        </p:txBody>
      </p:sp>
    </p:spTree>
    <p:extLst>
      <p:ext uri="{BB962C8B-B14F-4D97-AF65-F5344CB8AC3E}">
        <p14:creationId xmlns:p14="http://schemas.microsoft.com/office/powerpoint/2010/main" val="2717911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55F1E-928B-423E-A9FA-01B458D8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51BF3-6615-48D7-86C0-0B9DFF838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to promote competition and reduce anticompetitive behavior.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702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AE4C6-A7E5-4BEC-BF28-50EF9633F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9EA55-786E-4EF8-99D5-B0DF4EB69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Antitrust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7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67232-2FE2-4F26-8C1F-F4931C287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7EC36-1918-413D-BAA8-17972EF96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Households’ demands for goods and services determine?  </a:t>
            </a:r>
          </a:p>
        </p:txBody>
      </p:sp>
    </p:spTree>
    <p:extLst>
      <p:ext uri="{BB962C8B-B14F-4D97-AF65-F5344CB8AC3E}">
        <p14:creationId xmlns:p14="http://schemas.microsoft.com/office/powerpoint/2010/main" val="3687803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9DC33-DA5C-4F66-BDF5-A1C433228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59133-6538-40E3-AD28-158772613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and provide an example (from the notes) of how a monopoly could produce and sell a product for less than could several competing firms.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5942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FB5C0-EFCA-425E-8352-57330ACBA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51537-A632-4755-81EA-1E13404A9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Electricity is delivered more efficiently by a single firm that wires the community than by competing firms each stringing their own sets of wires.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036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1A3E0-0E4B-42A2-B59D-DB5FD522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26C5E-E8C9-45BC-9DE0-487B18D8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it is cheaper for one firm to serve the market than for two or more firms to do so, that firm is called a(n) _________________________.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392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3C1DA-85E1-4AE6-B67D-A7333535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FD099-C796-48AD-9E4D-D2B5D6B19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monopoly.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8326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D9410-AE08-48DE-AFC2-BE86F1ABB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461E8-C5E8-4313-A6C1-396D04565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Government-owned and government regulated monopolies are called…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3173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80925-50F8-4642-A9F3-640420F9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F7EA0-43C6-48F2-967F-9107FBDCE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utilities.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244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F0579-923B-4594-B813-082A7CA6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49018-AD3A-44FF-B077-476807A5E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objectives through taxing and spending is called…</a:t>
            </a:r>
          </a:p>
        </p:txBody>
      </p:sp>
    </p:spTree>
    <p:extLst>
      <p:ext uri="{BB962C8B-B14F-4D97-AF65-F5344CB8AC3E}">
        <p14:creationId xmlns:p14="http://schemas.microsoft.com/office/powerpoint/2010/main" val="25379542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F8A0-00A6-4394-8642-9B9DCD4DF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90200-9E64-489D-A795-AB527F7D7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fiscal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492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8AA1-7DD7-4268-A131-614C15869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BF89-D3D2-4792-A77B-80384237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causes higher inflation? </a:t>
            </a:r>
          </a:p>
        </p:txBody>
      </p:sp>
    </p:spTree>
    <p:extLst>
      <p:ext uri="{BB962C8B-B14F-4D97-AF65-F5344CB8AC3E}">
        <p14:creationId xmlns:p14="http://schemas.microsoft.com/office/powerpoint/2010/main" val="36462895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F6ED8-344F-4C0C-9533-EF9F9B50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D0681-9071-401E-A0ED-E036D4E91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 much money in circulation results in higher inflation.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586DA-1470-47EE-A71B-12CE0BA6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C89E2-F56A-443C-8873-6015F6A72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gets produced.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5715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DA6BC-E59F-4546-9B61-35EE047F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94D0C-76FF-4775-9649-5DD4F9207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the two important features of private goods.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966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C017-FFAF-4BA2-8858-C86A9A44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82651-385D-4F63-A70A-67CCAD8E1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they are rival in consumption </a:t>
            </a:r>
          </a:p>
          <a:p>
            <a:r>
              <a:rPr lang="en-US" dirty="0"/>
              <a:t>2. suppliers can easily exclude those who don’t pay, so a private good is said to be exclusive.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472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9A1B-6CAE-4E8F-9DE5-F4B4CFC58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4309F-6CEE-49C3-A157-4A203AB2D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 of goods are both nonrival and nonexclusive?</a:t>
            </a:r>
          </a:p>
        </p:txBody>
      </p:sp>
    </p:spTree>
    <p:extLst>
      <p:ext uri="{BB962C8B-B14F-4D97-AF65-F5344CB8AC3E}">
        <p14:creationId xmlns:p14="http://schemas.microsoft.com/office/powerpoint/2010/main" val="19171594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6F132-448F-43BD-A9C1-22956624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38672-E39C-441F-BA00-7AF8BEBBB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goods </a:t>
            </a:r>
          </a:p>
        </p:txBody>
      </p:sp>
    </p:spTree>
    <p:extLst>
      <p:ext uri="{BB962C8B-B14F-4D97-AF65-F5344CB8AC3E}">
        <p14:creationId xmlns:p14="http://schemas.microsoft.com/office/powerpoint/2010/main" val="40069173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28EF0-FBAE-427C-8317-8456D5F35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9EF15-1BBD-480C-85B2-7E22EC0F6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pay for a public service provided by the local government by paying taxes. </a:t>
            </a:r>
          </a:p>
          <a:p>
            <a:r>
              <a:rPr lang="en-US" dirty="0"/>
              <a:t>Household that do not pay are called…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2692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825D7-D18C-4BD7-AB52-3205D2953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4BB31-36BE-4818-8321-4BC9625AC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riders</a:t>
            </a:r>
          </a:p>
        </p:txBody>
      </p:sp>
    </p:spTree>
    <p:extLst>
      <p:ext uri="{BB962C8B-B14F-4D97-AF65-F5344CB8AC3E}">
        <p14:creationId xmlns:p14="http://schemas.microsoft.com/office/powerpoint/2010/main" val="27819321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B3D6B-F8FA-4B03-BC68-E8ECF0C94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FE209-6CF4-4514-BEE9-C6DCA74D5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quasi-public goods? Provide and example (from the notes).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4763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039EC-D1F2-4526-9F83-CDF69E0A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E2FEE-2934-4C74-B5A1-64DAA8E8D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Goods that, once produced, are available to all, but nonpayers are easily excluded. </a:t>
            </a:r>
          </a:p>
          <a:p>
            <a:endParaRPr lang="en-US" dirty="0"/>
          </a:p>
          <a:p>
            <a:r>
              <a:rPr lang="en-US" dirty="0"/>
              <a:t>Netflix </a:t>
            </a:r>
          </a:p>
        </p:txBody>
      </p:sp>
    </p:spTree>
    <p:extLst>
      <p:ext uri="{BB962C8B-B14F-4D97-AF65-F5344CB8AC3E}">
        <p14:creationId xmlns:p14="http://schemas.microsoft.com/office/powerpoint/2010/main" val="7139606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B4FD-BA6F-4EEE-BAA4-D56426F01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E08F4-3316-45CE-A4BB-68A2B5A9B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open access goods. Provide an example of an open access good (from the notes).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43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9540-C339-460A-90C7-CFC8C996C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B21B0-9A62-4F02-938F-6D3584AE9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Goods that are rival in consumption but exclusion is costly. </a:t>
            </a:r>
          </a:p>
          <a:p>
            <a:r>
              <a:rPr lang="en-US" dirty="0"/>
              <a:t>Game fishing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5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26D5-5332-49C5-B5E9-27A56034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B0701-296F-4A45-B57F-6CD9474E1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buyers of goods and services and sellers of resources, households make all kinds of economic choices. </a:t>
            </a:r>
          </a:p>
          <a:p>
            <a:endParaRPr lang="en-US" dirty="0"/>
          </a:p>
          <a:p>
            <a:r>
              <a:rPr lang="en-US" dirty="0"/>
              <a:t>These choices include what four examples? </a:t>
            </a:r>
          </a:p>
        </p:txBody>
      </p:sp>
    </p:spTree>
    <p:extLst>
      <p:ext uri="{BB962C8B-B14F-4D97-AF65-F5344CB8AC3E}">
        <p14:creationId xmlns:p14="http://schemas.microsoft.com/office/powerpoint/2010/main" val="7034365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D810-36BA-4C61-97A0-CD81C51A5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7A9F1-5286-4637-83AB-F58A6E7BB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products of production or consumption that impose costs on third parties, neither buyers or sellers are called…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6685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DC62D-7B19-47D8-8747-0EF1FFC39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EFC13-B0A2-4351-92FD-073EBE0D6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Negative externalities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9176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6A695-7252-4DF7-B723-DB0175928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EE522-984A-4697-A6C9-19089B16C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products of consumption or production that benefit third parties, who are not buyers or sellers are called…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726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6C2F-97C7-4787-8A7B-530CFF863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584D7-D8F9-4C43-B252-8F7EDA61E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Positive Externalities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7217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CC09D-C65A-4927-8F53-854A72FD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0B5BC-C4BE-41E7-AD3A-4AF950702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market economy, what does income depends primarily on?  </a:t>
            </a:r>
          </a:p>
        </p:txBody>
      </p:sp>
    </p:spTree>
    <p:extLst>
      <p:ext uri="{BB962C8B-B14F-4D97-AF65-F5344CB8AC3E}">
        <p14:creationId xmlns:p14="http://schemas.microsoft.com/office/powerpoint/2010/main" val="96085871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0488-B7A1-4BEE-BE4F-0C365BC89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B872C-83EA-4492-A81C-9F0665F24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earnings, which depend on the value of each person’s contribution to production.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5324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7D69-DF52-4CC5-864F-F69B1AF4E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F65E2-F5B0-4BB1-A1DC-9016E7B98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______________________ of households is the middle income when incomes are ranked from lowest to highest.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294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5FF-DB48-486E-9658-BA72A560C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DAB7A-3EDE-4F23-B35D-C41BA9604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median income </a:t>
            </a:r>
          </a:p>
        </p:txBody>
      </p:sp>
    </p:spTree>
    <p:extLst>
      <p:ext uri="{BB962C8B-B14F-4D97-AF65-F5344CB8AC3E}">
        <p14:creationId xmlns:p14="http://schemas.microsoft.com/office/powerpoint/2010/main" val="418467713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A15E8-8D06-489C-B8AE-5849F46B6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87AF3-B6E3-459F-82A1-7DFB09D4A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Poverty rates among female-headed families are five to six times greater than rates among married couples. Please explain why.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6142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B77C6-4B6A-4044-9F34-9EAE491A9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AF00C-5BFF-4C80-8E95-0D7BCB2F4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father typically assumes little responsibility for child support for child born outside marriage, the child(ren) are much more likely to be poor than other children. </a:t>
            </a:r>
          </a:p>
          <a:p>
            <a:endParaRPr lang="en-US" dirty="0"/>
          </a:p>
          <a:p>
            <a:r>
              <a:rPr lang="en-US" dirty="0"/>
              <a:t>Births to single mothers make up the primary source of poverty in the United States.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35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F11E-6E44-4229-B4B4-D1BEF258D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BE3E2-351E-4E5D-9074-20ACF81C8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buy, </a:t>
            </a:r>
          </a:p>
          <a:p>
            <a:r>
              <a:rPr lang="en-US" dirty="0"/>
              <a:t>how much to save, </a:t>
            </a:r>
          </a:p>
          <a:p>
            <a:r>
              <a:rPr lang="en-US" dirty="0"/>
              <a:t>where to live, </a:t>
            </a:r>
          </a:p>
          <a:p>
            <a:r>
              <a:rPr lang="en-US" dirty="0"/>
              <a:t>where to work.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503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F2E2E-D684-4BB4-8C10-38736AEE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D2670-A3FE-434A-8AD0-711FCBEE7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___________________________are designed to help make up for the lost income of people who worked but are now retired, temporarily employed, or unable to work because of disability or work-related injury.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19907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A8C0-772D-4B5C-B553-3B8E81F6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BF872-DF09-4301-A00D-FAD67D5EB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insurance programs </a:t>
            </a:r>
          </a:p>
        </p:txBody>
      </p:sp>
    </p:spTree>
    <p:extLst>
      <p:ext uri="{BB962C8B-B14F-4D97-AF65-F5344CB8AC3E}">
        <p14:creationId xmlns:p14="http://schemas.microsoft.com/office/powerpoint/2010/main" val="292706461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F1C2B-3C42-4BB6-AE26-5FDF2ED61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B2A4A-1E5F-46D8-83E5-B7E9627BF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was Social Security established?  during the Great Depression of the 1930s, provides retirement income for those with a work history and a record of making payments to the program.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6946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42B62-4D0D-412C-A8CD-59D3B32CB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CC9B2-DAAB-4990-B9FB-C015DA1AE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Great Depression of the 1930s (1935), provides retirement income for those with a work history and a record of making payments to the program.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9349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6B8F-A6A7-4B0A-B174-23289B78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0358F-9AD6-4A3B-A626-237D7AFA8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is Social Security failing? </a:t>
            </a:r>
          </a:p>
        </p:txBody>
      </p:sp>
    </p:spTree>
    <p:extLst>
      <p:ext uri="{BB962C8B-B14F-4D97-AF65-F5344CB8AC3E}">
        <p14:creationId xmlns:p14="http://schemas.microsoft.com/office/powerpoint/2010/main" val="418132210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24A56-16B6-4191-A949-5CB54E9FF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8F560-62EB-46B8-97F7-4D66E983E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enough people paying into the program.</a:t>
            </a:r>
          </a:p>
          <a:p>
            <a:r>
              <a:rPr lang="en-US" dirty="0"/>
              <a:t>People are living longer.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2132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776F3-1324-4159-8AFF-CDD66C13F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C11EE-45FC-4B7F-8F0E-8238E64CD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__________________ provides health insurance for short-term medical care, mostly to these age 65 and older, regardless of income.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31743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95B9C-4A80-49FA-9684-0ADA500BE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82936-F09C-4EB0-819C-303E8FCE7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Medicare</a:t>
            </a:r>
          </a:p>
        </p:txBody>
      </p:sp>
    </p:spTree>
    <p:extLst>
      <p:ext uri="{BB962C8B-B14F-4D97-AF65-F5344CB8AC3E}">
        <p14:creationId xmlns:p14="http://schemas.microsoft.com/office/powerpoint/2010/main" val="312356222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F63F-346B-422F-8BFC-5E1674F0A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F1E06-10E6-4CD6-85E9-C22D44358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goods and services such as food stamps, healthcare, housing assistance, and school lunches to the poor.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1449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F919E-B265-4475-8D1E-F868E073C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022C3-BAEA-4414-A6EA-EA1B36D8C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In-Kind Transfer Programs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8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8B0E5-E9C0-4298-9CED-E4E25FD17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6983A-2028-4201-86B5-F9C575378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the typical labor of America in 1850.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006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9932E-566A-474A-8EB2-8A327A3C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6DF50-796D-4EB7-B97D-431A222B2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Supplements wages of the working poor.  Instead of paying income tax, a family could receive around 4,000 dollars if they are under the poverty level.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729247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D37A0-BADB-43B4-9C03-AF3E1D32B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1A1A7-F18A-4D09-9D47-342334813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Earned- Income Tax Credit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03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078D2-6B8A-4923-B8E7-ABD93595A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3078-5D0B-4231-9EF4-C2E554598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1850 about two-thirds of America’s labor force worked on farms.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07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1065</Words>
  <Application>Microsoft Office PowerPoint</Application>
  <PresentationFormat>Widescreen</PresentationFormat>
  <Paragraphs>95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5" baseType="lpstr">
      <vt:lpstr>Arial</vt:lpstr>
      <vt:lpstr>Calibri</vt:lpstr>
      <vt:lpstr>Calibri Light</vt:lpstr>
      <vt:lpstr>Office Theme</vt:lpstr>
      <vt:lpstr>Economics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</dc:title>
  <dc:creator>Tyler Moudry</dc:creator>
  <cp:lastModifiedBy>Tyler Moudry</cp:lastModifiedBy>
  <cp:revision>6</cp:revision>
  <dcterms:created xsi:type="dcterms:W3CDTF">2019-03-28T06:30:09Z</dcterms:created>
  <dcterms:modified xsi:type="dcterms:W3CDTF">2019-03-28T10:08:30Z</dcterms:modified>
</cp:coreProperties>
</file>