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varScale="1">
        <p:scale>
          <a:sx n="90" d="100"/>
          <a:sy n="90" d="100"/>
        </p:scale>
        <p:origin x="5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2/20/2019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2/20/2019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2/20/2019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2/20/2019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2/20/2019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9533-CB3D-41DF-85BC-2479D8923558}"/>
              </a:ext>
            </a:extLst>
          </p:cNvPr>
          <p:cNvSpPr>
            <a:spLocks noGrp="1"/>
          </p:cNvSpPr>
          <p:nvPr>
            <p:ph type="ctrTitle"/>
          </p:nvPr>
        </p:nvSpPr>
        <p:spPr/>
        <p:txBody>
          <a:bodyPr/>
          <a:lstStyle/>
          <a:p>
            <a:r>
              <a:rPr lang="en-US" dirty="0"/>
              <a:t>Economics </a:t>
            </a:r>
            <a:br>
              <a:rPr lang="en-US" dirty="0"/>
            </a:br>
            <a:r>
              <a:rPr lang="en-US" dirty="0"/>
              <a:t>Chapter 2 section 2: </a:t>
            </a:r>
          </a:p>
        </p:txBody>
      </p:sp>
      <p:sp>
        <p:nvSpPr>
          <p:cNvPr id="3" name="Subtitle 2">
            <a:extLst>
              <a:ext uri="{FF2B5EF4-FFF2-40B4-BE49-F238E27FC236}">
                <a16:creationId xmlns:a16="http://schemas.microsoft.com/office/drawing/2014/main" id="{AAF4B23D-3615-4C75-BBA5-EAD12C571404}"/>
              </a:ext>
            </a:extLst>
          </p:cNvPr>
          <p:cNvSpPr>
            <a:spLocks noGrp="1"/>
          </p:cNvSpPr>
          <p:nvPr>
            <p:ph type="subTitle" idx="1"/>
          </p:nvPr>
        </p:nvSpPr>
        <p:spPr>
          <a:xfrm>
            <a:off x="2215045" y="5380074"/>
            <a:ext cx="8045373" cy="1341401"/>
          </a:xfrm>
        </p:spPr>
        <p:txBody>
          <a:bodyPr>
            <a:normAutofit/>
          </a:bodyPr>
          <a:lstStyle/>
          <a:p>
            <a:r>
              <a:rPr lang="en-US" sz="2800" dirty="0"/>
              <a:t>Production Possibilities Frontier </a:t>
            </a:r>
          </a:p>
        </p:txBody>
      </p:sp>
    </p:spTree>
    <p:extLst>
      <p:ext uri="{BB962C8B-B14F-4D97-AF65-F5344CB8AC3E}">
        <p14:creationId xmlns:p14="http://schemas.microsoft.com/office/powerpoint/2010/main" val="133059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77D43-BA41-42C8-B1F8-BDAA31483A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2CEAC1-3D3B-4B22-9D22-BDF8276B9B17}"/>
              </a:ext>
            </a:extLst>
          </p:cNvPr>
          <p:cNvSpPr>
            <a:spLocks noGrp="1"/>
          </p:cNvSpPr>
          <p:nvPr>
            <p:ph idx="1"/>
          </p:nvPr>
        </p:nvSpPr>
        <p:spPr/>
        <p:txBody>
          <a:bodyPr>
            <a:normAutofit/>
          </a:bodyPr>
          <a:lstStyle/>
          <a:p>
            <a:r>
              <a:rPr lang="en-US" sz="2800" dirty="0"/>
              <a:t>The shape of the production possibilities frontier reflects the law of increasing opportunity cost. </a:t>
            </a:r>
          </a:p>
          <a:p>
            <a:endParaRPr lang="en-US" sz="2800" dirty="0"/>
          </a:p>
          <a:p>
            <a:r>
              <a:rPr lang="en-US" sz="2800" dirty="0"/>
              <a:t>If the economy uses all resources efficiently, the </a:t>
            </a:r>
            <a:r>
              <a:rPr lang="en-US" sz="2800" b="1" u="sng" dirty="0"/>
              <a:t>law of increasing opportunity cost </a:t>
            </a:r>
            <a:r>
              <a:rPr lang="en-US" sz="2800" dirty="0"/>
              <a:t>states that each additional increment of one good requires the economy to give up successively larger increments of the other good. </a:t>
            </a:r>
          </a:p>
        </p:txBody>
      </p:sp>
    </p:spTree>
    <p:extLst>
      <p:ext uri="{BB962C8B-B14F-4D97-AF65-F5344CB8AC3E}">
        <p14:creationId xmlns:p14="http://schemas.microsoft.com/office/powerpoint/2010/main" val="2069242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31EF3-A1EE-4889-A596-14828272AC7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5B0951-FE68-46A2-A82C-F162EEC76309}"/>
              </a:ext>
            </a:extLst>
          </p:cNvPr>
          <p:cNvSpPr>
            <a:spLocks noGrp="1"/>
          </p:cNvSpPr>
          <p:nvPr>
            <p:ph idx="1"/>
          </p:nvPr>
        </p:nvSpPr>
        <p:spPr/>
        <p:txBody>
          <a:bodyPr>
            <a:normAutofit/>
          </a:bodyPr>
          <a:lstStyle/>
          <a:p>
            <a:r>
              <a:rPr lang="en-US" sz="2800" dirty="0"/>
              <a:t>The law of increasing opportunity cost also applies when moving from the production of capital goods to the production of consumer goods. </a:t>
            </a:r>
          </a:p>
          <a:p>
            <a:endParaRPr lang="en-US" sz="2800" dirty="0"/>
          </a:p>
          <a:p>
            <a:r>
              <a:rPr lang="en-US" sz="2800" dirty="0"/>
              <a:t>If resources were perfectly adaptable to the production of both types of goods, the amount of consumer goods sacrificed to make more capital goods would remain constant. </a:t>
            </a:r>
          </a:p>
        </p:txBody>
      </p:sp>
    </p:spTree>
    <p:extLst>
      <p:ext uri="{BB962C8B-B14F-4D97-AF65-F5344CB8AC3E}">
        <p14:creationId xmlns:p14="http://schemas.microsoft.com/office/powerpoint/2010/main" val="73857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D73D-DC1F-4D69-BF3B-EA6073A9E009}"/>
              </a:ext>
            </a:extLst>
          </p:cNvPr>
          <p:cNvSpPr>
            <a:spLocks noGrp="1"/>
          </p:cNvSpPr>
          <p:nvPr>
            <p:ph type="title"/>
          </p:nvPr>
        </p:nvSpPr>
        <p:spPr/>
        <p:txBody>
          <a:bodyPr/>
          <a:lstStyle/>
          <a:p>
            <a:r>
              <a:rPr lang="en-US" dirty="0"/>
              <a:t>Shifts of the PPF </a:t>
            </a:r>
          </a:p>
        </p:txBody>
      </p:sp>
      <p:sp>
        <p:nvSpPr>
          <p:cNvPr id="3" name="Content Placeholder 2">
            <a:extLst>
              <a:ext uri="{FF2B5EF4-FFF2-40B4-BE49-F238E27FC236}">
                <a16:creationId xmlns:a16="http://schemas.microsoft.com/office/drawing/2014/main" id="{FEE18D30-E0D3-4564-AAAC-D036F189DDB5}"/>
              </a:ext>
            </a:extLst>
          </p:cNvPr>
          <p:cNvSpPr>
            <a:spLocks noGrp="1"/>
          </p:cNvSpPr>
          <p:nvPr>
            <p:ph idx="1"/>
          </p:nvPr>
        </p:nvSpPr>
        <p:spPr/>
        <p:txBody>
          <a:bodyPr>
            <a:normAutofit/>
          </a:bodyPr>
          <a:lstStyle/>
          <a:p>
            <a:r>
              <a:rPr lang="en-US" sz="2400" dirty="0"/>
              <a:t>The production possibilities frontier assumes that resources available in the economy and the level of technology are fixed during the period. </a:t>
            </a:r>
          </a:p>
        </p:txBody>
      </p:sp>
    </p:spTree>
    <p:extLst>
      <p:ext uri="{BB962C8B-B14F-4D97-AF65-F5344CB8AC3E}">
        <p14:creationId xmlns:p14="http://schemas.microsoft.com/office/powerpoint/2010/main" val="2325689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ED45-045F-4F34-91AC-0A1F9E97AE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BA3B47-9D05-406A-97C4-E37A5505493E}"/>
              </a:ext>
            </a:extLst>
          </p:cNvPr>
          <p:cNvSpPr>
            <a:spLocks noGrp="1"/>
          </p:cNvSpPr>
          <p:nvPr>
            <p:ph idx="1"/>
          </p:nvPr>
        </p:nvSpPr>
        <p:spPr/>
        <p:txBody>
          <a:bodyPr>
            <a:normAutofit/>
          </a:bodyPr>
          <a:lstStyle/>
          <a:p>
            <a:r>
              <a:rPr lang="en-US" sz="2400" dirty="0"/>
              <a:t>An outward shift of the PPF reflects </a:t>
            </a:r>
            <a:r>
              <a:rPr lang="en-US" sz="2400" b="1" u="sng" dirty="0"/>
              <a:t>economic growth</a:t>
            </a:r>
            <a:r>
              <a:rPr lang="en-US" sz="2400" dirty="0"/>
              <a:t>, which is an expansion in the economy’s production possibilities or ability to produce. </a:t>
            </a:r>
          </a:p>
        </p:txBody>
      </p:sp>
    </p:spTree>
    <p:extLst>
      <p:ext uri="{BB962C8B-B14F-4D97-AF65-F5344CB8AC3E}">
        <p14:creationId xmlns:p14="http://schemas.microsoft.com/office/powerpoint/2010/main" val="2622022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1999C-9DA8-4B67-A7C3-1C3E4DCC1D11}"/>
              </a:ext>
            </a:extLst>
          </p:cNvPr>
          <p:cNvSpPr>
            <a:spLocks noGrp="1"/>
          </p:cNvSpPr>
          <p:nvPr>
            <p:ph type="title"/>
          </p:nvPr>
        </p:nvSpPr>
        <p:spPr/>
        <p:txBody>
          <a:bodyPr/>
          <a:lstStyle/>
          <a:p>
            <a:r>
              <a:rPr lang="en-US" dirty="0"/>
              <a:t>Changes in Resources Availability </a:t>
            </a:r>
          </a:p>
        </p:txBody>
      </p:sp>
      <p:sp>
        <p:nvSpPr>
          <p:cNvPr id="3" name="Content Placeholder 2">
            <a:extLst>
              <a:ext uri="{FF2B5EF4-FFF2-40B4-BE49-F238E27FC236}">
                <a16:creationId xmlns:a16="http://schemas.microsoft.com/office/drawing/2014/main" id="{366EE24A-C4CA-48B8-AD47-55FE3170C7EA}"/>
              </a:ext>
            </a:extLst>
          </p:cNvPr>
          <p:cNvSpPr>
            <a:spLocks noGrp="1"/>
          </p:cNvSpPr>
          <p:nvPr>
            <p:ph idx="1"/>
          </p:nvPr>
        </p:nvSpPr>
        <p:spPr/>
        <p:txBody>
          <a:bodyPr>
            <a:normAutofit/>
          </a:bodyPr>
          <a:lstStyle/>
          <a:p>
            <a:r>
              <a:rPr lang="en-US" sz="2800" dirty="0"/>
              <a:t>An increase in the labor force, working longer hours, retiring later, and skilled labor all shift the PPF outward. </a:t>
            </a:r>
          </a:p>
          <a:p>
            <a:pPr lvl="1"/>
            <a:endParaRPr lang="en-US" sz="2800" dirty="0"/>
          </a:p>
          <a:p>
            <a:pPr lvl="1"/>
            <a:endParaRPr lang="en-US" sz="2800" dirty="0"/>
          </a:p>
          <a:p>
            <a:pPr lvl="1"/>
            <a:r>
              <a:rPr lang="en-US" sz="2800" dirty="0"/>
              <a:t>In contrast, a decrease in the availability or quality of resources shifts the PPF inward. </a:t>
            </a:r>
          </a:p>
        </p:txBody>
      </p:sp>
    </p:spTree>
    <p:extLst>
      <p:ext uri="{BB962C8B-B14F-4D97-AF65-F5344CB8AC3E}">
        <p14:creationId xmlns:p14="http://schemas.microsoft.com/office/powerpoint/2010/main" val="181192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E9F9-F0EA-45A7-AADE-44CA75CCF221}"/>
              </a:ext>
            </a:extLst>
          </p:cNvPr>
          <p:cNvSpPr>
            <a:spLocks noGrp="1"/>
          </p:cNvSpPr>
          <p:nvPr>
            <p:ph type="title"/>
          </p:nvPr>
        </p:nvSpPr>
        <p:spPr/>
        <p:txBody>
          <a:bodyPr/>
          <a:lstStyle/>
          <a:p>
            <a:r>
              <a:rPr lang="en-US" dirty="0"/>
              <a:t>Increase in Stock of Capital goods </a:t>
            </a:r>
          </a:p>
        </p:txBody>
      </p:sp>
      <p:sp>
        <p:nvSpPr>
          <p:cNvPr id="3" name="Content Placeholder 2">
            <a:extLst>
              <a:ext uri="{FF2B5EF4-FFF2-40B4-BE49-F238E27FC236}">
                <a16:creationId xmlns:a16="http://schemas.microsoft.com/office/drawing/2014/main" id="{7AFD4804-9784-4622-9C35-20B3B0222F3C}"/>
              </a:ext>
            </a:extLst>
          </p:cNvPr>
          <p:cNvSpPr>
            <a:spLocks noGrp="1"/>
          </p:cNvSpPr>
          <p:nvPr>
            <p:ph idx="1"/>
          </p:nvPr>
        </p:nvSpPr>
        <p:spPr/>
        <p:txBody>
          <a:bodyPr/>
          <a:lstStyle/>
          <a:p>
            <a:r>
              <a:rPr lang="en-US" dirty="0"/>
              <a:t>An economy’s PPF depends in part on its supply of the stock of capital goods. </a:t>
            </a:r>
          </a:p>
          <a:p>
            <a:endParaRPr lang="en-US" dirty="0"/>
          </a:p>
          <a:p>
            <a:pPr marL="0" indent="0">
              <a:buNone/>
            </a:pPr>
            <a:endParaRPr lang="en-US" dirty="0"/>
          </a:p>
          <a:p>
            <a:r>
              <a:rPr lang="en-US" dirty="0"/>
              <a:t>The more capital goods an economy produces during one period, the more output it can produce in the next period. </a:t>
            </a:r>
          </a:p>
        </p:txBody>
      </p:sp>
    </p:spTree>
    <p:extLst>
      <p:ext uri="{BB962C8B-B14F-4D97-AF65-F5344CB8AC3E}">
        <p14:creationId xmlns:p14="http://schemas.microsoft.com/office/powerpoint/2010/main" val="16612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BD0F-6C78-4F2C-B55F-62F194A956B6}"/>
              </a:ext>
            </a:extLst>
          </p:cNvPr>
          <p:cNvSpPr>
            <a:spLocks noGrp="1"/>
          </p:cNvSpPr>
          <p:nvPr>
            <p:ph type="title"/>
          </p:nvPr>
        </p:nvSpPr>
        <p:spPr/>
        <p:txBody>
          <a:bodyPr/>
          <a:lstStyle/>
          <a:p>
            <a:r>
              <a:rPr lang="en-US" dirty="0"/>
              <a:t>Technological Change</a:t>
            </a:r>
            <a:br>
              <a:rPr lang="en-US" dirty="0"/>
            </a:br>
            <a:endParaRPr lang="en-US" dirty="0"/>
          </a:p>
        </p:txBody>
      </p:sp>
      <p:sp>
        <p:nvSpPr>
          <p:cNvPr id="3" name="Content Placeholder 2">
            <a:extLst>
              <a:ext uri="{FF2B5EF4-FFF2-40B4-BE49-F238E27FC236}">
                <a16:creationId xmlns:a16="http://schemas.microsoft.com/office/drawing/2014/main" id="{0C3C40FC-70E5-41AA-8B2E-1A5B267C4679}"/>
              </a:ext>
            </a:extLst>
          </p:cNvPr>
          <p:cNvSpPr>
            <a:spLocks noGrp="1"/>
          </p:cNvSpPr>
          <p:nvPr>
            <p:ph idx="1"/>
          </p:nvPr>
        </p:nvSpPr>
        <p:spPr/>
        <p:txBody>
          <a:bodyPr>
            <a:normAutofit/>
          </a:bodyPr>
          <a:lstStyle/>
          <a:p>
            <a:r>
              <a:rPr lang="en-US" sz="2800" dirty="0"/>
              <a:t>Another change that could shift the economy’s PPF outward is a technological discovery that employs available resources more efficiently. </a:t>
            </a:r>
          </a:p>
          <a:p>
            <a:endParaRPr lang="en-US" sz="2800" dirty="0"/>
          </a:p>
          <a:p>
            <a:pPr lvl="1"/>
            <a:r>
              <a:rPr lang="en-US" sz="2800" b="1" i="1" dirty="0"/>
              <a:t>The internet has increased the efficiency of resource markets by boosting each firm’s ability to identify resource suppliers. </a:t>
            </a:r>
          </a:p>
        </p:txBody>
      </p:sp>
    </p:spTree>
    <p:extLst>
      <p:ext uri="{BB962C8B-B14F-4D97-AF65-F5344CB8AC3E}">
        <p14:creationId xmlns:p14="http://schemas.microsoft.com/office/powerpoint/2010/main" val="1161675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5F704-2CD9-45CA-A0D9-04698A219210}"/>
              </a:ext>
            </a:extLst>
          </p:cNvPr>
          <p:cNvSpPr>
            <a:spLocks noGrp="1"/>
          </p:cNvSpPr>
          <p:nvPr>
            <p:ph type="title"/>
          </p:nvPr>
        </p:nvSpPr>
        <p:spPr/>
        <p:txBody>
          <a:bodyPr/>
          <a:lstStyle/>
          <a:p>
            <a:r>
              <a:rPr lang="en-US" dirty="0"/>
              <a:t>Lessons from the PPF </a:t>
            </a:r>
          </a:p>
        </p:txBody>
      </p:sp>
      <p:sp>
        <p:nvSpPr>
          <p:cNvPr id="3" name="Content Placeholder 2">
            <a:extLst>
              <a:ext uri="{FF2B5EF4-FFF2-40B4-BE49-F238E27FC236}">
                <a16:creationId xmlns:a16="http://schemas.microsoft.com/office/drawing/2014/main" id="{CD695B34-2193-43D9-B911-B5DCF7A98628}"/>
              </a:ext>
            </a:extLst>
          </p:cNvPr>
          <p:cNvSpPr>
            <a:spLocks noGrp="1"/>
          </p:cNvSpPr>
          <p:nvPr>
            <p:ph idx="1"/>
          </p:nvPr>
        </p:nvSpPr>
        <p:spPr>
          <a:xfrm>
            <a:off x="1251678" y="2286001"/>
            <a:ext cx="10178322" cy="4412511"/>
          </a:xfrm>
        </p:spPr>
        <p:txBody>
          <a:bodyPr>
            <a:normAutofit/>
          </a:bodyPr>
          <a:lstStyle/>
          <a:p>
            <a:r>
              <a:rPr lang="en-US" dirty="0"/>
              <a:t>The PPF demonstrates several concepts introduced so far…</a:t>
            </a:r>
          </a:p>
          <a:p>
            <a:pPr lvl="1"/>
            <a:r>
              <a:rPr lang="en-US" b="1" i="1" dirty="0"/>
              <a:t>Efficiency </a:t>
            </a:r>
          </a:p>
          <a:p>
            <a:pPr lvl="1"/>
            <a:r>
              <a:rPr lang="en-US" b="1" i="1" dirty="0"/>
              <a:t>Scarcity </a:t>
            </a:r>
          </a:p>
          <a:p>
            <a:pPr lvl="1"/>
            <a:r>
              <a:rPr lang="en-US" b="1" i="1" dirty="0"/>
              <a:t>Opportunity cost </a:t>
            </a:r>
          </a:p>
          <a:p>
            <a:pPr lvl="1"/>
            <a:r>
              <a:rPr lang="en-US" b="1" i="1" dirty="0"/>
              <a:t>Law of increasing opportunity cost</a:t>
            </a:r>
          </a:p>
          <a:p>
            <a:pPr lvl="1"/>
            <a:r>
              <a:rPr lang="en-US" b="1" i="1" dirty="0"/>
              <a:t>Economic growth </a:t>
            </a:r>
          </a:p>
          <a:p>
            <a:pPr lvl="1"/>
            <a:r>
              <a:rPr lang="en-US" b="1" i="1" dirty="0"/>
              <a:t>Choice </a:t>
            </a:r>
          </a:p>
          <a:p>
            <a:pPr lvl="1"/>
            <a:endParaRPr lang="en-US" dirty="0"/>
          </a:p>
          <a:p>
            <a:pPr marL="457200" lvl="1" indent="0">
              <a:buNone/>
            </a:pPr>
            <a:r>
              <a:rPr lang="en-US" dirty="0"/>
              <a:t>Each point along the economy’s production possibilities frontier is an efficient combination of output. </a:t>
            </a:r>
          </a:p>
          <a:p>
            <a:pPr lvl="1"/>
            <a:endParaRPr lang="en-US" dirty="0"/>
          </a:p>
        </p:txBody>
      </p:sp>
    </p:spTree>
    <p:extLst>
      <p:ext uri="{BB962C8B-B14F-4D97-AF65-F5344CB8AC3E}">
        <p14:creationId xmlns:p14="http://schemas.microsoft.com/office/powerpoint/2010/main" val="160964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736A-8A52-4619-A77E-E9A510955E0D}"/>
              </a:ext>
            </a:extLst>
          </p:cNvPr>
          <p:cNvSpPr>
            <a:spLocks noGrp="1"/>
          </p:cNvSpPr>
          <p:nvPr>
            <p:ph type="title"/>
          </p:nvPr>
        </p:nvSpPr>
        <p:spPr/>
        <p:txBody>
          <a:bodyPr/>
          <a:lstStyle/>
          <a:p>
            <a:r>
              <a:rPr lang="en-US" dirty="0"/>
              <a:t>Efficiency and the production Possibilities Frontier </a:t>
            </a:r>
          </a:p>
        </p:txBody>
      </p:sp>
      <p:sp>
        <p:nvSpPr>
          <p:cNvPr id="3" name="Content Placeholder 2">
            <a:extLst>
              <a:ext uri="{FF2B5EF4-FFF2-40B4-BE49-F238E27FC236}">
                <a16:creationId xmlns:a16="http://schemas.microsoft.com/office/drawing/2014/main" id="{538DA906-F4E9-4848-8F04-2EBC163C6B2F}"/>
              </a:ext>
            </a:extLst>
          </p:cNvPr>
          <p:cNvSpPr>
            <a:spLocks noGrp="1"/>
          </p:cNvSpPr>
          <p:nvPr>
            <p:ph idx="1"/>
          </p:nvPr>
        </p:nvSpPr>
        <p:spPr/>
        <p:txBody>
          <a:bodyPr>
            <a:normAutofit/>
          </a:bodyPr>
          <a:lstStyle/>
          <a:p>
            <a:r>
              <a:rPr lang="en-US" sz="2800" b="1" i="1" dirty="0"/>
              <a:t>How much can an economy produce with the resources available? </a:t>
            </a:r>
          </a:p>
          <a:p>
            <a:r>
              <a:rPr lang="en-US" sz="2800" b="1" i="1" dirty="0"/>
              <a:t>What are the economy’s production capabilities? </a:t>
            </a:r>
          </a:p>
          <a:p>
            <a:endParaRPr lang="en-US" sz="2800" dirty="0"/>
          </a:p>
          <a:p>
            <a:pPr lvl="1"/>
            <a:r>
              <a:rPr lang="en-US" sz="2800" dirty="0"/>
              <a:t>To help consider these questions, you need a simple model of the economy, beginning with some simplifying assumptions. </a:t>
            </a:r>
          </a:p>
        </p:txBody>
      </p:sp>
    </p:spTree>
    <p:extLst>
      <p:ext uri="{BB962C8B-B14F-4D97-AF65-F5344CB8AC3E}">
        <p14:creationId xmlns:p14="http://schemas.microsoft.com/office/powerpoint/2010/main" val="205209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49B0F-181A-4C17-A0E8-78D8846AE25E}"/>
              </a:ext>
            </a:extLst>
          </p:cNvPr>
          <p:cNvSpPr>
            <a:spLocks noGrp="1"/>
          </p:cNvSpPr>
          <p:nvPr>
            <p:ph type="title"/>
          </p:nvPr>
        </p:nvSpPr>
        <p:spPr/>
        <p:txBody>
          <a:bodyPr/>
          <a:lstStyle/>
          <a:p>
            <a:r>
              <a:rPr lang="en-US" dirty="0"/>
              <a:t>Simplifying Assumptions </a:t>
            </a:r>
          </a:p>
        </p:txBody>
      </p:sp>
      <p:sp>
        <p:nvSpPr>
          <p:cNvPr id="3" name="Content Placeholder 2">
            <a:extLst>
              <a:ext uri="{FF2B5EF4-FFF2-40B4-BE49-F238E27FC236}">
                <a16:creationId xmlns:a16="http://schemas.microsoft.com/office/drawing/2014/main" id="{4E840612-D1FF-4824-8D3B-ADBEF3E326D9}"/>
              </a:ext>
            </a:extLst>
          </p:cNvPr>
          <p:cNvSpPr>
            <a:spLocks noGrp="1"/>
          </p:cNvSpPr>
          <p:nvPr>
            <p:ph idx="1"/>
          </p:nvPr>
        </p:nvSpPr>
        <p:spPr>
          <a:xfrm>
            <a:off x="1251678" y="2286001"/>
            <a:ext cx="10178322" cy="4295552"/>
          </a:xfrm>
        </p:spPr>
        <p:txBody>
          <a:bodyPr>
            <a:normAutofit/>
          </a:bodyPr>
          <a:lstStyle/>
          <a:p>
            <a:r>
              <a:rPr lang="en-US" dirty="0"/>
              <a:t>Here are the model’s simplifying assumptions.</a:t>
            </a:r>
          </a:p>
          <a:p>
            <a:pPr lvl="1"/>
            <a:r>
              <a:rPr lang="en-US" sz="2000" dirty="0"/>
              <a:t>1. To reduce the analysis to manageable proportions, the model limits the output to two broad classes of products: consumer goods, such as pizzas and haircuts, and capital goods, such as pizza ovens and hair clippers.  </a:t>
            </a:r>
          </a:p>
          <a:p>
            <a:pPr lvl="1"/>
            <a:r>
              <a:rPr lang="en-US" sz="2000" dirty="0"/>
              <a:t>2. The focus is on production during a given period- in this case, a year. </a:t>
            </a:r>
          </a:p>
          <a:p>
            <a:pPr lvl="1"/>
            <a:r>
              <a:rPr lang="en-US" sz="2000" dirty="0"/>
              <a:t>3. The resources available in the economy are fixed in both quantity and quality during the period. </a:t>
            </a:r>
          </a:p>
          <a:p>
            <a:pPr lvl="1"/>
            <a:r>
              <a:rPr lang="en-US" sz="2000" dirty="0"/>
              <a:t>4. Society’s knowledge about how best to combine resources to produce output – that is, the available </a:t>
            </a:r>
            <a:r>
              <a:rPr lang="en-US" sz="2000" i="1" dirty="0"/>
              <a:t>technology</a:t>
            </a:r>
            <a:r>
              <a:rPr lang="en-US" sz="2000" dirty="0"/>
              <a:t>- does not change during the year.  </a:t>
            </a:r>
          </a:p>
        </p:txBody>
      </p:sp>
    </p:spTree>
    <p:extLst>
      <p:ext uri="{BB962C8B-B14F-4D97-AF65-F5344CB8AC3E}">
        <p14:creationId xmlns:p14="http://schemas.microsoft.com/office/powerpoint/2010/main" val="333623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BB82C-0887-4BC8-B630-25A791503EB2}"/>
              </a:ext>
            </a:extLst>
          </p:cNvPr>
          <p:cNvSpPr>
            <a:spLocks noGrp="1"/>
          </p:cNvSpPr>
          <p:nvPr>
            <p:ph type="title"/>
          </p:nvPr>
        </p:nvSpPr>
        <p:spPr/>
        <p:txBody>
          <a:bodyPr/>
          <a:lstStyle/>
          <a:p>
            <a:r>
              <a:rPr lang="en-US" dirty="0" err="1"/>
              <a:t>PPf</a:t>
            </a:r>
            <a:r>
              <a:rPr lang="en-US" dirty="0"/>
              <a:t> Model </a:t>
            </a:r>
          </a:p>
        </p:txBody>
      </p:sp>
      <p:sp>
        <p:nvSpPr>
          <p:cNvPr id="3" name="Content Placeholder 2">
            <a:extLst>
              <a:ext uri="{FF2B5EF4-FFF2-40B4-BE49-F238E27FC236}">
                <a16:creationId xmlns:a16="http://schemas.microsoft.com/office/drawing/2014/main" id="{6BF933C9-0F74-4C32-A672-CD176F41D3D8}"/>
              </a:ext>
            </a:extLst>
          </p:cNvPr>
          <p:cNvSpPr>
            <a:spLocks noGrp="1"/>
          </p:cNvSpPr>
          <p:nvPr>
            <p:ph idx="1"/>
          </p:nvPr>
        </p:nvSpPr>
        <p:spPr/>
        <p:txBody>
          <a:bodyPr>
            <a:normAutofit/>
          </a:bodyPr>
          <a:lstStyle/>
          <a:p>
            <a:r>
              <a:rPr lang="en-US" sz="2400" dirty="0"/>
              <a:t>Given the resources and the technology available in the economy, the </a:t>
            </a:r>
            <a:r>
              <a:rPr lang="en-US" sz="2400" b="1" u="sng" dirty="0"/>
              <a:t>production possibilities frontier </a:t>
            </a:r>
            <a:r>
              <a:rPr lang="en-US" sz="2400" dirty="0"/>
              <a:t>(PPF) shows the possible combinations of the two types of goods that can be produced when available resources are employed fully and efficiently. </a:t>
            </a:r>
          </a:p>
        </p:txBody>
      </p:sp>
    </p:spTree>
    <p:extLst>
      <p:ext uri="{BB962C8B-B14F-4D97-AF65-F5344CB8AC3E}">
        <p14:creationId xmlns:p14="http://schemas.microsoft.com/office/powerpoint/2010/main" val="79510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A50B8-7C79-4819-8E07-5127EB0D60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7D1689-F748-4C3B-9491-AA377354BA81}"/>
              </a:ext>
            </a:extLst>
          </p:cNvPr>
          <p:cNvSpPr>
            <a:spLocks noGrp="1"/>
          </p:cNvSpPr>
          <p:nvPr>
            <p:ph idx="1"/>
          </p:nvPr>
        </p:nvSpPr>
        <p:spPr/>
        <p:txBody>
          <a:bodyPr>
            <a:normAutofit/>
          </a:bodyPr>
          <a:lstStyle/>
          <a:p>
            <a:r>
              <a:rPr lang="en-US" sz="3200" b="1" u="sng" dirty="0"/>
              <a:t>Efficiency</a:t>
            </a:r>
            <a:r>
              <a:rPr lang="en-US" sz="3200" dirty="0"/>
              <a:t> means producing the maximum possible output from available resources. </a:t>
            </a:r>
          </a:p>
        </p:txBody>
      </p:sp>
    </p:spTree>
    <p:extLst>
      <p:ext uri="{BB962C8B-B14F-4D97-AF65-F5344CB8AC3E}">
        <p14:creationId xmlns:p14="http://schemas.microsoft.com/office/powerpoint/2010/main" val="219782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FCFE-E0A3-45FE-BD66-BD0DE6008111}"/>
              </a:ext>
            </a:extLst>
          </p:cNvPr>
          <p:cNvSpPr>
            <a:spLocks noGrp="1"/>
          </p:cNvSpPr>
          <p:nvPr>
            <p:ph type="title"/>
          </p:nvPr>
        </p:nvSpPr>
        <p:spPr/>
        <p:txBody>
          <a:bodyPr/>
          <a:lstStyle/>
          <a:p>
            <a:r>
              <a:rPr lang="en-US" dirty="0"/>
              <a:t>Inefficient and Unattainable production </a:t>
            </a:r>
          </a:p>
        </p:txBody>
      </p:sp>
      <p:sp>
        <p:nvSpPr>
          <p:cNvPr id="3" name="Content Placeholder 2">
            <a:extLst>
              <a:ext uri="{FF2B5EF4-FFF2-40B4-BE49-F238E27FC236}">
                <a16:creationId xmlns:a16="http://schemas.microsoft.com/office/drawing/2014/main" id="{5DA74580-4AFF-4B52-8430-30826E027348}"/>
              </a:ext>
            </a:extLst>
          </p:cNvPr>
          <p:cNvSpPr>
            <a:spLocks noGrp="1"/>
          </p:cNvSpPr>
          <p:nvPr>
            <p:ph idx="1"/>
          </p:nvPr>
        </p:nvSpPr>
        <p:spPr/>
        <p:txBody>
          <a:bodyPr/>
          <a:lstStyle/>
          <a:p>
            <a:r>
              <a:rPr lang="en-US" dirty="0"/>
              <a:t>By using resources more efficiently or by using previously idle resources, the economy can produce more of at least one good without reducing the production of the other good. </a:t>
            </a:r>
          </a:p>
        </p:txBody>
      </p:sp>
    </p:spTree>
    <p:extLst>
      <p:ext uri="{BB962C8B-B14F-4D97-AF65-F5344CB8AC3E}">
        <p14:creationId xmlns:p14="http://schemas.microsoft.com/office/powerpoint/2010/main" val="295418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47228-0F68-4586-BC1B-FDC944FFAC24}"/>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8899189-9BE8-47E5-AA55-6A601D22B569}"/>
              </a:ext>
            </a:extLst>
          </p:cNvPr>
          <p:cNvPicPr>
            <a:picLocks noGrp="1" noChangeAspect="1"/>
          </p:cNvPicPr>
          <p:nvPr>
            <p:ph idx="1"/>
          </p:nvPr>
        </p:nvPicPr>
        <p:blipFill>
          <a:blip r:embed="rId2"/>
          <a:stretch>
            <a:fillRect/>
          </a:stretch>
        </p:blipFill>
        <p:spPr>
          <a:xfrm>
            <a:off x="1898695" y="0"/>
            <a:ext cx="8054368" cy="6858000"/>
          </a:xfrm>
          <a:prstGeom prst="rect">
            <a:avLst/>
          </a:prstGeom>
          <a:ln>
            <a:noFill/>
          </a:ln>
          <a:effectLst>
            <a:softEdge rad="112500"/>
          </a:effectLst>
        </p:spPr>
      </p:pic>
    </p:spTree>
    <p:extLst>
      <p:ext uri="{BB962C8B-B14F-4D97-AF65-F5344CB8AC3E}">
        <p14:creationId xmlns:p14="http://schemas.microsoft.com/office/powerpoint/2010/main" val="155933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03D4-9B59-4C5C-BB88-482D4DB7BEA5}"/>
              </a:ext>
            </a:extLst>
          </p:cNvPr>
          <p:cNvSpPr>
            <a:spLocks noGrp="1"/>
          </p:cNvSpPr>
          <p:nvPr>
            <p:ph type="title"/>
          </p:nvPr>
        </p:nvSpPr>
        <p:spPr/>
        <p:txBody>
          <a:bodyPr/>
          <a:lstStyle/>
          <a:p>
            <a:r>
              <a:rPr lang="en-US" dirty="0"/>
              <a:t>The Shape of the PPF </a:t>
            </a:r>
          </a:p>
        </p:txBody>
      </p:sp>
      <p:sp>
        <p:nvSpPr>
          <p:cNvPr id="3" name="Content Placeholder 2">
            <a:extLst>
              <a:ext uri="{FF2B5EF4-FFF2-40B4-BE49-F238E27FC236}">
                <a16:creationId xmlns:a16="http://schemas.microsoft.com/office/drawing/2014/main" id="{DC8FD343-CFF8-463E-A47B-F2C12F591563}"/>
              </a:ext>
            </a:extLst>
          </p:cNvPr>
          <p:cNvSpPr>
            <a:spLocks noGrp="1"/>
          </p:cNvSpPr>
          <p:nvPr>
            <p:ph idx="1"/>
          </p:nvPr>
        </p:nvSpPr>
        <p:spPr/>
        <p:txBody>
          <a:bodyPr>
            <a:normAutofit/>
          </a:bodyPr>
          <a:lstStyle/>
          <a:p>
            <a:r>
              <a:rPr lang="en-US" sz="2800" dirty="0"/>
              <a:t>Any movement along the PPF involves giving up some of one good to get more of the other. </a:t>
            </a:r>
          </a:p>
          <a:p>
            <a:pPr marL="0" indent="0">
              <a:buNone/>
            </a:pPr>
            <a:endParaRPr lang="en-US" sz="2800" dirty="0"/>
          </a:p>
          <a:p>
            <a:r>
              <a:rPr lang="en-US" sz="2800" dirty="0"/>
              <a:t>Movement down the curve indicates that the opportunity cost of more capital goods is fewer consumer goods. </a:t>
            </a:r>
          </a:p>
        </p:txBody>
      </p:sp>
    </p:spTree>
    <p:extLst>
      <p:ext uri="{BB962C8B-B14F-4D97-AF65-F5344CB8AC3E}">
        <p14:creationId xmlns:p14="http://schemas.microsoft.com/office/powerpoint/2010/main" val="2739634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596DD-0ED7-4244-8604-CA8EE46435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937449-42F3-4070-9E11-2A3B2709AB00}"/>
              </a:ext>
            </a:extLst>
          </p:cNvPr>
          <p:cNvSpPr>
            <a:spLocks noGrp="1"/>
          </p:cNvSpPr>
          <p:nvPr>
            <p:ph idx="1"/>
          </p:nvPr>
        </p:nvSpPr>
        <p:spPr/>
        <p:txBody>
          <a:bodyPr>
            <a:normAutofit/>
          </a:bodyPr>
          <a:lstStyle/>
          <a:p>
            <a:r>
              <a:rPr lang="en-US" sz="3200" b="1" i="1" dirty="0"/>
              <a:t>The resources in the economy are not all perfectly adaptable to the production of both types of goods. Therefore, the opportunity cost of capital goods increases as the economy produces more capital goods and fewer consumer goods. </a:t>
            </a:r>
          </a:p>
        </p:txBody>
      </p:sp>
    </p:spTree>
    <p:extLst>
      <p:ext uri="{BB962C8B-B14F-4D97-AF65-F5344CB8AC3E}">
        <p14:creationId xmlns:p14="http://schemas.microsoft.com/office/powerpoint/2010/main" val="92003934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35</TotalTime>
  <Words>658</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Impact</vt:lpstr>
      <vt:lpstr>Badge</vt:lpstr>
      <vt:lpstr>Economics  Chapter 2 section 2: </vt:lpstr>
      <vt:lpstr>Efficiency and the production Possibilities Frontier </vt:lpstr>
      <vt:lpstr>Simplifying Assumptions </vt:lpstr>
      <vt:lpstr>PPf Model </vt:lpstr>
      <vt:lpstr>PowerPoint Presentation</vt:lpstr>
      <vt:lpstr>Inefficient and Unattainable production </vt:lpstr>
      <vt:lpstr>PowerPoint Presentation</vt:lpstr>
      <vt:lpstr>The Shape of the PPF </vt:lpstr>
      <vt:lpstr>PowerPoint Presentation</vt:lpstr>
      <vt:lpstr>PowerPoint Presentation</vt:lpstr>
      <vt:lpstr>PowerPoint Presentation</vt:lpstr>
      <vt:lpstr>Shifts of the PPF </vt:lpstr>
      <vt:lpstr>PowerPoint Presentation</vt:lpstr>
      <vt:lpstr>Changes in Resources Availability </vt:lpstr>
      <vt:lpstr>Increase in Stock of Capital goods </vt:lpstr>
      <vt:lpstr>Technological Change </vt:lpstr>
      <vt:lpstr>Lessons from the PPF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Chapter 2 section 2: </dc:title>
  <dc:creator>Tyler Moudry</dc:creator>
  <cp:lastModifiedBy>Tyler Moudry</cp:lastModifiedBy>
  <cp:revision>4</cp:revision>
  <dcterms:created xsi:type="dcterms:W3CDTF">2019-02-20T12:15:31Z</dcterms:created>
  <dcterms:modified xsi:type="dcterms:W3CDTF">2019-02-20T12:50:48Z</dcterms:modified>
</cp:coreProperties>
</file>