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8DED-92C2-4DD8-A6C7-E705EC4AD3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Economics </a:t>
            </a:r>
            <a:br>
              <a:rPr lang="en-US" dirty="0"/>
            </a:br>
            <a:r>
              <a:rPr lang="en-US" dirty="0"/>
              <a:t>Chapter 2</a:t>
            </a:r>
            <a:br>
              <a:rPr lang="en-US" dirty="0"/>
            </a:br>
            <a:r>
              <a:rPr lang="en-US" dirty="0"/>
              <a:t>Section 1: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EE5862-87AE-42AC-B228-DA47CCD93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493376"/>
            <a:ext cx="8045373" cy="742279"/>
          </a:xfrm>
        </p:spPr>
        <p:txBody>
          <a:bodyPr>
            <a:noAutofit/>
          </a:bodyPr>
          <a:lstStyle/>
          <a:p>
            <a:r>
              <a:rPr lang="en-US" sz="3200" dirty="0"/>
              <a:t>Economic Questions and Economic Systems </a:t>
            </a:r>
          </a:p>
        </p:txBody>
      </p:sp>
    </p:spTree>
    <p:extLst>
      <p:ext uri="{BB962C8B-B14F-4D97-AF65-F5344CB8AC3E}">
        <p14:creationId xmlns:p14="http://schemas.microsoft.com/office/powerpoint/2010/main" val="1320378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9DD30-401C-41CF-921E-E80365DE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Invisible Hand of markets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4D2D-DF19-4FD1-940F-567549F30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 owners have property rights to use of their resources and are free to supply those resources to the highest bidder. </a:t>
            </a:r>
          </a:p>
          <a:p>
            <a:endParaRPr lang="en-US" dirty="0"/>
          </a:p>
          <a:p>
            <a:r>
              <a:rPr lang="en-US" dirty="0"/>
              <a:t>Producers are free to make and sell whatever they believe will be profitable. </a:t>
            </a:r>
          </a:p>
          <a:p>
            <a:r>
              <a:rPr lang="en-US" dirty="0"/>
              <a:t>Consumers are free to buy whatever they can afford. </a:t>
            </a:r>
          </a:p>
          <a:p>
            <a:endParaRPr lang="en-US" dirty="0"/>
          </a:p>
          <a:p>
            <a:r>
              <a:rPr lang="en-US" dirty="0"/>
              <a:t>All this voluntary buying and selling is coordinated by competitive markets that are free from any government regulations. </a:t>
            </a:r>
          </a:p>
        </p:txBody>
      </p:sp>
    </p:spTree>
    <p:extLst>
      <p:ext uri="{BB962C8B-B14F-4D97-AF65-F5344CB8AC3E}">
        <p14:creationId xmlns:p14="http://schemas.microsoft.com/office/powerpoint/2010/main" val="951650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3E64-0FB8-43D3-9A03-87E285A46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2C9D2-5C0B-4B46-A3AB-C33DE33F6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Markets answer the what, how, and for whom questions. </a:t>
            </a:r>
          </a:p>
        </p:txBody>
      </p:sp>
    </p:spTree>
    <p:extLst>
      <p:ext uri="{BB962C8B-B14F-4D97-AF65-F5344CB8AC3E}">
        <p14:creationId xmlns:p14="http://schemas.microsoft.com/office/powerpoint/2010/main" val="3824410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72DEA-A70C-4CA3-B805-6A8973FA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9A76D-8A20-4DB0-819F-2BD9A8F60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Adam Smith (1723-1790), market forces coordinate production as if by an “invisible hand.” </a:t>
            </a:r>
          </a:p>
          <a:p>
            <a:endParaRPr lang="en-US" dirty="0"/>
          </a:p>
          <a:p>
            <a:r>
              <a:rPr lang="en-US" dirty="0"/>
              <a:t>Smith argued that </a:t>
            </a:r>
            <a:r>
              <a:rPr lang="en-US" i="1" dirty="0"/>
              <a:t>although each individual pursues his or her self-interest, the “invisible hand” of market competition promotes the general welfare. </a:t>
            </a:r>
          </a:p>
        </p:txBody>
      </p:sp>
    </p:spTree>
    <p:extLst>
      <p:ext uri="{BB962C8B-B14F-4D97-AF65-F5344CB8AC3E}">
        <p14:creationId xmlns:p14="http://schemas.microsoft.com/office/powerpoint/2010/main" val="1882462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EC569-6A32-42F2-8C90-D8D1B5F6B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pure Market Economics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6E187-6D54-4D83-860C-F90C98819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pure market economy has its flaws because markets do not always work on their own. The most notable market failures include:</a:t>
            </a:r>
          </a:p>
          <a:p>
            <a:pPr lvl="1"/>
            <a:r>
              <a:rPr lang="en-US" sz="2400" dirty="0"/>
              <a:t>Difficulty enforcing property rights </a:t>
            </a:r>
          </a:p>
          <a:p>
            <a:pPr lvl="1"/>
            <a:r>
              <a:rPr lang="en-US" sz="2400" dirty="0"/>
              <a:t>Some People have few resources to sell. </a:t>
            </a:r>
          </a:p>
          <a:p>
            <a:pPr lvl="1"/>
            <a:r>
              <a:rPr lang="en-US" sz="2400" dirty="0"/>
              <a:t>Some firms try to monopolize markets </a:t>
            </a:r>
          </a:p>
          <a:p>
            <a:pPr lvl="1"/>
            <a:r>
              <a:rPr lang="en-US" sz="2400" dirty="0"/>
              <a:t>No public goods </a:t>
            </a:r>
          </a:p>
          <a:p>
            <a:pPr lvl="1"/>
            <a:r>
              <a:rPr lang="en-US" sz="2400" dirty="0"/>
              <a:t>Externalities (paper mills causing foul air) </a:t>
            </a:r>
          </a:p>
        </p:txBody>
      </p:sp>
    </p:spTree>
    <p:extLst>
      <p:ext uri="{BB962C8B-B14F-4D97-AF65-F5344CB8AC3E}">
        <p14:creationId xmlns:p14="http://schemas.microsoft.com/office/powerpoint/2010/main" val="597519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D872D-CCAF-4D75-9056-8B8C750AA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centrally Planned Economy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028BA-95D9-42D3-86A4-B258CCF28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In a pure centrally planned economy, all resources are government-owned, and production is coordinated by the central plans of government. </a:t>
            </a:r>
          </a:p>
          <a:p>
            <a:endParaRPr lang="en-US" sz="2800" dirty="0"/>
          </a:p>
          <a:p>
            <a:r>
              <a:rPr lang="en-US" sz="2800" dirty="0"/>
              <a:t>At least in theory, there is public, or </a:t>
            </a:r>
            <a:r>
              <a:rPr lang="en-US" sz="2800" i="1" dirty="0"/>
              <a:t>communal, </a:t>
            </a:r>
            <a:r>
              <a:rPr lang="en-US" sz="2800" dirty="0"/>
              <a:t>ownership of all resources. </a:t>
            </a:r>
          </a:p>
          <a:p>
            <a:r>
              <a:rPr lang="en-US" sz="2800" dirty="0"/>
              <a:t>That is why central planning is sometimes called </a:t>
            </a:r>
            <a:r>
              <a:rPr lang="en-US" sz="2800" i="1" dirty="0"/>
              <a:t>communism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10446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9F51A-B6E6-437B-8FC1-30472C6CD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visible hand of planners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A0D4E-881D-4A83-B267-F5F56DFBD0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Rather than rely on competitive markets, central planners direct the allocation of resources and products. </a:t>
            </a:r>
          </a:p>
          <a:p>
            <a:endParaRPr lang="en-US" dirty="0"/>
          </a:p>
          <a:p>
            <a:r>
              <a:rPr lang="en-US" dirty="0"/>
              <a:t>In a pure centrally planned economy, the government, or state, owns all resources, including labor. </a:t>
            </a:r>
          </a:p>
          <a:p>
            <a:r>
              <a:rPr lang="en-US" b="1" dirty="0"/>
              <a:t>Central planners direct production through state owned enterprises, which usually face no competition. </a:t>
            </a:r>
          </a:p>
        </p:txBody>
      </p:sp>
    </p:spTree>
    <p:extLst>
      <p:ext uri="{BB962C8B-B14F-4D97-AF65-F5344CB8AC3E}">
        <p14:creationId xmlns:p14="http://schemas.microsoft.com/office/powerpoint/2010/main" val="4034512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4EF04-3E00-4EC1-8BB1-16561100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Centrally Planned Economics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1E984-99E5-4315-A083-F1A98BBB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1. Consumers get low priority </a:t>
            </a:r>
          </a:p>
          <a:p>
            <a:r>
              <a:rPr lang="en-US" sz="2800" dirty="0"/>
              <a:t>2. Little freedom of choice </a:t>
            </a:r>
          </a:p>
          <a:p>
            <a:r>
              <a:rPr lang="en-US" sz="2800" dirty="0"/>
              <a:t>3. Central planning can be inefficient </a:t>
            </a:r>
          </a:p>
          <a:p>
            <a:r>
              <a:rPr lang="en-US" sz="2800" dirty="0"/>
              <a:t>4. Resources owned by the state are sometimes wasted </a:t>
            </a:r>
          </a:p>
          <a:p>
            <a:r>
              <a:rPr lang="en-US" sz="2800" dirty="0"/>
              <a:t>5. Environmental damage </a:t>
            </a:r>
          </a:p>
        </p:txBody>
      </p:sp>
    </p:spTree>
    <p:extLst>
      <p:ext uri="{BB962C8B-B14F-4D97-AF65-F5344CB8AC3E}">
        <p14:creationId xmlns:p14="http://schemas.microsoft.com/office/powerpoint/2010/main" val="3393636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F7EB9-6DB8-47D7-B0E2-E5C2D8FA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Mixed, Transitional, and Traditional Economics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A8970-9693-49C0-BADC-4186A24BA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 country on earth represents either a market economy or centrally planned economy in its pure form. </a:t>
            </a:r>
          </a:p>
          <a:p>
            <a:endParaRPr lang="en-US" sz="2800" dirty="0"/>
          </a:p>
          <a:p>
            <a:r>
              <a:rPr lang="en-US" sz="2800" dirty="0"/>
              <a:t>Most economies now mix central planning with competitive markets called </a:t>
            </a:r>
            <a:r>
              <a:rPr lang="en-US" sz="2800" b="1" u="sng" dirty="0"/>
              <a:t>mixed economies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7747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A1BE-774F-4259-92C1-DE6B39987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Economy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A49E2-BDFB-460A-AC6E-8C7496178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United States is a mixed economy because markets play a relatively large role, it is also considered a </a:t>
            </a:r>
            <a:r>
              <a:rPr lang="en-US" sz="3200" b="1" u="sng" dirty="0"/>
              <a:t>market economy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6645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5E37-0245-4620-8C8D-D3F23D20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Transitional Economy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ECADD-FDD8-445B-B663-8E876266A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More than two-dozen countries around the world are transitional economies, in the process of shifting orientation from central planning to competitive markets. </a:t>
            </a:r>
          </a:p>
          <a:p>
            <a:endParaRPr lang="en-US" sz="2800" dirty="0"/>
          </a:p>
          <a:p>
            <a:r>
              <a:rPr lang="en-US" sz="2800" dirty="0"/>
              <a:t>The transition involves converting state-owned enterprises into private enterprises. This process is called </a:t>
            </a:r>
            <a:r>
              <a:rPr lang="en-US" sz="2800" b="1" u="sng" dirty="0"/>
              <a:t>privatization. </a:t>
            </a:r>
          </a:p>
        </p:txBody>
      </p:sp>
    </p:spTree>
    <p:extLst>
      <p:ext uri="{BB962C8B-B14F-4D97-AF65-F5344CB8AC3E}">
        <p14:creationId xmlns:p14="http://schemas.microsoft.com/office/powerpoint/2010/main" val="138455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CE7C2-BA05-4136-825C-A7F24848E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economic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9AC9D-EE8F-4D7B-99CA-0F1945B8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40371"/>
          </a:xfrm>
        </p:spPr>
        <p:txBody>
          <a:bodyPr>
            <a:normAutofit/>
          </a:bodyPr>
          <a:lstStyle/>
          <a:p>
            <a:r>
              <a:rPr lang="en-US" sz="3600" dirty="0"/>
              <a:t>All economics must answer three questions: </a:t>
            </a:r>
          </a:p>
          <a:p>
            <a:endParaRPr lang="en-US" sz="3600" dirty="0"/>
          </a:p>
          <a:p>
            <a:pPr lvl="1"/>
            <a:r>
              <a:rPr lang="en-US" sz="3600" b="1" i="1" dirty="0"/>
              <a:t>1. What goods and services will be produced? </a:t>
            </a:r>
          </a:p>
          <a:p>
            <a:pPr lvl="1"/>
            <a:r>
              <a:rPr lang="en-US" sz="3600" b="1" i="1" dirty="0"/>
              <a:t>2. How will they be produced? </a:t>
            </a:r>
          </a:p>
          <a:p>
            <a:pPr lvl="1"/>
            <a:r>
              <a:rPr lang="en-US" sz="3600" b="1" i="1" dirty="0"/>
              <a:t>3. For whom will they be produced? </a:t>
            </a:r>
          </a:p>
        </p:txBody>
      </p:sp>
    </p:spTree>
    <p:extLst>
      <p:ext uri="{BB962C8B-B14F-4D97-AF65-F5344CB8AC3E}">
        <p14:creationId xmlns:p14="http://schemas.microsoft.com/office/powerpoint/2010/main" val="3908309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7A845-4B37-4BBE-BB64-792DFF6C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economy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7311B-FA5B-4D1B-AED5-C715DD09B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Traditional economies </a:t>
            </a:r>
            <a:r>
              <a:rPr lang="en-US" sz="3200" dirty="0"/>
              <a:t>are shaped largely by custom or religion. </a:t>
            </a:r>
          </a:p>
          <a:p>
            <a:r>
              <a:rPr lang="en-US" sz="3200" dirty="0"/>
              <a:t>Caste systems (</a:t>
            </a:r>
            <a:r>
              <a:rPr lang="en-US" sz="3200" i="1" dirty="0"/>
              <a:t>a class structure that is determined by birth</a:t>
            </a:r>
            <a:r>
              <a:rPr lang="en-US" sz="3200" dirty="0"/>
              <a:t>) in India restrict occupational choice. </a:t>
            </a:r>
          </a:p>
        </p:txBody>
      </p:sp>
    </p:spTree>
    <p:extLst>
      <p:ext uri="{BB962C8B-B14F-4D97-AF65-F5344CB8AC3E}">
        <p14:creationId xmlns:p14="http://schemas.microsoft.com/office/powerpoint/2010/main" val="95845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323F-389C-4C9E-ABB6-654176259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617BA-B97D-4621-B581-7D5A6B100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 economic system is the set of mechanisms and institutions that resolves the what, how, and for whom questions. </a:t>
            </a:r>
          </a:p>
        </p:txBody>
      </p:sp>
    </p:spTree>
    <p:extLst>
      <p:ext uri="{BB962C8B-B14F-4D97-AF65-F5344CB8AC3E}">
        <p14:creationId xmlns:p14="http://schemas.microsoft.com/office/powerpoint/2010/main" val="415128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B7D5-2823-44AA-84A7-74AFEF844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E3895-E22B-49E9-9399-07BE9AF68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 standards used to distinguish among economic systems are…</a:t>
            </a:r>
          </a:p>
          <a:p>
            <a:pPr marL="0" indent="0">
              <a:buNone/>
            </a:pPr>
            <a:endParaRPr lang="en-US" sz="2400" b="1" i="1" dirty="0"/>
          </a:p>
          <a:p>
            <a:pPr lvl="1"/>
            <a:r>
              <a:rPr lang="en-US" sz="2800" b="1" i="1" dirty="0"/>
              <a:t>1. Who owns the resources?</a:t>
            </a:r>
          </a:p>
          <a:p>
            <a:pPr lvl="1"/>
            <a:r>
              <a:rPr lang="en-US" sz="2800" b="1" i="1" dirty="0"/>
              <a:t>2. What decision-making process is used to allocate (distribute) resources and products? </a:t>
            </a:r>
          </a:p>
          <a:p>
            <a:pPr lvl="1"/>
            <a:r>
              <a:rPr lang="en-US" sz="2800" b="1" i="1" dirty="0"/>
              <a:t>3. What types of incentives guide economic decision makers? </a:t>
            </a:r>
          </a:p>
        </p:txBody>
      </p:sp>
    </p:spTree>
    <p:extLst>
      <p:ext uri="{BB962C8B-B14F-4D97-AF65-F5344CB8AC3E}">
        <p14:creationId xmlns:p14="http://schemas.microsoft.com/office/powerpoint/2010/main" val="112110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9D16-FF82-4B25-ADBA-8C2679713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goods and services will be produced?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24FD6-C1EA-45E0-A43F-4B8A079BD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All economies must somehow decide what gets produced. </a:t>
            </a:r>
          </a:p>
        </p:txBody>
      </p:sp>
    </p:spTree>
    <p:extLst>
      <p:ext uri="{BB962C8B-B14F-4D97-AF65-F5344CB8AC3E}">
        <p14:creationId xmlns:p14="http://schemas.microsoft.com/office/powerpoint/2010/main" val="245733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BEE2-96F3-4991-903A-D76D6B52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goods and services be produced?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C875D-6C11-47D0-9FCA-C9532DDD2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274287"/>
          </a:xfrm>
        </p:spPr>
        <p:txBody>
          <a:bodyPr>
            <a:normAutofit/>
          </a:bodyPr>
          <a:lstStyle/>
          <a:p>
            <a:r>
              <a:rPr lang="en-US" sz="3200" dirty="0"/>
              <a:t>The economic system must determine how output (product) is to be produced. </a:t>
            </a:r>
          </a:p>
          <a:p>
            <a:r>
              <a:rPr lang="en-US" sz="3200" dirty="0"/>
              <a:t>Which resources should be used, and how should they combine to produce each product? </a:t>
            </a:r>
          </a:p>
          <a:p>
            <a:r>
              <a:rPr lang="en-US" sz="3200" dirty="0"/>
              <a:t>How much labor should be used and at what skill levels? </a:t>
            </a:r>
          </a:p>
          <a:p>
            <a:r>
              <a:rPr lang="en-US" sz="3200" dirty="0"/>
              <a:t>What types of machines should be used? </a:t>
            </a:r>
          </a:p>
        </p:txBody>
      </p:sp>
    </p:spTree>
    <p:extLst>
      <p:ext uri="{BB962C8B-B14F-4D97-AF65-F5344CB8AC3E}">
        <p14:creationId xmlns:p14="http://schemas.microsoft.com/office/powerpoint/2010/main" val="138219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6216-1599-494F-B5D0-74B9FEFFB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whom Will Goods and services be produced?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B25D2-7A45-490C-8D8C-A03E8C9CA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economic system must determine how to allocate the fruits of production among the population. </a:t>
            </a:r>
          </a:p>
          <a:p>
            <a:endParaRPr lang="en-US" sz="3200" dirty="0"/>
          </a:p>
          <a:p>
            <a:r>
              <a:rPr lang="en-US" sz="3200" dirty="0"/>
              <a:t>Should equal amounts be provided to everyone? </a:t>
            </a:r>
          </a:p>
        </p:txBody>
      </p:sp>
    </p:spTree>
    <p:extLst>
      <p:ext uri="{BB962C8B-B14F-4D97-AF65-F5344CB8AC3E}">
        <p14:creationId xmlns:p14="http://schemas.microsoft.com/office/powerpoint/2010/main" val="3287511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F1BF5-B248-46D3-ABFD-311C9B6ED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Disruption Question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65689-782E-43E3-B51A-6AB489E20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question “For whom will goods and services be produced?” often is referred to as the distribution question. </a:t>
            </a:r>
          </a:p>
        </p:txBody>
      </p:sp>
    </p:spTree>
    <p:extLst>
      <p:ext uri="{BB962C8B-B14F-4D97-AF65-F5344CB8AC3E}">
        <p14:creationId xmlns:p14="http://schemas.microsoft.com/office/powerpoint/2010/main" val="198768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98D7-568D-449C-AD85-5A9F77DF5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Pure Market Economy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4224-40A6-4FDD-BA01-A171ED6EA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pure market economy, private firms account for all production. </a:t>
            </a:r>
          </a:p>
          <a:p>
            <a:r>
              <a:rPr lang="en-US" dirty="0"/>
              <a:t>There is no government at all. </a:t>
            </a:r>
          </a:p>
          <a:p>
            <a:r>
              <a:rPr lang="en-US" dirty="0"/>
              <a:t>Features of this economic system include…</a:t>
            </a:r>
          </a:p>
          <a:p>
            <a:pPr lvl="1"/>
            <a:r>
              <a:rPr lang="en-US" dirty="0"/>
              <a:t>Private ownership of all resources </a:t>
            </a:r>
          </a:p>
          <a:p>
            <a:pPr lvl="1"/>
            <a:r>
              <a:rPr lang="en-US" dirty="0"/>
              <a:t>The coordination of economic activity based on the prices generated in free, competitive markets. </a:t>
            </a:r>
          </a:p>
        </p:txBody>
      </p:sp>
    </p:spTree>
    <p:extLst>
      <p:ext uri="{BB962C8B-B14F-4D97-AF65-F5344CB8AC3E}">
        <p14:creationId xmlns:p14="http://schemas.microsoft.com/office/powerpoint/2010/main" val="422113513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348</TotalTime>
  <Words>761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Impact</vt:lpstr>
      <vt:lpstr>Badge</vt:lpstr>
      <vt:lpstr>Economics  Chapter 2 Section 1: </vt:lpstr>
      <vt:lpstr>The three economic questions </vt:lpstr>
      <vt:lpstr>PowerPoint Presentation</vt:lpstr>
      <vt:lpstr>PowerPoint Presentation</vt:lpstr>
      <vt:lpstr>What goods and services will be produced? </vt:lpstr>
      <vt:lpstr>How will goods and services be produced? </vt:lpstr>
      <vt:lpstr>For whom Will Goods and services be produced? </vt:lpstr>
      <vt:lpstr>Disruption Question </vt:lpstr>
      <vt:lpstr>Pure Market Economy </vt:lpstr>
      <vt:lpstr>The Invisible Hand of markets </vt:lpstr>
      <vt:lpstr>PowerPoint Presentation</vt:lpstr>
      <vt:lpstr>PowerPoint Presentation</vt:lpstr>
      <vt:lpstr>Problems with pure Market Economics </vt:lpstr>
      <vt:lpstr>Pure centrally Planned Economy </vt:lpstr>
      <vt:lpstr>The visible hand of planners </vt:lpstr>
      <vt:lpstr>Problems with Centrally Planned Economics </vt:lpstr>
      <vt:lpstr>Mixed, Transitional, and Traditional Economics </vt:lpstr>
      <vt:lpstr>Mixed Economy </vt:lpstr>
      <vt:lpstr>Transitional Economy </vt:lpstr>
      <vt:lpstr>Traditional economy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 Chapter 2 Section 1: </dc:title>
  <dc:creator>Tyler Moudry</dc:creator>
  <cp:lastModifiedBy>Tyler Moudry</cp:lastModifiedBy>
  <cp:revision>10</cp:revision>
  <dcterms:created xsi:type="dcterms:W3CDTF">2019-02-08T08:20:48Z</dcterms:created>
  <dcterms:modified xsi:type="dcterms:W3CDTF">2019-02-12T07:52:46Z</dcterms:modified>
</cp:coreProperties>
</file>