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274CB-7555-4402-A05F-9160F8DD5B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45B274-801F-467A-A572-67D4542D9E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3ADE4-0964-4704-A32A-FFF3934A8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7373-0A1C-44B5-868C-61D560140B05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63B3F-26D6-4855-9030-7ABB283A9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B0355-4245-4989-9447-4EBEACE34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6614-DD90-4034-BA0F-05DAB5AD9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85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A1342-82F6-4E5C-8C7B-38A835243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83D2D0-7FA9-46B2-9D66-FDB62B7309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913E1-A645-4593-8681-A1614B700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7373-0A1C-44B5-868C-61D560140B05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56A576-DD93-4DC4-B1A5-E89E03CB5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75307-A015-48F7-BAD3-A59E0637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6614-DD90-4034-BA0F-05DAB5AD9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72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398CBD-0CDC-49C2-AAB5-C3D4D2288B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323050-9B8F-49E4-BCEC-9A1F45E849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864DC9-71DD-4029-8787-86F3B48F2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7373-0A1C-44B5-868C-61D560140B05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7148D-3BD7-4A5A-99D4-9EC51C96B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8D2DA-F81C-4EC5-8A4A-0AF1EFEEB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6614-DD90-4034-BA0F-05DAB5AD9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87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560A8-1BCC-48DF-A462-35CECEEF1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2C514-CE16-48AC-BF68-F83729E6A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A4A5F-2978-4ED1-B8AE-7495F441D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7373-0A1C-44B5-868C-61D560140B05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ADDF1-7B7E-47D4-B33C-E7173C2F5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25CB1-9B83-4133-95CA-EC634D5A8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6614-DD90-4034-BA0F-05DAB5AD9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48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912BD-D7FA-4E63-BC7A-43AB34D29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E0F9C2-B83E-417B-8B59-F74E2DFDA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CD190-FBEC-4FE4-B5F4-D370144CB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7373-0A1C-44B5-868C-61D560140B05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FB313-6D1C-487E-B66D-6D4C8CC6B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558179-4AAA-4C43-8D48-D9FCC3F5A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6614-DD90-4034-BA0F-05DAB5AD9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78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E9B70-0964-42C4-8366-118B4BA2B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656B7-6828-444E-9F7D-A25BF5E255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6483EC-33E1-4BEB-A344-FCD5B8AD55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EF4515-583C-4318-AA1D-95EA8AD60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7373-0A1C-44B5-868C-61D560140B05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A1E61D-5967-485E-987A-3C9B2D1B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2279BD-C0D8-4460-91E8-A7B5F7510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6614-DD90-4034-BA0F-05DAB5AD9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31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70043-F75E-430D-A3FD-086F14F6A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D55408-D548-4621-A55B-2433449A1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6ACF4D-DD74-4029-90AE-F1ED7ADC9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530891-95CE-4D90-AD91-430DAFE9D3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573E64-39A2-4AA0-A07D-B67AD62EED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73C94C-FD18-4C81-98BF-A90391B70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7373-0A1C-44B5-868C-61D560140B05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BA019B-9D62-4D6D-B3FE-9AC9870F0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47F1F4-ABD5-408E-AC45-D3F101359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6614-DD90-4034-BA0F-05DAB5AD9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60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C8E9D-364B-4C79-8B65-84B496F89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B17F0B-5EC6-42A0-B4A2-AA89F440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7373-0A1C-44B5-868C-61D560140B05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90E49B-F42E-4B0A-B930-7BD5AEA37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BF0C48-F783-437B-B2EB-78A633953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6614-DD90-4034-BA0F-05DAB5AD9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87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F62C69-A735-484B-BC73-FEE74F5A0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7373-0A1C-44B5-868C-61D560140B05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40E2C8-964B-4D53-9E46-0FFEE2A5F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63163F-1136-405C-9BFD-570A09B05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6614-DD90-4034-BA0F-05DAB5AD9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59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A9BB3-947E-4386-AAA6-770C9D6F1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E7B94-99AD-4451-B99E-AAB3FB751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D1AC2B-2369-4D1E-9956-39E354CB61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15C84B-661A-4506-80CA-FF367FD24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7373-0A1C-44B5-868C-61D560140B05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619723-0958-415C-90A6-6BAEC212B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E7628A-6BFA-406B-9E74-82409C05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6614-DD90-4034-BA0F-05DAB5AD9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330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3D93E-CD26-485D-BCBB-D9BD2BAE3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CCA466-F8B1-456E-B433-B6CD962712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0F423E-DD51-4FCE-8F6F-36872308BD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928234-19E5-4CBD-884B-A46008D89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7373-0A1C-44B5-868C-61D560140B05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D4C9EC-39C7-4A60-B97A-ED9771D41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350BE6-804B-4FE1-B9AE-278CFEE6B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6614-DD90-4034-BA0F-05DAB5AD9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6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11DBEA-3A63-4605-8112-66C993462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D58363-E42F-404F-9EB7-F84EBD1EC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FDEC5-EC4E-4866-B02E-2D763951BF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D7373-0A1C-44B5-868C-61D560140B05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19DA-5432-433C-BEB0-927AFD0103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94C42-7547-4A56-8ED3-6BF504002E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06614-DD90-4034-BA0F-05DAB5AD9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7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71108-159F-49C8-AD18-6476E125DD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Economics Review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0F8ECE-B7AB-4200-808E-792C7D85B6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133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F2FB1-900D-4488-941B-A889A1B5D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FBBFC-43D6-47F9-83C7-46D225320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Most economies now mix central planning with competitive markets called </a:t>
            </a:r>
            <a:r>
              <a:rPr lang="en-US" sz="4000" b="1" u="sng" dirty="0"/>
              <a:t>mixed economies</a:t>
            </a:r>
            <a:r>
              <a:rPr lang="en-US" sz="40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48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AF6BA-AA0E-4230-8B1C-50CE8645B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Simplifying Assumptions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E2C84-00E9-4E41-96C1-BF53B673D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sz="3600" dirty="0"/>
              <a:t>. To reduce the analysis to manageable proportions, the model limits the </a:t>
            </a:r>
            <a:r>
              <a:rPr lang="en-US" sz="3600" b="1" dirty="0"/>
              <a:t>output to two broad classes of products</a:t>
            </a:r>
            <a:r>
              <a:rPr lang="en-US" sz="3600" dirty="0"/>
              <a:t>: </a:t>
            </a:r>
            <a:r>
              <a:rPr lang="en-US" sz="3600" u="sng" dirty="0"/>
              <a:t>1. consumer goods</a:t>
            </a:r>
            <a:r>
              <a:rPr lang="en-US" sz="3600" dirty="0"/>
              <a:t>, such as pizzas and haircuts, and </a:t>
            </a:r>
            <a:r>
              <a:rPr lang="en-US" sz="3600" b="1" u="sng" dirty="0"/>
              <a:t>2. capital goods</a:t>
            </a:r>
            <a:r>
              <a:rPr lang="en-US" sz="3600" dirty="0"/>
              <a:t>, such as pizza ovens and hair clippers.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224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838EB-D774-462D-BEB9-87AC45E0F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91DBB-48D0-4E9C-9206-CDD7A174A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Given the resources and the technology available in the economy, the </a:t>
            </a:r>
            <a:r>
              <a:rPr lang="en-US" sz="3200" b="1" u="sng" dirty="0"/>
              <a:t>production possibilities frontier </a:t>
            </a:r>
            <a:r>
              <a:rPr lang="en-US" sz="3200" dirty="0"/>
              <a:t>(PPF) shows the possible combinations of the two types of goods that can be produced when available resources are employed fully and efficiently.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620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0FD14-36D6-43BD-B039-54283E958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2B4F3-52F6-4D01-AA80-77A552624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u="sng" dirty="0"/>
              <a:t>Efficiency</a:t>
            </a:r>
            <a:r>
              <a:rPr lang="en-US" sz="4800" dirty="0"/>
              <a:t> means producing the maximum possible output from available resources.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693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739AF-D1DE-4C20-A167-BB06D6102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A8A9A-DA43-4AD5-998D-C8994F9F5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Any movement along the PPF involves giving up some of one good to get more of the other.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267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27B28-59C7-49A7-9C08-EEA822F94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5E5B6-83A0-4274-8649-F564F5C1A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If the economy uses all resources efficiently, the </a:t>
            </a:r>
            <a:r>
              <a:rPr lang="en-US" sz="4400" b="1" u="sng" dirty="0"/>
              <a:t>law of increasing opportunity cost </a:t>
            </a:r>
            <a:r>
              <a:rPr lang="en-US" sz="4400" dirty="0"/>
              <a:t>states that each additional increment of one good requires the economy to give up larger increments of the other good.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558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D4838-CA41-475A-8412-47864B5F0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26CA3-CC4A-4256-9AFF-5C2E48395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An outward shift of the PPF reflects </a:t>
            </a:r>
            <a:r>
              <a:rPr lang="en-US" sz="4000" b="1" u="sng" dirty="0"/>
              <a:t>economic growth</a:t>
            </a:r>
            <a:r>
              <a:rPr lang="en-US" sz="4000" dirty="0"/>
              <a:t>, which is an expansion in the economy’s production possibilities or ability to produce.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6811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E0E6E-DED3-4C9A-8370-5AB80C04A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920E3-C6C1-4EAC-BEC8-D7A9ADE7C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i="1" dirty="0"/>
              <a:t>The internet has increased the efficiency of resource markets by boosting each firm’s ability to identify resource suppliers.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7387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4BA65-2097-4B2F-B1B4-F973BE529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5DA03-77D2-4184-9CE0-75BDFF2B0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Having an </a:t>
            </a:r>
            <a:r>
              <a:rPr lang="en-US" sz="4800" b="1" u="sng" dirty="0"/>
              <a:t>absolute advantage </a:t>
            </a:r>
            <a:r>
              <a:rPr lang="en-US" sz="4800" dirty="0"/>
              <a:t>means being able to do something using fewer resources than other producers require.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219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E60F4-AEB8-4E65-AD4E-314A41689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315BA-A4F2-44A5-92C6-B5E0E4BD4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According to the </a:t>
            </a:r>
            <a:r>
              <a:rPr lang="en-US" sz="4000" b="1" u="sng" dirty="0"/>
              <a:t>law of comparative advantage</a:t>
            </a:r>
            <a:r>
              <a:rPr lang="en-US" sz="4000" dirty="0"/>
              <a:t>, the worker with the lower opportunity coast of producing a particular output should specialize in that output.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943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F111A-47DF-425C-AD0A-5BFB095E2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7F1A3-5017-463E-B598-044F1E59D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All economics must answer what three questions? </a:t>
            </a:r>
          </a:p>
          <a:p>
            <a:endParaRPr lang="en-US" sz="4000" dirty="0"/>
          </a:p>
          <a:p>
            <a:r>
              <a:rPr lang="en-US" sz="4000" dirty="0"/>
              <a:t>1. What goods and services will be produced? </a:t>
            </a:r>
          </a:p>
          <a:p>
            <a:r>
              <a:rPr lang="en-US" sz="4000" dirty="0"/>
              <a:t>2. How will they be produced? </a:t>
            </a:r>
          </a:p>
          <a:p>
            <a:r>
              <a:rPr lang="en-US" sz="4000" dirty="0"/>
              <a:t>3. For whom will they be produced?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686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4AD98-B5D0-4427-8401-FFBBED1E6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D9CAB-5FE2-4492-B7E1-5887EB9DE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u="sng" dirty="0"/>
              <a:t>Specialization</a:t>
            </a:r>
            <a:r>
              <a:rPr lang="en-US" sz="4000" dirty="0"/>
              <a:t>, then, occurs when individual workers focus on single tasks, enabling each one to be more efficient and productive.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869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E2D17-CC77-4BBE-B85E-27C760007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2D2C9-B4BA-43BF-A890-574EC1086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comparative advantage </a:t>
            </a:r>
            <a:r>
              <a:rPr lang="en-US" sz="3600" dirty="0"/>
              <a:t>focuses on what else those resources could have produced- that is, on the opportunity cost of those resources.</a:t>
            </a:r>
          </a:p>
          <a:p>
            <a:endParaRPr lang="en-US" sz="3600" dirty="0"/>
          </a:p>
          <a:p>
            <a:r>
              <a:rPr lang="en-US" sz="3600" i="1" dirty="0"/>
              <a:t>The law of comparative advantage indicates who should do what.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8156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76685-2240-4165-801F-C2A41A518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10E1F-D649-438C-91D6-5C33B112B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u="sng" dirty="0"/>
              <a:t>Barter</a:t>
            </a:r>
            <a:r>
              <a:rPr lang="en-US" sz="4400" dirty="0"/>
              <a:t>- a system of exchange in which products are traded directly for other products.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8580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F0DB4-4765-486A-902C-ACE71C969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7973E-926C-40A3-B0D3-95A0CBA7B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u="sng" dirty="0"/>
              <a:t>Money</a:t>
            </a:r>
            <a:r>
              <a:rPr lang="en-US" sz="4400" dirty="0"/>
              <a:t>- coins, bills, and checks- serves as a medium of exchange because it is the </a:t>
            </a:r>
            <a:r>
              <a:rPr lang="en-US" sz="4400" u="sng" dirty="0"/>
              <a:t>one things that everyone is willing to accept in exchange for all goods and services.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1922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9BA4D-E850-44CE-ADF2-84371AB3C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39DA3-D8E7-41A6-A29F-8FD0D5BAD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u="sng" dirty="0"/>
              <a:t>Division of Labor- </a:t>
            </a:r>
            <a:r>
              <a:rPr lang="en-US" sz="4400" dirty="0"/>
              <a:t>sorts the production process into separate tasks to be carried out by separate workers.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638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752D5-61E6-40FD-AE45-A140F7A27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C1C3A-4C7E-40A0-BF02-4299658B4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The question “For whom will goods and services be produced?” often is referred to as the distribution question.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996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90867-A9BD-4856-AFA2-55DCCB31B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A01D3-6850-48DB-ADBD-4FB35ADC5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An economic system is the set of mechanisms and institutions that resolves the </a:t>
            </a:r>
            <a:r>
              <a:rPr lang="en-US" sz="4400" b="1" u="sng" dirty="0"/>
              <a:t>what</a:t>
            </a:r>
            <a:r>
              <a:rPr lang="en-US" sz="4400" dirty="0"/>
              <a:t>, </a:t>
            </a:r>
            <a:r>
              <a:rPr lang="en-US" sz="4400" b="1" u="sng" dirty="0"/>
              <a:t>how</a:t>
            </a:r>
            <a:r>
              <a:rPr lang="en-US" sz="4400" dirty="0"/>
              <a:t>, and for </a:t>
            </a:r>
            <a:r>
              <a:rPr lang="en-US" sz="4400" b="1" u="sng" dirty="0"/>
              <a:t>whom</a:t>
            </a:r>
            <a:r>
              <a:rPr lang="en-US" sz="4400" dirty="0"/>
              <a:t> questions.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473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F1CD6-9278-4F86-9BA2-F24AA822C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DC819-846C-418C-8D2D-7C5429633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All economies must somehow decide what gets produced.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72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B5F53-1A55-48C7-916C-79541FD1E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680DF-4EB0-4600-A7CA-7C6532176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In a pure market economy, private firms account for all production.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868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6F48D-3A26-44CB-BA34-8AA16A04D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B6AEE-87EA-41C0-87CF-F102E6ADD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All this voluntary buying and selling is coordinated by competitive markets that are free from any government regulations.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828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BC472-AF44-4FAD-B25B-4FDFE04E3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170F3-E1FA-446A-A1A4-64BE6601B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Adam Smith argued that </a:t>
            </a:r>
            <a:r>
              <a:rPr lang="en-US" sz="4000" i="1" dirty="0"/>
              <a:t>although each individual pursues his or her self-interest, the “invisible hand” of market competition promotes the general welfare.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428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E06FA-505C-4A65-9B9F-1C17EA89F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A1976-F62E-46A3-8064-D363B296A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3256"/>
            <a:ext cx="10515600" cy="5113707"/>
          </a:xfrm>
        </p:spPr>
        <p:txBody>
          <a:bodyPr/>
          <a:lstStyle/>
          <a:p>
            <a:r>
              <a:rPr lang="en-US" sz="3600" dirty="0"/>
              <a:t>A pure market economy has its flaws because markets do not always work on their own. The most notable market failures include:</a:t>
            </a:r>
          </a:p>
          <a:p>
            <a:endParaRPr lang="en-US" sz="3600" dirty="0"/>
          </a:p>
          <a:p>
            <a:pPr lvl="1"/>
            <a:r>
              <a:rPr lang="en-US" sz="3600" dirty="0"/>
              <a:t>Difficulty enforcing property rights </a:t>
            </a:r>
          </a:p>
          <a:p>
            <a:pPr lvl="1"/>
            <a:r>
              <a:rPr lang="en-US" sz="3600" b="1" dirty="0"/>
              <a:t>Some People have few resources to sell. </a:t>
            </a:r>
          </a:p>
          <a:p>
            <a:pPr lvl="1"/>
            <a:r>
              <a:rPr lang="en-US" sz="3600" dirty="0"/>
              <a:t>Some firms try to monopolize markets </a:t>
            </a:r>
          </a:p>
          <a:p>
            <a:pPr lvl="1"/>
            <a:r>
              <a:rPr lang="en-US" sz="3600" dirty="0"/>
              <a:t>No public goods </a:t>
            </a:r>
          </a:p>
          <a:p>
            <a:pPr lvl="1"/>
            <a:r>
              <a:rPr lang="en-US" sz="3600" dirty="0"/>
              <a:t>Externalities (paper mills causing foul air)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119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577</Words>
  <Application>Microsoft Office PowerPoint</Application>
  <PresentationFormat>Widescreen</PresentationFormat>
  <Paragraphs>37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Economics Review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Simplifying Assumptions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Review</dc:title>
  <dc:creator>Tyler Moudry</dc:creator>
  <cp:lastModifiedBy>Tyler Moudry</cp:lastModifiedBy>
  <cp:revision>5</cp:revision>
  <dcterms:created xsi:type="dcterms:W3CDTF">2019-02-28T11:26:15Z</dcterms:created>
  <dcterms:modified xsi:type="dcterms:W3CDTF">2019-02-28T15:43:20Z</dcterms:modified>
</cp:coreProperties>
</file>