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046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8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847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91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5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7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2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6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0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1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3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2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3753B-34C5-4546-AB22-24E7859CB4F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73377E-EDFC-4707-9F70-CBF9B742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7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F257-B439-49F6-881D-881B5B282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7B636-A677-4FA7-84B7-37F7CA5404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Chapter 1 Section 3: Opportunity Cost and Choice </a:t>
            </a:r>
          </a:p>
        </p:txBody>
      </p:sp>
    </p:spTree>
    <p:extLst>
      <p:ext uri="{BB962C8B-B14F-4D97-AF65-F5344CB8AC3E}">
        <p14:creationId xmlns:p14="http://schemas.microsoft.com/office/powerpoint/2010/main" val="3609871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6ED6-910F-4206-83F4-30E14217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Opportunity Cost of College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9533-C417-4403-8EDA-8E814690B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you already know that kind of job you can get with a high school education, you have a fair idea of the income you must give up to attend college. </a:t>
            </a:r>
          </a:p>
        </p:txBody>
      </p:sp>
    </p:spTree>
    <p:extLst>
      <p:ext uri="{BB962C8B-B14F-4D97-AF65-F5344CB8AC3E}">
        <p14:creationId xmlns:p14="http://schemas.microsoft.com/office/powerpoint/2010/main" val="56093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67087-7F52-482E-B732-B17766D1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Forgone Earnings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CC403-A24C-4DF9-B8F4-4E56FC106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part of your opportunity cost of college is the value of what you could have purchased with the additional income you gave up to get an education. </a:t>
            </a:r>
          </a:p>
        </p:txBody>
      </p:sp>
    </p:spTree>
    <p:extLst>
      <p:ext uri="{BB962C8B-B14F-4D97-AF65-F5344CB8AC3E}">
        <p14:creationId xmlns:p14="http://schemas.microsoft.com/office/powerpoint/2010/main" val="341128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7AB9B-75B7-40FB-8128-19EF196FB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Costs of College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1FDFD-C80D-4AF6-BD99-0A5164BAF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opportunity cost of paying for tuition, fees, and books is the value of the goods and services that money could have purchased otherwise. </a:t>
            </a:r>
          </a:p>
        </p:txBody>
      </p:sp>
    </p:spTree>
    <p:extLst>
      <p:ext uri="{BB962C8B-B14F-4D97-AF65-F5344CB8AC3E}">
        <p14:creationId xmlns:p14="http://schemas.microsoft.com/office/powerpoint/2010/main" val="3158172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7EA8-D7D9-441C-B195-8FEAF1D6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College Costs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5160D-77A8-4030-A249-5FEC39C8A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Scholarships, but not loans, would reduce your opportunity cost. </a:t>
            </a:r>
          </a:p>
        </p:txBody>
      </p:sp>
    </p:spTree>
    <p:extLst>
      <p:ext uri="{BB962C8B-B14F-4D97-AF65-F5344CB8AC3E}">
        <p14:creationId xmlns:p14="http://schemas.microsoft.com/office/powerpoint/2010/main" val="228334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4E32-F39C-4C8F-8302-0D1D1953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Other-Things-Constant Assumption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C43E2-2296-478C-9E1B-8514BBC7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expect college to be more painful than your best alternative,  then the opportunity cost of attending college is even higher. </a:t>
            </a:r>
          </a:p>
          <a:p>
            <a:pPr lvl="1"/>
            <a:r>
              <a:rPr lang="en-US" dirty="0"/>
              <a:t>If you expect to find college difficult, boring, and in most ways more unpleasant than a full-time job, then you money cost understates your opportunity cost.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not only pay the dollar cost of college, but you must also give up a more pleasant quality of life. </a:t>
            </a:r>
          </a:p>
        </p:txBody>
      </p:sp>
    </p:spTree>
    <p:extLst>
      <p:ext uri="{BB962C8B-B14F-4D97-AF65-F5344CB8AC3E}">
        <p14:creationId xmlns:p14="http://schemas.microsoft.com/office/powerpoint/2010/main" val="249006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4AF2-68DB-4500-A37D-7F2F52C2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B042B-AF93-44F4-9FA0-2FC96B7D7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Opportunity Cost (Opportunity Lost) </a:t>
            </a:r>
          </a:p>
          <a:p>
            <a:pPr lvl="1"/>
            <a:r>
              <a:rPr lang="en-US" sz="3200" dirty="0"/>
              <a:t>The value of the best alternative you must pass up. </a:t>
            </a:r>
          </a:p>
        </p:txBody>
      </p:sp>
    </p:spTree>
    <p:extLst>
      <p:ext uri="{BB962C8B-B14F-4D97-AF65-F5344CB8AC3E}">
        <p14:creationId xmlns:p14="http://schemas.microsoft.com/office/powerpoint/2010/main" val="40492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7E20-4EE8-4672-945C-118C7341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Nothing Better to Do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19202-2455-42DB-AC95-387DD100C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the idea of opportunity cost, people always do what they do because they had nothing better to do </a:t>
            </a:r>
          </a:p>
        </p:txBody>
      </p:sp>
    </p:spTree>
    <p:extLst>
      <p:ext uri="{BB962C8B-B14F-4D97-AF65-F5344CB8AC3E}">
        <p14:creationId xmlns:p14="http://schemas.microsoft.com/office/powerpoint/2010/main" val="270755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ED75-20A2-4941-AA00-2FACAFC6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 Opportunity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D41F-498D-4075-9A9F-CC813217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You, the chooser, seldom know the actual value of the best alternative you gave up, because that alternative is “the road not taken.” </a:t>
            </a:r>
          </a:p>
        </p:txBody>
      </p:sp>
    </p:spTree>
    <p:extLst>
      <p:ext uri="{BB962C8B-B14F-4D97-AF65-F5344CB8AC3E}">
        <p14:creationId xmlns:p14="http://schemas.microsoft.com/office/powerpoint/2010/main" val="351646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44BC-A166-4C42-950F-B1039CCC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 Varies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90E55-6BF8-4BA6-8DD7-85F6F5C9E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Your opportunity cost depends on your alternatives.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55F1-1727-4958-8078-6D1CAA1C6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Opportunity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CEDC4-AEE9-47FD-B01E-8EF64CA7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Regret about lost opportunities is captured in the common expression “</a:t>
            </a:r>
            <a:r>
              <a:rPr lang="en-US" sz="2400" dirty="0" err="1"/>
              <a:t>coulda</a:t>
            </a:r>
            <a:r>
              <a:rPr lang="en-US" sz="2400" dirty="0"/>
              <a:t>, </a:t>
            </a:r>
            <a:r>
              <a:rPr lang="en-US" sz="2400" dirty="0" err="1"/>
              <a:t>woulda</a:t>
            </a:r>
            <a:r>
              <a:rPr lang="en-US" sz="2400" dirty="0"/>
              <a:t>, </a:t>
            </a:r>
            <a:r>
              <a:rPr lang="en-US" sz="2400" dirty="0" err="1"/>
              <a:t>shoulda</a:t>
            </a:r>
            <a:r>
              <a:rPr lang="en-US" sz="2400" dirty="0"/>
              <a:t>.” </a:t>
            </a:r>
          </a:p>
          <a:p>
            <a:pPr lvl="1"/>
            <a:r>
              <a:rPr lang="en-US" sz="2400" dirty="0"/>
              <a:t>At the time your make the choice, however, you believed you were making the best use of all your scarce resources, including time required to gather information and assess your alternatives.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3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DB3D6-E21F-428E-B76B-639B90A52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 The Ultimate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4C94F-95BA-4AE4-BA11-D7521B58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sultan of Brunei is among the world’s richest people, with wealth estimated at 16 billion dollars. </a:t>
            </a:r>
          </a:p>
          <a:p>
            <a:endParaRPr lang="en-US" dirty="0"/>
          </a:p>
          <a:p>
            <a:pPr lvl="1"/>
            <a:r>
              <a:rPr lang="en-US" dirty="0"/>
              <a:t>He can buy just about anything he wants, however, his time to enjoy these goods and services is scarce. </a:t>
            </a:r>
          </a:p>
          <a:p>
            <a:pPr lvl="1"/>
            <a:r>
              <a:rPr lang="en-US" dirty="0"/>
              <a:t>Each activity he undertakes has an opportunity cost. </a:t>
            </a:r>
          </a:p>
        </p:txBody>
      </p:sp>
    </p:spTree>
    <p:extLst>
      <p:ext uri="{BB962C8B-B14F-4D97-AF65-F5344CB8AC3E}">
        <p14:creationId xmlns:p14="http://schemas.microsoft.com/office/powerpoint/2010/main" val="209306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89B3-9473-4743-AC39-352D73561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Ignore the Sunk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53595-E122-4B51-9F07-EE9B5076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ten minutes you may have waited in line to check out at the grocery store represents a sunk cost.</a:t>
            </a:r>
          </a:p>
          <a:p>
            <a:pPr lvl="1"/>
            <a:r>
              <a:rPr lang="en-US" dirty="0"/>
              <a:t>A cost you have already incurred and cannot recover, regardless of what you do now.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should ignore sunk cost in making economic choices and you should switch to the newly opened line. </a:t>
            </a:r>
          </a:p>
        </p:txBody>
      </p:sp>
    </p:spTree>
    <p:extLst>
      <p:ext uri="{BB962C8B-B14F-4D97-AF65-F5344CB8AC3E}">
        <p14:creationId xmlns:p14="http://schemas.microsoft.com/office/powerpoint/2010/main" val="66888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2D11-73CB-4B2D-B30B-F6523679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814C0-44DE-49A1-9903-CF7E560FF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Economic decision makers should consider only those costs that are affected by their choice. </a:t>
            </a:r>
          </a:p>
        </p:txBody>
      </p:sp>
    </p:spTree>
    <p:extLst>
      <p:ext uri="{BB962C8B-B14F-4D97-AF65-F5344CB8AC3E}">
        <p14:creationId xmlns:p14="http://schemas.microsoft.com/office/powerpoint/2010/main" val="3587107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1951</TotalTime>
  <Words>473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Economics </vt:lpstr>
      <vt:lpstr>PowerPoint Presentation</vt:lpstr>
      <vt:lpstr>Nothing Better to Do </vt:lpstr>
      <vt:lpstr>Estimate Opportunity Cost </vt:lpstr>
      <vt:lpstr>Opportunity Cost Varies </vt:lpstr>
      <vt:lpstr>Calculate Opportunity Cost </vt:lpstr>
      <vt:lpstr>Time- The Ultimate Limitation </vt:lpstr>
      <vt:lpstr>Ignore the Sunk Cost </vt:lpstr>
      <vt:lpstr>PowerPoint Presentation</vt:lpstr>
      <vt:lpstr>The Opportunity Cost of College </vt:lpstr>
      <vt:lpstr>Forgone Earnings </vt:lpstr>
      <vt:lpstr>Direct Costs of College </vt:lpstr>
      <vt:lpstr>Other College Costs </vt:lpstr>
      <vt:lpstr>Other-Things-Constant Assumption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</dc:title>
  <dc:creator>Tyler Moudry</dc:creator>
  <cp:lastModifiedBy>Tyler Moudry</cp:lastModifiedBy>
  <cp:revision>3</cp:revision>
  <dcterms:created xsi:type="dcterms:W3CDTF">2019-01-24T08:42:19Z</dcterms:created>
  <dcterms:modified xsi:type="dcterms:W3CDTF">2019-01-25T17:13:25Z</dcterms:modified>
</cp:coreProperties>
</file>