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3917E-7FBE-434B-8141-044519A1C9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Economics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4D3106-230A-4530-BEED-E298B9CAB7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Chapter 1 Section 2: Economic Theory </a:t>
            </a:r>
          </a:p>
        </p:txBody>
      </p:sp>
    </p:spTree>
    <p:extLst>
      <p:ext uri="{BB962C8B-B14F-4D97-AF65-F5344CB8AC3E}">
        <p14:creationId xmlns:p14="http://schemas.microsoft.com/office/powerpoint/2010/main" val="2843250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A9259-11DE-4FEF-A716-2AEA1FF1A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Requires Time and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436FF-7DD7-4305-9C0F-0EE79A905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Rational choice takes time and requires information, but time and information are scarce and valuable. </a:t>
            </a:r>
          </a:p>
          <a:p>
            <a:endParaRPr lang="en-US" sz="2000" dirty="0"/>
          </a:p>
          <a:p>
            <a:endParaRPr lang="en-US" sz="2000" dirty="0"/>
          </a:p>
          <a:p>
            <a:pPr lvl="1"/>
            <a:r>
              <a:rPr lang="en-US" sz="2000" dirty="0"/>
              <a:t>Consider your choice about going to college. </a:t>
            </a:r>
          </a:p>
          <a:p>
            <a:pPr lvl="2"/>
            <a:r>
              <a:rPr lang="en-US" sz="2000" dirty="0"/>
              <a:t>You may have already talked to friends, relatives, teachers, and guidance counselors about it.</a:t>
            </a:r>
          </a:p>
          <a:p>
            <a:pPr lvl="2"/>
            <a:r>
              <a:rPr lang="en-US" sz="2000" dirty="0"/>
              <a:t>You might review school catalogs, college websites, and visit campuses. </a:t>
            </a:r>
          </a:p>
          <a:p>
            <a:pPr lvl="2"/>
            <a:r>
              <a:rPr lang="en-US" sz="2000" dirty="0"/>
              <a:t>The decision will take time and money, and probably will involve some hassle and worry. </a:t>
            </a:r>
          </a:p>
        </p:txBody>
      </p:sp>
    </p:spTree>
    <p:extLst>
      <p:ext uri="{BB962C8B-B14F-4D97-AF65-F5344CB8AC3E}">
        <p14:creationId xmlns:p14="http://schemas.microsoft.com/office/powerpoint/2010/main" val="141443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CB992-39AE-44F5-91F9-1B0B45537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Economics and National Economics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DE089-F444-4807-B5C3-330395980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/>
              <a:t>Market Economics</a:t>
            </a:r>
            <a:r>
              <a:rPr lang="en-US" sz="2400" dirty="0"/>
              <a:t>, or </a:t>
            </a:r>
            <a:r>
              <a:rPr lang="en-US" sz="2400" b="1" u="sng" dirty="0"/>
              <a:t>Microeconomics</a:t>
            </a:r>
            <a:r>
              <a:rPr lang="en-US" sz="2400" dirty="0"/>
              <a:t>, focuses on your economic behavior and the economic behavior of others who make choices involving…</a:t>
            </a:r>
          </a:p>
          <a:p>
            <a:pPr lvl="1"/>
            <a:r>
              <a:rPr lang="en-US" sz="2400" dirty="0"/>
              <a:t> </a:t>
            </a:r>
            <a:r>
              <a:rPr lang="en-US" sz="2400" i="1" dirty="0"/>
              <a:t>what to buy and what to sell</a:t>
            </a:r>
          </a:p>
          <a:p>
            <a:pPr lvl="1"/>
            <a:r>
              <a:rPr lang="en-US" sz="2400" i="1" dirty="0"/>
              <a:t> how much to work and how much to play </a:t>
            </a:r>
          </a:p>
          <a:p>
            <a:pPr lvl="1"/>
            <a:r>
              <a:rPr lang="en-US" sz="2400" i="1" dirty="0"/>
              <a:t>how much to borrow and how much to save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84458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7A62B-A429-45C1-B854-EFB9E8404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BA95E-0FB6-45D9-8A2C-78B83841A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National Economics</a:t>
            </a:r>
            <a:r>
              <a:rPr lang="en-US" sz="2800" dirty="0"/>
              <a:t>, or </a:t>
            </a:r>
            <a:r>
              <a:rPr lang="en-US" sz="2800" b="1" u="sng" dirty="0"/>
              <a:t>Macroeconomics</a:t>
            </a:r>
            <a:r>
              <a:rPr lang="en-US" sz="2800" dirty="0"/>
              <a:t>, focus on the performance of the economy as a whole, especially the national economy. </a:t>
            </a:r>
          </a:p>
        </p:txBody>
      </p:sp>
    </p:spTree>
    <p:extLst>
      <p:ext uri="{BB962C8B-B14F-4D97-AF65-F5344CB8AC3E}">
        <p14:creationId xmlns:p14="http://schemas.microsoft.com/office/powerpoint/2010/main" val="913355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1406F-9F78-4D42-A77E-F24A7630B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Participants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57F2C-B5A9-4177-8AAE-0D1E68DFF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There are four types of decision makers in the economy: </a:t>
            </a:r>
          </a:p>
          <a:p>
            <a:pPr lvl="1"/>
            <a:r>
              <a:rPr lang="en-US" sz="2800" b="1" i="1" dirty="0"/>
              <a:t>Households</a:t>
            </a:r>
          </a:p>
          <a:p>
            <a:pPr lvl="1"/>
            <a:r>
              <a:rPr lang="en-US" sz="2800" b="1" i="1" dirty="0"/>
              <a:t>Firms</a:t>
            </a:r>
          </a:p>
          <a:p>
            <a:pPr lvl="1"/>
            <a:r>
              <a:rPr lang="en-US" sz="2800" b="1" i="1" dirty="0"/>
              <a:t>Governments</a:t>
            </a:r>
          </a:p>
          <a:p>
            <a:pPr lvl="1"/>
            <a:r>
              <a:rPr lang="en-US" sz="2800" b="1" i="1" dirty="0"/>
              <a:t>Rest of the world </a:t>
            </a:r>
          </a:p>
        </p:txBody>
      </p:sp>
    </p:spTree>
    <p:extLst>
      <p:ext uri="{BB962C8B-B14F-4D97-AF65-F5344CB8AC3E}">
        <p14:creationId xmlns:p14="http://schemas.microsoft.com/office/powerpoint/2010/main" val="38440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DE521-7030-4553-8245-6B473778A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Participants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C253C-7E83-4F60-A898-12F04A0A5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Households play the leading role in the economy. 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000" b="1" i="1" dirty="0"/>
              <a:t>As consumers, households demand the goods and services produced.</a:t>
            </a:r>
          </a:p>
          <a:p>
            <a:pPr lvl="1"/>
            <a:r>
              <a:rPr lang="en-US" sz="2000" b="1" i="1" dirty="0"/>
              <a:t>As resource owners, households supply the resources used to produce goods and services. </a:t>
            </a:r>
          </a:p>
        </p:txBody>
      </p:sp>
    </p:spTree>
    <p:extLst>
      <p:ext uri="{BB962C8B-B14F-4D97-AF65-F5344CB8AC3E}">
        <p14:creationId xmlns:p14="http://schemas.microsoft.com/office/powerpoint/2010/main" val="4009447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740ED-E8B0-412E-8A2D-D1BBC355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0D9AD-A1FE-4086-B816-850AF0C2A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/>
              <a:t>Firms, governments, and the rest of the world demand the resources that households supply, and then use these resources to supply the goods and services that households demand. </a:t>
            </a:r>
          </a:p>
        </p:txBody>
      </p:sp>
    </p:spTree>
    <p:extLst>
      <p:ext uri="{BB962C8B-B14F-4D97-AF65-F5344CB8AC3E}">
        <p14:creationId xmlns:p14="http://schemas.microsoft.com/office/powerpoint/2010/main" val="1766680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C4402-C10E-42DF-8601-30F183885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E37B8-FA4A-497A-944B-5AD1ECDC9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Markets are the means by which buyers and sellers carry out exchange.. </a:t>
            </a:r>
          </a:p>
          <a:p>
            <a:pPr lvl="1"/>
            <a:r>
              <a:rPr lang="en-US" sz="2800" dirty="0"/>
              <a:t>By bringing together the two sides of exchange- demand and supply- markets determine price and quantity. </a:t>
            </a:r>
          </a:p>
        </p:txBody>
      </p:sp>
    </p:spTree>
    <p:extLst>
      <p:ext uri="{BB962C8B-B14F-4D97-AF65-F5344CB8AC3E}">
        <p14:creationId xmlns:p14="http://schemas.microsoft.com/office/powerpoint/2010/main" val="1367238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4B4C3-8DCA-442A-A125-1431E4C11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AA9CD-6945-4062-8A97-BA0022D75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Goods and services are bought and sold in </a:t>
            </a:r>
            <a:r>
              <a:rPr lang="en-US" sz="2400" b="1" u="sng" dirty="0"/>
              <a:t>product markets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dirty="0"/>
              <a:t>Resources are bought and sold in </a:t>
            </a:r>
            <a:r>
              <a:rPr lang="en-US" sz="2400" b="1" u="sng" dirty="0"/>
              <a:t>resource markets</a:t>
            </a:r>
            <a:r>
              <a:rPr lang="en-US" sz="2400" dirty="0"/>
              <a:t>. </a:t>
            </a:r>
          </a:p>
          <a:p>
            <a:pPr lvl="1"/>
            <a:r>
              <a:rPr lang="en-US" sz="2400" i="1" dirty="0"/>
              <a:t>The most important resource market is the labor, or job, market. </a:t>
            </a:r>
          </a:p>
        </p:txBody>
      </p:sp>
    </p:spTree>
    <p:extLst>
      <p:ext uri="{BB962C8B-B14F-4D97-AF65-F5344CB8AC3E}">
        <p14:creationId xmlns:p14="http://schemas.microsoft.com/office/powerpoint/2010/main" val="2905574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66511-0B5F-416A-B8DC-A3099EC09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Circular-Flow Model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6CBAE-14F1-468A-B4D2-AA1E54BD7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/>
              <a:t>Circular-flow model- </a:t>
            </a:r>
            <a:r>
              <a:rPr lang="en-US" sz="2400" dirty="0"/>
              <a:t>describes the flow of resources, products, income, and revenue among economic decision makers. </a:t>
            </a:r>
          </a:p>
          <a:p>
            <a:endParaRPr lang="en-US" sz="2000" dirty="0"/>
          </a:p>
          <a:p>
            <a:r>
              <a:rPr lang="en-US" sz="2400" dirty="0"/>
              <a:t>A simple circular-flow model focus on the interaction between households and firms in a market economy. </a:t>
            </a:r>
          </a:p>
        </p:txBody>
      </p:sp>
    </p:spTree>
    <p:extLst>
      <p:ext uri="{BB962C8B-B14F-4D97-AF65-F5344CB8AC3E}">
        <p14:creationId xmlns:p14="http://schemas.microsoft.com/office/powerpoint/2010/main" val="3728628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9882B-4D78-4D79-A27A-BEAF0007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46A26-FB4D-410A-B1F5-D997DF1AE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flows of resources and products are supported by the flows of income and expenditure- that is,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the flow of money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dirty="0"/>
              <a:t>The supply and demand for products come together in product markets to determine the prices for goods and services, which flow as revenue firms. </a:t>
            </a:r>
          </a:p>
        </p:txBody>
      </p:sp>
    </p:spTree>
    <p:extLst>
      <p:ext uri="{BB962C8B-B14F-4D97-AF65-F5344CB8AC3E}">
        <p14:creationId xmlns:p14="http://schemas.microsoft.com/office/powerpoint/2010/main" val="2076929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FD38F-0295-4C82-8092-56934505F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Theory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49F45-392C-43B9-9328-7B91D4A71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 </a:t>
            </a:r>
            <a:r>
              <a:rPr lang="en-US" sz="2400" b="1" u="sng" dirty="0"/>
              <a:t>economic theory</a:t>
            </a:r>
            <a:r>
              <a:rPr lang="en-US" sz="2400" dirty="0"/>
              <a:t>, or economic model, is a simplification of economic reality that is used to make predictions about the real world. </a:t>
            </a:r>
          </a:p>
        </p:txBody>
      </p:sp>
    </p:spTree>
    <p:extLst>
      <p:ext uri="{BB962C8B-B14F-4D97-AF65-F5344CB8AC3E}">
        <p14:creationId xmlns:p14="http://schemas.microsoft.com/office/powerpoint/2010/main" val="26079072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694ED-DB16-49A4-B300-FBF6DF002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1A3ED-2FEF-4A08-883E-4A46C83A9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87079"/>
            <a:ext cx="8596668" cy="5754283"/>
          </a:xfrm>
        </p:spPr>
        <p:txBody>
          <a:bodyPr/>
          <a:lstStyle/>
          <a:p>
            <a:r>
              <a:rPr lang="en-US" dirty="0"/>
              <a:t>Resources and products flow in one direction- in this case, counterclockwise- and the corresponding payments flow in the other direction- clockwise.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238C49-8FB5-4733-90F9-5EB955B541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71692" y="1084521"/>
            <a:ext cx="6513281" cy="548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5617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3F89D-E820-49B9-AD39-DFBE664BB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Simplify Assumptions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465D8-8BCD-41D0-A665-749ED032B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To help develop a theory, economics make simplifying assumptions. </a:t>
            </a:r>
          </a:p>
          <a:p>
            <a:endParaRPr lang="en-US" sz="2000" dirty="0"/>
          </a:p>
          <a:p>
            <a:r>
              <a:rPr lang="en-US" sz="2000" dirty="0"/>
              <a:t>Once category of assumptions is the </a:t>
            </a:r>
            <a:r>
              <a:rPr lang="en-US" sz="2000" i="1" dirty="0"/>
              <a:t>other-things-constant assumption</a:t>
            </a:r>
            <a:r>
              <a:rPr lang="en-US" sz="2000" dirty="0"/>
              <a:t>. </a:t>
            </a:r>
          </a:p>
          <a:p>
            <a:pPr lvl="1"/>
            <a:r>
              <a:rPr lang="en-US" sz="2000" dirty="0"/>
              <a:t>The idea is to identify the variables of interest and then focus exclusively on the relations among them, assuming that nothing else of importance changes- that other things remain constant. </a:t>
            </a:r>
          </a:p>
        </p:txBody>
      </p:sp>
    </p:spTree>
    <p:extLst>
      <p:ext uri="{BB962C8B-B14F-4D97-AF65-F5344CB8AC3E}">
        <p14:creationId xmlns:p14="http://schemas.microsoft.com/office/powerpoint/2010/main" val="2087416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4BC82-4EED-4FD4-97D4-BCD00D2A0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E325A-8240-450B-92D9-DE9461394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Economics also make assumptions about what motivates people-how people behave. </a:t>
            </a:r>
          </a:p>
          <a:p>
            <a:endParaRPr lang="en-US" sz="3200" dirty="0"/>
          </a:p>
          <a:p>
            <a:r>
              <a:rPr lang="en-US" sz="3200" dirty="0"/>
              <a:t>These are called </a:t>
            </a:r>
            <a:r>
              <a:rPr lang="en-US" sz="3200" i="1" dirty="0"/>
              <a:t>behavioral assumptions</a:t>
            </a:r>
            <a:r>
              <a:rPr lang="en-US" sz="3200" dirty="0"/>
              <a:t>. </a:t>
            </a:r>
          </a:p>
          <a:p>
            <a:pPr lvl="1"/>
            <a:r>
              <a:rPr lang="en-US" sz="3200" dirty="0"/>
              <a:t>Perhaps the most basic behavioral assumption is that people make choices based on their own self-interest. </a:t>
            </a:r>
          </a:p>
        </p:txBody>
      </p:sp>
    </p:spTree>
    <p:extLst>
      <p:ext uri="{BB962C8B-B14F-4D97-AF65-F5344CB8AC3E}">
        <p14:creationId xmlns:p14="http://schemas.microsoft.com/office/powerpoint/2010/main" val="1942544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BFC1-0A24-44A1-AD52-C83B1A9A2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Self-Interest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6872E-970B-4421-A9EB-CF9606275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By rational, economists mean that you try to make the best choices you can, given the information available. </a:t>
            </a:r>
          </a:p>
          <a:p>
            <a:endParaRPr lang="en-US" sz="2400" dirty="0"/>
          </a:p>
          <a:p>
            <a:endParaRPr lang="en-US" sz="2400" dirty="0"/>
          </a:p>
          <a:p>
            <a:pPr lvl="1"/>
            <a:r>
              <a:rPr lang="en-US" sz="2400" b="1" i="1" dirty="0"/>
              <a:t>In general, rational self-interest means that you try to maximize the expected benefit achieved with a given cost or to minimize the expected cost of achieving a given benefit. </a:t>
            </a:r>
          </a:p>
        </p:txBody>
      </p:sp>
    </p:spTree>
    <p:extLst>
      <p:ext uri="{BB962C8B-B14F-4D97-AF65-F5344CB8AC3E}">
        <p14:creationId xmlns:p14="http://schemas.microsoft.com/office/powerpoint/2010/main" val="423406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DA2DC-1815-41FA-942E-69530BFA5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Normative Versus Positive Statements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79611-105B-41C1-BFCA-56D06A2F4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Positive Economic Statement- </a:t>
            </a:r>
            <a:r>
              <a:rPr lang="en-US" sz="2800" dirty="0"/>
              <a:t>a statement about economic reality that can be supported or rejected by reference to the facts. (The US unemployment rate is at a 48-year low and the average hourly earnings rose 2.8%). </a:t>
            </a:r>
          </a:p>
        </p:txBody>
      </p:sp>
    </p:spTree>
    <p:extLst>
      <p:ext uri="{BB962C8B-B14F-4D97-AF65-F5344CB8AC3E}">
        <p14:creationId xmlns:p14="http://schemas.microsoft.com/office/powerpoint/2010/main" val="3018943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BEAC5-5B36-4473-B04E-147A50C82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734A1-83F1-439B-98AC-6E7E7367F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Normative Economic Statement- </a:t>
            </a:r>
            <a:r>
              <a:rPr lang="en-US" sz="3600" dirty="0"/>
              <a:t>reflects someone's opinion which cannot always be shown to be true or false by reference to the facts. </a:t>
            </a:r>
          </a:p>
        </p:txBody>
      </p:sp>
    </p:spTree>
    <p:extLst>
      <p:ext uri="{BB962C8B-B14F-4D97-AF65-F5344CB8AC3E}">
        <p14:creationId xmlns:p14="http://schemas.microsoft.com/office/powerpoint/2010/main" val="736100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7F497-0F9A-471D-A0C0-88A12F1F0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Analysis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3F0F8-7A5E-4E2C-AA08-BC062D37E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Economic choice usually involves some adjustment to the existing situation, or the status quo. </a:t>
            </a:r>
          </a:p>
        </p:txBody>
      </p:sp>
    </p:spTree>
    <p:extLst>
      <p:ext uri="{BB962C8B-B14F-4D97-AF65-F5344CB8AC3E}">
        <p14:creationId xmlns:p14="http://schemas.microsoft.com/office/powerpoint/2010/main" val="4219604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3BDA9-5B20-45AF-98D1-573B20A98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Marginal Cost with Marginal Benefit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7A4B2-BA77-4707-9B95-91909DE92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Economic choice is based on a comparison of the expected marginal benefit and the expected marginal cost of the action under consideration. </a:t>
            </a:r>
          </a:p>
          <a:p>
            <a:endParaRPr lang="en-US" sz="2800" dirty="0"/>
          </a:p>
          <a:p>
            <a:r>
              <a:rPr lang="en-US" sz="2800" b="1" u="sng" dirty="0"/>
              <a:t>Marginal</a:t>
            </a:r>
            <a:r>
              <a:rPr lang="en-US" sz="2800" dirty="0"/>
              <a:t> means incremental, additional, extra, or one more. </a:t>
            </a:r>
          </a:p>
          <a:p>
            <a:r>
              <a:rPr lang="en-US" sz="2800" dirty="0"/>
              <a:t>Marginal refers to a change in the status quo. </a:t>
            </a:r>
          </a:p>
        </p:txBody>
      </p:sp>
    </p:spTree>
    <p:extLst>
      <p:ext uri="{BB962C8B-B14F-4D97-AF65-F5344CB8AC3E}">
        <p14:creationId xmlns:p14="http://schemas.microsoft.com/office/powerpoint/2010/main" val="42048281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656</TotalTime>
  <Words>735</Words>
  <Application>Microsoft Office PowerPoint</Application>
  <PresentationFormat>Widescreen</PresentationFormat>
  <Paragraphs>69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Economics </vt:lpstr>
      <vt:lpstr>The Role of Theory </vt:lpstr>
      <vt:lpstr>Simplify Assumptions  </vt:lpstr>
      <vt:lpstr>PowerPoint Presentation</vt:lpstr>
      <vt:lpstr>Rational Self-Interest  </vt:lpstr>
      <vt:lpstr>Normative Versus Positive Statements </vt:lpstr>
      <vt:lpstr>PowerPoint Presentation</vt:lpstr>
      <vt:lpstr>Marginal Analysis </vt:lpstr>
      <vt:lpstr>Compare Marginal Cost with Marginal Benefit </vt:lpstr>
      <vt:lpstr>Choice Requires Time and Information </vt:lpstr>
      <vt:lpstr>Market Economics and National Economics</vt:lpstr>
      <vt:lpstr>PowerPoint Presentation</vt:lpstr>
      <vt:lpstr>Market Participants </vt:lpstr>
      <vt:lpstr>Four Types of Participants </vt:lpstr>
      <vt:lpstr>PowerPoint Presentation</vt:lpstr>
      <vt:lpstr>Markets </vt:lpstr>
      <vt:lpstr>PowerPoint Presentation</vt:lpstr>
      <vt:lpstr>A Circular-Flow Model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</dc:title>
  <dc:creator>Tyler Moudry</dc:creator>
  <cp:lastModifiedBy>Tyler Moudry</cp:lastModifiedBy>
  <cp:revision>9</cp:revision>
  <dcterms:created xsi:type="dcterms:W3CDTF">2019-01-23T06:07:57Z</dcterms:created>
  <dcterms:modified xsi:type="dcterms:W3CDTF">2019-01-23T17:04:19Z</dcterms:modified>
</cp:coreProperties>
</file>