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2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9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54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20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3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4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2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2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2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1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1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60D7-69DE-4E2B-BAC0-44D5A1AC1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1: What is Economics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35282-A50D-4B07-ACAB-F2305265B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Section 1: The Economic Problem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108E-1C56-4642-9CD8-73E608B4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26" y="4694554"/>
            <a:ext cx="7060018" cy="209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06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0D33-998C-4DA0-9AE9-AFE1536E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BAA37-C895-405E-83CD-0CB580B0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Human resources also include the special skills supplied by an </a:t>
            </a:r>
            <a:r>
              <a:rPr lang="en-US" sz="2400" b="1" u="sng" dirty="0"/>
              <a:t>entrepreneur</a:t>
            </a:r>
            <a:r>
              <a:rPr lang="en-US" sz="2400" dirty="0"/>
              <a:t>, who tries to earn a profit by developing a new product an existing one. </a:t>
            </a:r>
          </a:p>
          <a:p>
            <a:endParaRPr lang="en-US" sz="2400" dirty="0"/>
          </a:p>
          <a:p>
            <a:r>
              <a:rPr lang="en-US" sz="2400" dirty="0"/>
              <a:t>An entrepreneur seeks to discover profitable opportunities by purchasing resources and assuming the risk of business success or failure. </a:t>
            </a:r>
          </a:p>
        </p:txBody>
      </p:sp>
    </p:spTree>
    <p:extLst>
      <p:ext uri="{BB962C8B-B14F-4D97-AF65-F5344CB8AC3E}">
        <p14:creationId xmlns:p14="http://schemas.microsoft.com/office/powerpoint/2010/main" val="63590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2747-F7D8-48FA-804F-8413DCF4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9C66-F67B-4334-9A91-302122219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Profit equals the revenue from sales minus the cost of production.</a:t>
            </a:r>
          </a:p>
          <a:p>
            <a:r>
              <a:rPr lang="en-US" sz="2400" dirty="0"/>
              <a:t>If production costs exceed revenue, the entrepreneur suffers a loss. </a:t>
            </a:r>
          </a:p>
          <a:p>
            <a:endParaRPr lang="en-US" sz="2400" dirty="0"/>
          </a:p>
          <a:p>
            <a:r>
              <a:rPr lang="en-US" sz="2400" dirty="0"/>
              <a:t>Profit provides the incentive that makes entrepreneurs willing to accept the risk of losing money. </a:t>
            </a:r>
          </a:p>
          <a:p>
            <a:pPr lvl="1"/>
            <a:r>
              <a:rPr lang="en-US" sz="2400" b="1" i="1" dirty="0"/>
              <a:t>All companies in the world today began as an idea in the mind of an entrepreneur. </a:t>
            </a:r>
          </a:p>
        </p:txBody>
      </p:sp>
    </p:spTree>
    <p:extLst>
      <p:ext uri="{BB962C8B-B14F-4D97-AF65-F5344CB8AC3E}">
        <p14:creationId xmlns:p14="http://schemas.microsoft.com/office/powerpoint/2010/main" val="306898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AC07-F4E6-4AF4-BE64-7198A992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2F8F-86AD-44D5-9D17-6D90448A6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Natural Resources </a:t>
            </a:r>
            <a:r>
              <a:rPr lang="en-US" sz="2800" dirty="0"/>
              <a:t>are so-called “gifts of nature,” including land, forests, minerals, oil reserves, bodies of water, and even animals. </a:t>
            </a:r>
          </a:p>
          <a:p>
            <a:endParaRPr lang="en-US" sz="2800" dirty="0"/>
          </a:p>
          <a:p>
            <a:r>
              <a:rPr lang="en-US" sz="2800" dirty="0"/>
              <a:t>Natural Resources can be divided into renewable resources and exhaustible resources.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4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B957-AAE3-4FC1-8F00-967A68A5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512D-01CB-47E0-916D-567568A2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u="sng" dirty="0"/>
              <a:t>renewable resource </a:t>
            </a:r>
            <a:r>
              <a:rPr lang="en-US" sz="2800" dirty="0"/>
              <a:t>can be drawn on indefinitely if used wisely. </a:t>
            </a:r>
          </a:p>
          <a:p>
            <a:pPr lvl="1"/>
            <a:endParaRPr lang="en-US" sz="2800" dirty="0"/>
          </a:p>
          <a:p>
            <a:pPr lvl="1"/>
            <a:r>
              <a:rPr lang="en-US" sz="2800" i="1" dirty="0"/>
              <a:t>Timber is a renewable resource if felled trees are replaced to provide a steady supply.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9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9F8-8133-4518-BB57-E9DCF2B0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06AD-18A4-462B-B314-B91B6BC6E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</a:t>
            </a:r>
            <a:r>
              <a:rPr lang="en-US" sz="2400" b="1" u="sng" dirty="0"/>
              <a:t>exhaustible resource- </a:t>
            </a:r>
            <a:r>
              <a:rPr lang="en-US" sz="2400" dirty="0"/>
              <a:t>such as oil, coal, or copper ore- does not renew itself and so is available in a limited amount. </a:t>
            </a:r>
          </a:p>
          <a:p>
            <a:endParaRPr lang="en-US" sz="2400" dirty="0"/>
          </a:p>
          <a:p>
            <a:pPr lvl="1"/>
            <a:r>
              <a:rPr lang="en-US" sz="2400" dirty="0"/>
              <a:t>Each gallon of oil burned is gone forever.</a:t>
            </a:r>
          </a:p>
          <a:p>
            <a:pPr lvl="1"/>
            <a:r>
              <a:rPr lang="en-US" sz="2400" dirty="0"/>
              <a:t>Sooner or later, all oil wells will run dry. </a:t>
            </a:r>
          </a:p>
        </p:txBody>
      </p:sp>
    </p:spTree>
    <p:extLst>
      <p:ext uri="{BB962C8B-B14F-4D97-AF65-F5344CB8AC3E}">
        <p14:creationId xmlns:p14="http://schemas.microsoft.com/office/powerpoint/2010/main" val="172857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2411-6D2D-47C9-9278-57BC1792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18C2-8EDF-4924-B530-34E1CF31E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Capital resources</a:t>
            </a:r>
            <a:r>
              <a:rPr lang="en-US" sz="2800" dirty="0"/>
              <a:t>, commonly called capital goods, include all human creations used to produce goods and services. </a:t>
            </a:r>
          </a:p>
          <a:p>
            <a:endParaRPr lang="en-US" sz="2800" dirty="0"/>
          </a:p>
          <a:p>
            <a:r>
              <a:rPr lang="en-US" sz="2800" dirty="0"/>
              <a:t>Capital goods consist of factories, trucks, machines, tools, buildings, airports, highways, and other manufactured items employed to produce goods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173955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9F9B-772C-4666-8433-C448ED1E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Goods and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D4A10-8159-4785-A0E4-A8C6ED33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Good</a:t>
            </a:r>
            <a:r>
              <a:rPr lang="en-US" sz="2800" dirty="0"/>
              <a:t>- something you can see, feel, and touch. </a:t>
            </a:r>
          </a:p>
          <a:p>
            <a:r>
              <a:rPr lang="en-US" sz="2800" i="1" dirty="0"/>
              <a:t>It requires scarce resources to produce, and it satisfies human wants. </a:t>
            </a:r>
          </a:p>
        </p:txBody>
      </p:sp>
    </p:spTree>
    <p:extLst>
      <p:ext uri="{BB962C8B-B14F-4D97-AF65-F5344CB8AC3E}">
        <p14:creationId xmlns:p14="http://schemas.microsoft.com/office/powerpoint/2010/main" val="228322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6ABB-889B-4B9E-84D6-2EC35E4C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EB8D-234C-4634-B03B-D7199609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Service</a:t>
            </a:r>
            <a:r>
              <a:rPr lang="en-US" sz="2400" dirty="0"/>
              <a:t>- not physical, yet is uses scarce resources to satisfy human wants. </a:t>
            </a:r>
          </a:p>
          <a:p>
            <a:pPr lvl="1"/>
            <a:r>
              <a:rPr lang="en-US" sz="2400" i="1" dirty="0"/>
              <a:t>Movies, concerts, phone calls, internet connections, and your next haircut are all services. </a:t>
            </a:r>
          </a:p>
        </p:txBody>
      </p:sp>
    </p:spTree>
    <p:extLst>
      <p:ext uri="{BB962C8B-B14F-4D97-AF65-F5344CB8AC3E}">
        <p14:creationId xmlns:p14="http://schemas.microsoft.com/office/powerpoint/2010/main" val="205758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9FB3-9B88-4D80-8C0B-6733280D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Free Lunch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DA66-E70C-4529-890D-9150A6AC9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goods involve a cost to someone. </a:t>
            </a:r>
          </a:p>
          <a:p>
            <a:endParaRPr lang="en-US" sz="2400" dirty="0"/>
          </a:p>
          <a:p>
            <a:r>
              <a:rPr lang="en-US" sz="2400" dirty="0"/>
              <a:t>Because goods and services are produced using scarce resources, they are themselves scarce. </a:t>
            </a:r>
          </a:p>
          <a:p>
            <a:endParaRPr lang="en-US" sz="2400" dirty="0"/>
          </a:p>
          <a:p>
            <a:pPr lvl="1"/>
            <a:r>
              <a:rPr lang="en-US" sz="2400" b="1" i="1" dirty="0"/>
              <a:t>A good or service is scarce if the amount people desire exceeds the amount available at zero price.</a:t>
            </a:r>
          </a:p>
        </p:txBody>
      </p:sp>
    </p:spTree>
    <p:extLst>
      <p:ext uri="{BB962C8B-B14F-4D97-AF65-F5344CB8AC3E}">
        <p14:creationId xmlns:p14="http://schemas.microsoft.com/office/powerpoint/2010/main" val="18304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C67-21FE-4249-A813-51E1B670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EB75-0E1C-4826-ABF6-B6CDAC08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Your text will use the term “goods” to refer to goods and services. </a:t>
            </a:r>
          </a:p>
          <a:p>
            <a:endParaRPr lang="en-US" sz="2000" dirty="0"/>
          </a:p>
          <a:p>
            <a:r>
              <a:rPr lang="en-US" sz="2000" dirty="0"/>
              <a:t>A few goods seem free because the amount freely available (that is, available at a zero price) exceeds the amount people want. </a:t>
            </a:r>
          </a:p>
          <a:p>
            <a:pPr lvl="1"/>
            <a:r>
              <a:rPr lang="en-US" sz="2000" i="1" dirty="0"/>
              <a:t>Air and seawater often seem free because you can breathe all the air you want and have all the sea water you can haul away. </a:t>
            </a:r>
          </a:p>
          <a:p>
            <a:pPr lvl="1"/>
            <a:endParaRPr lang="en-US" sz="2000" i="1" dirty="0"/>
          </a:p>
          <a:p>
            <a:pPr lvl="1"/>
            <a:r>
              <a:rPr lang="en-US" sz="2000" i="1" dirty="0"/>
              <a:t>However, even those goods that appear to be free come with strings attached. </a:t>
            </a:r>
          </a:p>
        </p:txBody>
      </p:sp>
    </p:spTree>
    <p:extLst>
      <p:ext uri="{BB962C8B-B14F-4D97-AF65-F5344CB8AC3E}">
        <p14:creationId xmlns:p14="http://schemas.microsoft.com/office/powerpoint/2010/main" val="122398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5F6B-0675-463F-8562-1303EB35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Choices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2AD2-CAB6-4D74-85D0-F1F7A228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Economics is about making choices. </a:t>
            </a:r>
          </a:p>
          <a:p>
            <a:r>
              <a:rPr lang="en-US" sz="3200" dirty="0"/>
              <a:t>You make economic choices every day. </a:t>
            </a:r>
          </a:p>
          <a:p>
            <a:endParaRPr lang="en-US" sz="3200" dirty="0"/>
          </a:p>
          <a:p>
            <a:r>
              <a:rPr lang="en-US" sz="3200" dirty="0"/>
              <a:t>You make choices about whether to get a part-time job or focus on your studies, buy a car or save for college, pack a lunch, or buy a lunch. </a:t>
            </a:r>
          </a:p>
        </p:txBody>
      </p:sp>
    </p:spTree>
    <p:extLst>
      <p:ext uri="{BB962C8B-B14F-4D97-AF65-F5344CB8AC3E}">
        <p14:creationId xmlns:p14="http://schemas.microsoft.com/office/powerpoint/2010/main" val="99290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3F10-F0FB-4C32-A53F-92E8E2A4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4086B-B935-47A1-8040-218616B15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Goods that are truly free are not the subject matter of economics. Without scarcity, there would be no need for prices and no economic problem. </a:t>
            </a:r>
          </a:p>
        </p:txBody>
      </p:sp>
    </p:spTree>
    <p:extLst>
      <p:ext uri="{BB962C8B-B14F-4D97-AF65-F5344CB8AC3E}">
        <p14:creationId xmlns:p14="http://schemas.microsoft.com/office/powerpoint/2010/main" val="96873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0B52-F5CE-4677-8B68-7895B895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489E5-77B5-454A-BB99-FFAB6735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Although your wants, or desires, are virtually unlimited, the productive resources available to help satisfy these wants are scarce. </a:t>
            </a:r>
          </a:p>
        </p:txBody>
      </p:sp>
    </p:spTree>
    <p:extLst>
      <p:ext uri="{BB962C8B-B14F-4D97-AF65-F5344CB8AC3E}">
        <p14:creationId xmlns:p14="http://schemas.microsoft.com/office/powerpoint/2010/main" val="280873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AB40-EF5E-44E5-8980-660C42DA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FA8A-D586-4265-9F8F-9A3ACD84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Scarcity</a:t>
            </a:r>
            <a:r>
              <a:rPr lang="en-US" sz="3200" dirty="0"/>
              <a:t>- the condition facing all societies because there are not enough productive resources to satisfy people’s unlimited wants. </a:t>
            </a:r>
          </a:p>
          <a:p>
            <a:endParaRPr lang="en-US" sz="3200" dirty="0"/>
          </a:p>
          <a:p>
            <a:r>
              <a:rPr lang="en-US" sz="3200" b="1" u="sng" dirty="0"/>
              <a:t>Productive Resources- </a:t>
            </a:r>
            <a:r>
              <a:rPr lang="en-US" sz="3200" dirty="0"/>
              <a:t>(factors or production) are the inputs used to produce the goods and services that people want. </a:t>
            </a:r>
          </a:p>
          <a:p>
            <a:pPr marL="0" indent="0">
              <a:buNone/>
            </a:pPr>
            <a:endParaRPr lang="en-US" sz="3200" i="1" dirty="0"/>
          </a:p>
          <a:p>
            <a:pPr lvl="1"/>
            <a:r>
              <a:rPr lang="en-US" sz="3200" i="1" dirty="0"/>
              <a:t>Because productive resources are scarce, goods and services are scarce too. </a:t>
            </a:r>
          </a:p>
        </p:txBody>
      </p:sp>
    </p:spTree>
    <p:extLst>
      <p:ext uri="{BB962C8B-B14F-4D97-AF65-F5344CB8AC3E}">
        <p14:creationId xmlns:p14="http://schemas.microsoft.com/office/powerpoint/2010/main" val="30711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4228-2308-400D-A937-C227D7F1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FC53F-1598-4020-A296-AC8C3E89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productive resource is </a:t>
            </a:r>
            <a:r>
              <a:rPr lang="en-US" sz="3200" b="1" i="1" u="sng" dirty="0"/>
              <a:t>scarce</a:t>
            </a:r>
            <a:r>
              <a:rPr lang="en-US" sz="3200" dirty="0"/>
              <a:t> when it is not freely available. </a:t>
            </a:r>
          </a:p>
          <a:p>
            <a:endParaRPr lang="en-US" sz="3200" dirty="0"/>
          </a:p>
          <a:p>
            <a:r>
              <a:rPr lang="en-US" sz="3200" dirty="0"/>
              <a:t>Because productive resources are scarce, you must choose from among your many wants. </a:t>
            </a:r>
          </a:p>
        </p:txBody>
      </p:sp>
    </p:spTree>
    <p:extLst>
      <p:ext uri="{BB962C8B-B14F-4D97-AF65-F5344CB8AC3E}">
        <p14:creationId xmlns:p14="http://schemas.microsoft.com/office/powerpoint/2010/main" val="7579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0276-667C-4DA3-8371-AE194CB2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CF2F-A95A-41F7-A2FC-743FAA78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Whenever you choose, you must go without satisfying some other wants. </a:t>
            </a:r>
          </a:p>
          <a:p>
            <a:endParaRPr lang="en-US" sz="3200" dirty="0"/>
          </a:p>
          <a:p>
            <a:r>
              <a:rPr lang="en-US" sz="3200" dirty="0"/>
              <a:t>The problem of scarce resources but unlimited wants exists for each of the roughly seven billion people on the planet. </a:t>
            </a:r>
          </a:p>
        </p:txBody>
      </p:sp>
    </p:spTree>
    <p:extLst>
      <p:ext uri="{BB962C8B-B14F-4D97-AF65-F5344CB8AC3E}">
        <p14:creationId xmlns:p14="http://schemas.microsoft.com/office/powerpoint/2010/main" val="140276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7EE2-024E-4139-93EE-0A72C587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Defined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7A68F-4DAB-4160-B651-7ACACA29E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Economics</a:t>
            </a:r>
            <a:r>
              <a:rPr lang="en-US" sz="2400" dirty="0"/>
              <a:t>- examines how people use their scarce resources to satisfy their unlimited wants. </a:t>
            </a:r>
          </a:p>
          <a:p>
            <a:endParaRPr lang="en-US" sz="2400" dirty="0"/>
          </a:p>
          <a:p>
            <a:pPr lvl="1"/>
            <a:r>
              <a:rPr lang="en-US" sz="2400" dirty="0"/>
              <a:t>A taxicab driver uses the cab and other scarce resources, such as knowledge of the city, driving skills, gasoline, and time, to earn income. </a:t>
            </a:r>
          </a:p>
        </p:txBody>
      </p:sp>
    </p:spTree>
    <p:extLst>
      <p:ext uri="{BB962C8B-B14F-4D97-AF65-F5344CB8AC3E}">
        <p14:creationId xmlns:p14="http://schemas.microsoft.com/office/powerpoint/2010/main" val="10243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71F4-98D9-4AE7-833F-3276258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8BC4-68A8-4A46-B328-2457F0D8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Productive resources, also called factors of production, or simply resources, sort into three broad categories: 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b="1" i="1" dirty="0"/>
              <a:t>1. Human resources </a:t>
            </a:r>
          </a:p>
          <a:p>
            <a:pPr lvl="1"/>
            <a:r>
              <a:rPr lang="en-US" sz="3200" b="1" i="1" dirty="0"/>
              <a:t>2. Natural resources </a:t>
            </a:r>
          </a:p>
          <a:p>
            <a:pPr lvl="1"/>
            <a:r>
              <a:rPr lang="en-US" sz="3200" b="1" i="1" dirty="0"/>
              <a:t>3. Capital resources </a:t>
            </a:r>
          </a:p>
        </p:txBody>
      </p:sp>
    </p:spTree>
    <p:extLst>
      <p:ext uri="{BB962C8B-B14F-4D97-AF65-F5344CB8AC3E}">
        <p14:creationId xmlns:p14="http://schemas.microsoft.com/office/powerpoint/2010/main" val="38502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9BCA-4712-44BD-8251-35C7B6F0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15700-6652-4809-B9EF-00CB2016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Human Resources- </a:t>
            </a:r>
            <a:r>
              <a:rPr lang="en-US" dirty="0"/>
              <a:t>the broad category of human efforts, both physical and mental, used to produce goods and services. </a:t>
            </a:r>
          </a:p>
          <a:p>
            <a:endParaRPr lang="en-US" dirty="0"/>
          </a:p>
          <a:p>
            <a:pPr lvl="1"/>
            <a:r>
              <a:rPr lang="en-US" sz="1800" dirty="0"/>
              <a:t>Labor, such as the labor of a cab driver or a brain surgeon, is the most important of the human resources.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u="sng" dirty="0"/>
              <a:t>Labor</a:t>
            </a:r>
            <a:r>
              <a:rPr lang="en-US" sz="1800" dirty="0"/>
              <a:t>- the physical and mental effort used to produce goods and services. </a:t>
            </a:r>
          </a:p>
          <a:p>
            <a:pPr lvl="2"/>
            <a:r>
              <a:rPr lang="en-US" sz="1800" i="1" dirty="0"/>
              <a:t>Labor itself comes from a more fundamental human resource: time. </a:t>
            </a:r>
          </a:p>
          <a:p>
            <a:pPr lvl="2"/>
            <a:r>
              <a:rPr lang="en-US" sz="1800" i="1" dirty="0"/>
              <a:t>Without time you can accomplish nothing. </a:t>
            </a:r>
          </a:p>
        </p:txBody>
      </p:sp>
    </p:spTree>
    <p:extLst>
      <p:ext uri="{BB962C8B-B14F-4D97-AF65-F5344CB8AC3E}">
        <p14:creationId xmlns:p14="http://schemas.microsoft.com/office/powerpoint/2010/main" val="20171207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841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Chapter 1: What is Economics </vt:lpstr>
      <vt:lpstr>Economic Choices </vt:lpstr>
      <vt:lpstr>The Economic Problem </vt:lpstr>
      <vt:lpstr>PowerPoint Presentation</vt:lpstr>
      <vt:lpstr>PowerPoint Presentation</vt:lpstr>
      <vt:lpstr>PowerPoint Presentation</vt:lpstr>
      <vt:lpstr>Economics Defined </vt:lpstr>
      <vt:lpstr>Productive Resources </vt:lpstr>
      <vt:lpstr>Human Resources </vt:lpstr>
      <vt:lpstr>PowerPoint Presentation</vt:lpstr>
      <vt:lpstr>PowerPoint Presentation</vt:lpstr>
      <vt:lpstr>Natural Resources </vt:lpstr>
      <vt:lpstr>PowerPoint Presentation</vt:lpstr>
      <vt:lpstr>PowerPoint Presentation</vt:lpstr>
      <vt:lpstr>Capital Resources </vt:lpstr>
      <vt:lpstr>Goods and Services </vt:lpstr>
      <vt:lpstr>PowerPoint Presentation</vt:lpstr>
      <vt:lpstr>No Free Lunch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What is Economics </dc:title>
  <dc:creator>Tyler Moudry</dc:creator>
  <cp:lastModifiedBy>Tyler Moudry</cp:lastModifiedBy>
  <cp:revision>8</cp:revision>
  <dcterms:created xsi:type="dcterms:W3CDTF">2019-01-22T10:08:32Z</dcterms:created>
  <dcterms:modified xsi:type="dcterms:W3CDTF">2019-01-22T16:36:04Z</dcterms:modified>
</cp:coreProperties>
</file>