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6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79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93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9043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0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21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74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832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0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4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2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1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1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03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4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D3AD4DF-8865-498D-9127-04F9E7904ED8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CD3CE-490A-44D7-B724-81D0BD890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07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6A20-AF24-48CE-877D-D606B0F01E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Psychology Chapter 2 Section 3: Methods of Observation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B69180-417A-487F-9102-A05BBC725A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98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A44F-9127-4D19-8DBD-8D0D0E538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ED339-16C9-4E8D-B3B1-6C7E329CC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Social contacts were limited to her mother, who fed her, and her father, who often beat her. </a:t>
            </a:r>
          </a:p>
          <a:p>
            <a:endParaRPr lang="en-US" sz="3200" dirty="0"/>
          </a:p>
          <a:p>
            <a:r>
              <a:rPr lang="en-US" sz="3200" dirty="0"/>
              <a:t>No one spoke to her and in all those years, she herself did not say a word. </a:t>
            </a:r>
          </a:p>
        </p:txBody>
      </p:sp>
    </p:spTree>
    <p:extLst>
      <p:ext uri="{BB962C8B-B14F-4D97-AF65-F5344CB8AC3E}">
        <p14:creationId xmlns:p14="http://schemas.microsoft.com/office/powerpoint/2010/main" val="345980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814E-D845-44E1-97D1-23D92B7C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1C3E4-1F4A-4E29-952D-D6760A9A7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After being recused, Genie’s language development followed the normal sequence of language development. </a:t>
            </a:r>
          </a:p>
          <a:p>
            <a:endParaRPr lang="en-US" sz="3200" dirty="0"/>
          </a:p>
          <a:p>
            <a:r>
              <a:rPr lang="en-US" sz="3200" dirty="0"/>
              <a:t>She never learned to use language as well as most people.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39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2BA3-9BF4-4603-9805-DA4C28069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065CA-5CB1-4482-9E2E-3F241755D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psychologists can learn from this case study.</a:t>
            </a:r>
          </a:p>
          <a:p>
            <a:pPr lvl="1"/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Suggests that there is a special period in early childhood when it is easiest for people to learn language</a:t>
            </a:r>
            <a:r>
              <a:rPr lang="en-US" sz="2800" dirty="0"/>
              <a:t>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Just be cautious of generalizing, since this case study cannot be replicated. </a:t>
            </a:r>
          </a:p>
        </p:txBody>
      </p:sp>
    </p:spTree>
    <p:extLst>
      <p:ext uri="{BB962C8B-B14F-4D97-AF65-F5344CB8AC3E}">
        <p14:creationId xmlns:p14="http://schemas.microsoft.com/office/powerpoint/2010/main" val="3824250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3B-E765-4363-9E77-8E4B7DCC1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Longitudinal and Cross-Sectional Methods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A5E8-E0BD-4407-BCD5-A55C266A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Longitudinal method- </a:t>
            </a:r>
            <a:r>
              <a:rPr lang="en-US" sz="3200" dirty="0"/>
              <a:t>researchers select a group of participants and then observe those participants over a period of time, often years of even decades. </a:t>
            </a:r>
          </a:p>
          <a:p>
            <a:endParaRPr lang="en-US" sz="3200" dirty="0"/>
          </a:p>
          <a:p>
            <a:r>
              <a:rPr lang="en-US" sz="3200" dirty="0"/>
              <a:t>Observations are usually conducted at intervals, perhaps once a year. </a:t>
            </a:r>
          </a:p>
        </p:txBody>
      </p:sp>
    </p:spTree>
    <p:extLst>
      <p:ext uri="{BB962C8B-B14F-4D97-AF65-F5344CB8AC3E}">
        <p14:creationId xmlns:p14="http://schemas.microsoft.com/office/powerpoint/2010/main" val="141891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16C38-9523-4FFD-9EB4-284130625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135FB-6228-463A-8897-8719693AA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Longitudinal studies are very time consuming.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No guarantee the participants will remain available. </a:t>
            </a:r>
          </a:p>
        </p:txBody>
      </p:sp>
    </p:spTree>
    <p:extLst>
      <p:ext uri="{BB962C8B-B14F-4D97-AF65-F5344CB8AC3E}">
        <p14:creationId xmlns:p14="http://schemas.microsoft.com/office/powerpoint/2010/main" val="155942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3A61-CF20-47BA-B77C-9CC5229B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2FA29-CCCD-447C-84F9-868A2EF6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u="sng" dirty="0"/>
              <a:t>Cross-sectional method </a:t>
            </a:r>
          </a:p>
          <a:p>
            <a:pPr lvl="1"/>
            <a:r>
              <a:rPr lang="en-US" sz="2800" dirty="0"/>
              <a:t>Researchers select a sample that includes people of different ages. </a:t>
            </a:r>
          </a:p>
          <a:p>
            <a:pPr lvl="1"/>
            <a:r>
              <a:rPr lang="en-US" sz="2800" dirty="0"/>
              <a:t>Researchers then compare the behavior of the participants in the different age groups.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Information gained in cross-sectional studies is less reliable than information from longitudinal studies. </a:t>
            </a:r>
          </a:p>
        </p:txBody>
      </p:sp>
    </p:spTree>
    <p:extLst>
      <p:ext uri="{BB962C8B-B14F-4D97-AF65-F5344CB8AC3E}">
        <p14:creationId xmlns:p14="http://schemas.microsoft.com/office/powerpoint/2010/main" val="678320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7A56E-F2F3-4257-92DD-24B3781C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Naturalistic-Observation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AA1DD-42A5-4899-B6E5-34C32076D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/>
              <a:t>Naturalistic observation </a:t>
            </a:r>
            <a:r>
              <a:rPr lang="en-US" sz="3200" dirty="0"/>
              <a:t>– or field study</a:t>
            </a:r>
          </a:p>
          <a:p>
            <a:r>
              <a:rPr lang="en-US" sz="3200" dirty="0"/>
              <a:t> observe other people in their natural habitats. </a:t>
            </a:r>
          </a:p>
          <a:p>
            <a:endParaRPr lang="en-US" sz="3200" dirty="0"/>
          </a:p>
          <a:p>
            <a:r>
              <a:rPr lang="en-US" sz="3200" dirty="0"/>
              <a:t>Psychologists do not interfere with the person they are observing. </a:t>
            </a:r>
          </a:p>
        </p:txBody>
      </p:sp>
    </p:spTree>
    <p:extLst>
      <p:ext uri="{BB962C8B-B14F-4D97-AF65-F5344CB8AC3E}">
        <p14:creationId xmlns:p14="http://schemas.microsoft.com/office/powerpoint/2010/main" val="601610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6937A-B01E-4788-83C0-B03D73A1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Laboratory- Observation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6AC9-C2DB-40F5-BD57-DC77F77716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laboratory is any place that provides the opportunity for observation or experimentation. </a:t>
            </a:r>
          </a:p>
          <a:p>
            <a:endParaRPr lang="en-US" sz="2800" dirty="0"/>
          </a:p>
          <a:p>
            <a:r>
              <a:rPr lang="en-US" sz="2800" dirty="0"/>
              <a:t>Many laboratories are quite formal. </a:t>
            </a:r>
          </a:p>
          <a:p>
            <a:r>
              <a:rPr lang="en-US" sz="2800" dirty="0"/>
              <a:t>Used to control the environment of a study. </a:t>
            </a:r>
          </a:p>
        </p:txBody>
      </p:sp>
    </p:spTree>
    <p:extLst>
      <p:ext uri="{BB962C8B-B14F-4D97-AF65-F5344CB8AC3E}">
        <p14:creationId xmlns:p14="http://schemas.microsoft.com/office/powerpoint/2010/main" val="2662675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60F88-9185-4B3E-8573-AA4C3E70C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Analyzing Observations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81A5-BFC1-46D1-9186-438C93EC29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u="sng" dirty="0"/>
              <a:t>Correlation </a:t>
            </a:r>
          </a:p>
          <a:p>
            <a:pPr lvl="1"/>
            <a:r>
              <a:rPr lang="en-US" sz="3600" dirty="0"/>
              <a:t>A  measure of how closely one thing is related to another. </a:t>
            </a:r>
          </a:p>
        </p:txBody>
      </p:sp>
    </p:spTree>
    <p:extLst>
      <p:ext uri="{BB962C8B-B14F-4D97-AF65-F5344CB8AC3E}">
        <p14:creationId xmlns:p14="http://schemas.microsoft.com/office/powerpoint/2010/main" val="882996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1A06B-4ECC-4573-9813-12216545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and Negative 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DC21-BE5B-47A8-B868-343047E50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Correlation </a:t>
            </a:r>
            <a:r>
              <a:rPr lang="en-US" sz="3200" dirty="0"/>
              <a:t>– one goes up, so does the other (need for achievement and salaries) . 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Negative Correlation </a:t>
            </a:r>
            <a:r>
              <a:rPr lang="en-US" sz="3200" dirty="0"/>
              <a:t>– as one goes up, the other goes down (stress and health). </a:t>
            </a:r>
          </a:p>
        </p:txBody>
      </p:sp>
    </p:spTree>
    <p:extLst>
      <p:ext uri="{BB962C8B-B14F-4D97-AF65-F5344CB8AC3E}">
        <p14:creationId xmlns:p14="http://schemas.microsoft.com/office/powerpoint/2010/main" val="375335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1E100-CADB-49BB-B151-70AB47D5D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F0293-C88C-42B1-89E1-4B296AFF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Based on our observations of other people (and also ourselves), we tend to make generalizations about human behavior and human nature. 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A80024-C7FF-4450-A558-3E0FEFC08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908" y="3560831"/>
            <a:ext cx="6286500" cy="301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51703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3EAF-87FC-4574-A416-A7865580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of 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75925-2506-4E3D-8F19-B71A58BF3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Correlation describes relationships. </a:t>
            </a:r>
          </a:p>
          <a:p>
            <a:r>
              <a:rPr lang="en-US" sz="3600" dirty="0"/>
              <a:t>It does not, however, reveal cause and effect. </a:t>
            </a:r>
          </a:p>
        </p:txBody>
      </p:sp>
    </p:spTree>
    <p:extLst>
      <p:ext uri="{BB962C8B-B14F-4D97-AF65-F5344CB8AC3E}">
        <p14:creationId xmlns:p14="http://schemas.microsoft.com/office/powerpoint/2010/main" val="134487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5D500-F7D8-49C1-A463-397DAB31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00DFA-46E2-4313-B857-5B1216AE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Our observations and generalizations usually serve us fairly well in our daily lives. </a:t>
            </a:r>
          </a:p>
          <a:p>
            <a:endParaRPr lang="en-US" sz="2800" dirty="0"/>
          </a:p>
          <a:p>
            <a:r>
              <a:rPr lang="en-US" sz="2800" dirty="0"/>
              <a:t>No matter how many experiences we have had, most of our personal observations are fleeting and haphazard. </a:t>
            </a:r>
          </a:p>
        </p:txBody>
      </p:sp>
    </p:spTree>
    <p:extLst>
      <p:ext uri="{BB962C8B-B14F-4D97-AF65-F5344CB8AC3E}">
        <p14:creationId xmlns:p14="http://schemas.microsoft.com/office/powerpoint/2010/main" val="1046539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F050-1233-4484-80F3-2B2D999D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0692-1A2B-4394-848F-7D542AA16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ignore the obvious because it does not fit our ideas about how things ought to be.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70DB7-5B35-4319-8C79-A7E4F96D6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762" y="3184696"/>
            <a:ext cx="5212080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428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D6C6F-2A2A-420B-8CAD-22D9B41F2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8EB5-A31D-4CE9-9F82-937DBDED3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We cannot draw scientific conclusions based only on our own unstructured observations. </a:t>
            </a:r>
          </a:p>
        </p:txBody>
      </p:sp>
    </p:spTree>
    <p:extLst>
      <p:ext uri="{BB962C8B-B14F-4D97-AF65-F5344CB8AC3E}">
        <p14:creationId xmlns:p14="http://schemas.microsoft.com/office/powerpoint/2010/main" val="284152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82F7E-49D5-4E59-A583-A787E4D1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Testing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0A217-9B26-47B3-83BD-7AE82E48D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Intelligence Tests </a:t>
            </a:r>
            <a:r>
              <a:rPr lang="en-US" sz="3200" dirty="0"/>
              <a:t>– measure general learning ability. </a:t>
            </a:r>
          </a:p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Aptitude Tests </a:t>
            </a:r>
            <a:r>
              <a:rPr lang="en-US" sz="3200" dirty="0"/>
              <a:t>– measure specific abilities and special talents, such as musical ability and mechanical skills. </a:t>
            </a:r>
          </a:p>
          <a:p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Personality Tests </a:t>
            </a:r>
            <a:r>
              <a:rPr lang="en-US" sz="3200" dirty="0"/>
              <a:t>– measure people’s character traits and temperament. </a:t>
            </a:r>
          </a:p>
        </p:txBody>
      </p:sp>
    </p:spTree>
    <p:extLst>
      <p:ext uri="{BB962C8B-B14F-4D97-AF65-F5344CB8AC3E}">
        <p14:creationId xmlns:p14="http://schemas.microsoft.com/office/powerpoint/2010/main" val="252567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E4597-2613-49B5-8A3B-58684165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Case-Study Method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8B44B-1DCE-45B7-B019-51C037039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 </a:t>
            </a:r>
            <a:r>
              <a:rPr lang="en-US" sz="2800" dirty="0"/>
              <a:t>is an in-depth investigation of an individual or a small group. </a:t>
            </a:r>
          </a:p>
          <a:p>
            <a:endParaRPr lang="en-US" sz="2800" dirty="0"/>
          </a:p>
          <a:p>
            <a:r>
              <a:rPr lang="en-US" sz="2800" dirty="0"/>
              <a:t>Psychologists use what they learn in a case study to generalize broader principles that apply to the larger population. </a:t>
            </a:r>
          </a:p>
        </p:txBody>
      </p:sp>
    </p:spTree>
    <p:extLst>
      <p:ext uri="{BB962C8B-B14F-4D97-AF65-F5344CB8AC3E}">
        <p14:creationId xmlns:p14="http://schemas.microsoft.com/office/powerpoint/2010/main" val="387347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3186-2F66-41C4-91C7-5D2C65F46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30E1B-E7A3-450C-BD1C-64B1321E1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Sigmund Freud developed psychoanalytic theory largely on the basis of case studies. </a:t>
            </a:r>
          </a:p>
          <a:p>
            <a:endParaRPr lang="en-US" sz="2800" u="sng" dirty="0"/>
          </a:p>
          <a:p>
            <a:r>
              <a:rPr lang="en-US" sz="2800" u="sng" dirty="0"/>
              <a:t>Psychoanalytic Theory </a:t>
            </a:r>
          </a:p>
          <a:p>
            <a:pPr lvl="1"/>
            <a:r>
              <a:rPr lang="en-US" sz="2600" dirty="0"/>
              <a:t>Freud believed that people could be cured by making conscious their unconscious thoughts and motivations, thus gaining insight.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62F670-C429-4D3F-AF08-33F5F1779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7548" y="0"/>
            <a:ext cx="3004452" cy="420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450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C72DF-CD15-4A99-8859-2B5A2BB3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07AFCA-CAED-479A-92E6-A16997D7F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Rare circumstances.</a:t>
            </a:r>
          </a:p>
          <a:p>
            <a:endParaRPr lang="en-US" sz="2800" dirty="0"/>
          </a:p>
          <a:p>
            <a:r>
              <a:rPr lang="en-US" sz="2800" dirty="0"/>
              <a:t>Genie – 20 months old, her father locked her in a small room. She was kept there until she was recued at the age of 13.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D7BD1F-7711-4634-A1F4-30D33372E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74" y="218411"/>
            <a:ext cx="1905000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786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8350</TotalTime>
  <Words>583</Words>
  <Application>Microsoft Office PowerPoint</Application>
  <PresentationFormat>Widescreen</PresentationFormat>
  <Paragraphs>65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Psychology Chapter 2 Section 3: Methods of Observation </vt:lpstr>
      <vt:lpstr>PowerPoint Presentation</vt:lpstr>
      <vt:lpstr>PowerPoint Presentation</vt:lpstr>
      <vt:lpstr>PowerPoint Presentation</vt:lpstr>
      <vt:lpstr>PowerPoint Presentation</vt:lpstr>
      <vt:lpstr>The Testing Method </vt:lpstr>
      <vt:lpstr>The Case-Study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Longitudinal and Cross-Sectional Methods </vt:lpstr>
      <vt:lpstr>PowerPoint Presentation</vt:lpstr>
      <vt:lpstr>PowerPoint Presentation</vt:lpstr>
      <vt:lpstr>The Naturalistic-Observation Method </vt:lpstr>
      <vt:lpstr>Laboratory- Observation Method </vt:lpstr>
      <vt:lpstr>Analyzing Observations </vt:lpstr>
      <vt:lpstr>Positive and Negative Correlation </vt:lpstr>
      <vt:lpstr>Limits of Correlation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Section 3: Methods of Observation </dc:title>
  <dc:creator>Tyler Moudry</dc:creator>
  <cp:lastModifiedBy>Tyler Moudry</cp:lastModifiedBy>
  <cp:revision>13</cp:revision>
  <dcterms:created xsi:type="dcterms:W3CDTF">2018-10-08T18:51:41Z</dcterms:created>
  <dcterms:modified xsi:type="dcterms:W3CDTF">2018-10-15T16:46:02Z</dcterms:modified>
</cp:coreProperties>
</file>