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3/20/2019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3/20/2019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3/20/2019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3/20/2019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3/20/2019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05DF-42B9-4879-A0B7-E2923E92AC59}"/>
              </a:ext>
            </a:extLst>
          </p:cNvPr>
          <p:cNvSpPr>
            <a:spLocks noGrp="1"/>
          </p:cNvSpPr>
          <p:nvPr>
            <p:ph type="ctrTitle"/>
          </p:nvPr>
        </p:nvSpPr>
        <p:spPr/>
        <p:txBody>
          <a:bodyPr/>
          <a:lstStyle/>
          <a:p>
            <a:r>
              <a:rPr lang="en-US" sz="4400" dirty="0"/>
              <a:t>Ap European History </a:t>
            </a:r>
            <a:br>
              <a:rPr lang="en-US" sz="4400" dirty="0"/>
            </a:br>
            <a:r>
              <a:rPr lang="en-US" sz="4400" dirty="0"/>
              <a:t>Chapter 24 Section 2: Politics: New Directions and New Uncertainties </a:t>
            </a:r>
          </a:p>
        </p:txBody>
      </p:sp>
      <p:sp>
        <p:nvSpPr>
          <p:cNvPr id="3" name="Subtitle 2">
            <a:extLst>
              <a:ext uri="{FF2B5EF4-FFF2-40B4-BE49-F238E27FC236}">
                <a16:creationId xmlns:a16="http://schemas.microsoft.com/office/drawing/2014/main" id="{96BD2B99-2893-4E65-9A07-BAA7384F8CF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54790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7E804-1E80-4854-9F2A-E68B16D7E58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F4B69CC-BCA9-4CB7-B25F-BE9EABF84265}"/>
              </a:ext>
            </a:extLst>
          </p:cNvPr>
          <p:cNvSpPr>
            <a:spLocks noGrp="1"/>
          </p:cNvSpPr>
          <p:nvPr>
            <p:ph idx="1"/>
          </p:nvPr>
        </p:nvSpPr>
        <p:spPr/>
        <p:txBody>
          <a:bodyPr>
            <a:normAutofit/>
          </a:bodyPr>
          <a:lstStyle/>
          <a:p>
            <a:r>
              <a:rPr lang="en-US" sz="2800" dirty="0"/>
              <a:t>Bertha von Suttner (1843-1914) became the head of the Austrian Peace Society and protested against the growing arms race of the 1890s. </a:t>
            </a:r>
          </a:p>
          <a:p>
            <a:endParaRPr lang="en-US" sz="2800" dirty="0"/>
          </a:p>
          <a:p>
            <a:r>
              <a:rPr lang="en-US" sz="2800" dirty="0"/>
              <a:t>Her novel Lay Down Your Arms became a best-seller and brought her the Nobel Peace Prize in 1905. </a:t>
            </a:r>
          </a:p>
        </p:txBody>
      </p:sp>
    </p:spTree>
    <p:extLst>
      <p:ext uri="{BB962C8B-B14F-4D97-AF65-F5344CB8AC3E}">
        <p14:creationId xmlns:p14="http://schemas.microsoft.com/office/powerpoint/2010/main" val="3107513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49685-BCDC-492C-A599-F7DF7A567993}"/>
              </a:ext>
            </a:extLst>
          </p:cNvPr>
          <p:cNvSpPr>
            <a:spLocks noGrp="1"/>
          </p:cNvSpPr>
          <p:nvPr>
            <p:ph type="title"/>
          </p:nvPr>
        </p:nvSpPr>
        <p:spPr/>
        <p:txBody>
          <a:bodyPr/>
          <a:lstStyle/>
          <a:p>
            <a:r>
              <a:rPr lang="en-US" dirty="0"/>
              <a:t>The New woman </a:t>
            </a:r>
          </a:p>
        </p:txBody>
      </p:sp>
      <p:sp>
        <p:nvSpPr>
          <p:cNvPr id="3" name="Content Placeholder 2">
            <a:extLst>
              <a:ext uri="{FF2B5EF4-FFF2-40B4-BE49-F238E27FC236}">
                <a16:creationId xmlns:a16="http://schemas.microsoft.com/office/drawing/2014/main" id="{75AAA9E3-FBCC-4ABE-8028-389C32272AD5}"/>
              </a:ext>
            </a:extLst>
          </p:cNvPr>
          <p:cNvSpPr>
            <a:spLocks noGrp="1"/>
          </p:cNvSpPr>
          <p:nvPr>
            <p:ph idx="1"/>
          </p:nvPr>
        </p:nvSpPr>
        <p:spPr/>
        <p:txBody>
          <a:bodyPr>
            <a:normAutofit/>
          </a:bodyPr>
          <a:lstStyle/>
          <a:p>
            <a:r>
              <a:rPr lang="en-US" sz="2800" dirty="0"/>
              <a:t>Bertha von Suttner was but one example of the “new women” who were becoming more prominent at the turn of the century. </a:t>
            </a:r>
          </a:p>
          <a:p>
            <a:r>
              <a:rPr lang="en-US" sz="2800" dirty="0"/>
              <a:t>These women renounced traditional feminine roles. </a:t>
            </a:r>
          </a:p>
        </p:txBody>
      </p:sp>
    </p:spTree>
    <p:extLst>
      <p:ext uri="{BB962C8B-B14F-4D97-AF65-F5344CB8AC3E}">
        <p14:creationId xmlns:p14="http://schemas.microsoft.com/office/powerpoint/2010/main" val="361831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D3448-8880-4980-9474-C3D361BD8A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66C7B3-A102-4BD7-B3D6-58617EDA25A0}"/>
              </a:ext>
            </a:extLst>
          </p:cNvPr>
          <p:cNvSpPr>
            <a:spLocks noGrp="1"/>
          </p:cNvSpPr>
          <p:nvPr>
            <p:ph idx="1"/>
          </p:nvPr>
        </p:nvSpPr>
        <p:spPr>
          <a:xfrm>
            <a:off x="1251678" y="1709531"/>
            <a:ext cx="10178322" cy="4170062"/>
          </a:xfrm>
        </p:spPr>
        <p:txBody>
          <a:bodyPr>
            <a:normAutofit fontScale="92500" lnSpcReduction="10000"/>
          </a:bodyPr>
          <a:lstStyle/>
          <a:p>
            <a:r>
              <a:rPr lang="en-US" sz="2200" b="1" dirty="0"/>
              <a:t>Maria Montessori (1870-1952)</a:t>
            </a:r>
          </a:p>
          <a:p>
            <a:pPr lvl="1"/>
            <a:r>
              <a:rPr lang="en-US" sz="2200" dirty="0"/>
              <a:t>Was a good example of the “new woman.” </a:t>
            </a:r>
          </a:p>
          <a:p>
            <a:pPr lvl="1"/>
            <a:r>
              <a:rPr lang="en-US" sz="2200" dirty="0"/>
              <a:t>She attended medical school at the University of Rome.</a:t>
            </a:r>
          </a:p>
          <a:p>
            <a:pPr lvl="1"/>
            <a:r>
              <a:rPr lang="en-US" sz="2200" dirty="0"/>
              <a:t>She became the first Italian woman to receive a medical degree. </a:t>
            </a:r>
          </a:p>
          <a:p>
            <a:pPr lvl="1"/>
            <a:endParaRPr lang="en-US" sz="4000" b="1" i="1" dirty="0"/>
          </a:p>
          <a:p>
            <a:pPr lvl="1"/>
            <a:r>
              <a:rPr lang="en-US" sz="4000" b="1" i="1" dirty="0"/>
              <a:t>She characterized the new woman as a woman who followed a rational, scientific perspective. </a:t>
            </a:r>
          </a:p>
        </p:txBody>
      </p:sp>
    </p:spTree>
    <p:extLst>
      <p:ext uri="{BB962C8B-B14F-4D97-AF65-F5344CB8AC3E}">
        <p14:creationId xmlns:p14="http://schemas.microsoft.com/office/powerpoint/2010/main" val="3893537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3ABC8-D96A-4A5B-A215-3F1E98DCB0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1B4946-C554-43E1-85B4-E33F3E2E9AB3}"/>
              </a:ext>
            </a:extLst>
          </p:cNvPr>
          <p:cNvSpPr>
            <a:spLocks noGrp="1"/>
          </p:cNvSpPr>
          <p:nvPr>
            <p:ph idx="1"/>
          </p:nvPr>
        </p:nvSpPr>
        <p:spPr/>
        <p:txBody>
          <a:bodyPr>
            <a:normAutofit/>
          </a:bodyPr>
          <a:lstStyle/>
          <a:p>
            <a:r>
              <a:rPr lang="en-US" sz="2400" dirty="0"/>
              <a:t>She also established a system of childhood education based on natural and spontaneous activities in which students learned at their own pace. </a:t>
            </a:r>
          </a:p>
        </p:txBody>
      </p:sp>
    </p:spTree>
    <p:extLst>
      <p:ext uri="{BB962C8B-B14F-4D97-AF65-F5344CB8AC3E}">
        <p14:creationId xmlns:p14="http://schemas.microsoft.com/office/powerpoint/2010/main" val="208291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89AAE-8EFE-42D1-9318-C9FAB8A47404}"/>
              </a:ext>
            </a:extLst>
          </p:cNvPr>
          <p:cNvSpPr>
            <a:spLocks noGrp="1"/>
          </p:cNvSpPr>
          <p:nvPr>
            <p:ph type="title"/>
          </p:nvPr>
        </p:nvSpPr>
        <p:spPr/>
        <p:txBody>
          <a:bodyPr/>
          <a:lstStyle/>
          <a:p>
            <a:r>
              <a:rPr lang="en-US" dirty="0"/>
              <a:t>Jews within the European nation-state </a:t>
            </a:r>
          </a:p>
        </p:txBody>
      </p:sp>
      <p:sp>
        <p:nvSpPr>
          <p:cNvPr id="3" name="Content Placeholder 2">
            <a:extLst>
              <a:ext uri="{FF2B5EF4-FFF2-40B4-BE49-F238E27FC236}">
                <a16:creationId xmlns:a16="http://schemas.microsoft.com/office/drawing/2014/main" id="{616D7DC4-025F-4FB4-8D95-7927C8183C42}"/>
              </a:ext>
            </a:extLst>
          </p:cNvPr>
          <p:cNvSpPr>
            <a:spLocks noGrp="1"/>
          </p:cNvSpPr>
          <p:nvPr>
            <p:ph idx="1"/>
          </p:nvPr>
        </p:nvSpPr>
        <p:spPr/>
        <p:txBody>
          <a:bodyPr/>
          <a:lstStyle/>
          <a:p>
            <a:r>
              <a:rPr lang="en-US" dirty="0"/>
              <a:t>Near the end of the 19</a:t>
            </a:r>
            <a:r>
              <a:rPr lang="en-US" baseline="30000" dirty="0"/>
              <a:t>th</a:t>
            </a:r>
            <a:r>
              <a:rPr lang="en-US" dirty="0"/>
              <a:t> century, a revival of racism combined with extreme nationalism to produce a new right-wing politics aimed primarily at the Jews.</a:t>
            </a:r>
          </a:p>
          <a:p>
            <a:endParaRPr lang="en-US" dirty="0"/>
          </a:p>
          <a:p>
            <a:r>
              <a:rPr lang="en-US" dirty="0"/>
              <a:t>Anti-Semitism was not new to European civilization. </a:t>
            </a:r>
          </a:p>
          <a:p>
            <a:r>
              <a:rPr lang="en-US" dirty="0"/>
              <a:t>Since the Middle Ages, Jews had been portrayed as the murderers of Jesus and subjected to mob violence; their rights had been restricted, and they had been physically separated from Christians in quarters known as ghettos. </a:t>
            </a:r>
          </a:p>
        </p:txBody>
      </p:sp>
    </p:spTree>
    <p:extLst>
      <p:ext uri="{BB962C8B-B14F-4D97-AF65-F5344CB8AC3E}">
        <p14:creationId xmlns:p14="http://schemas.microsoft.com/office/powerpoint/2010/main" val="1503876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4ED1D-8BA7-492E-A68F-458A1A5A93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321876-2CE2-4025-B14A-B713E84EBD26}"/>
              </a:ext>
            </a:extLst>
          </p:cNvPr>
          <p:cNvSpPr>
            <a:spLocks noGrp="1"/>
          </p:cNvSpPr>
          <p:nvPr>
            <p:ph idx="1"/>
          </p:nvPr>
        </p:nvSpPr>
        <p:spPr/>
        <p:txBody>
          <a:bodyPr>
            <a:normAutofit/>
          </a:bodyPr>
          <a:lstStyle/>
          <a:p>
            <a:r>
              <a:rPr lang="en-US" sz="2400" dirty="0"/>
              <a:t>It was in the home of an insidious German nationalism that blamed Jews for the corruption of German culture.</a:t>
            </a:r>
          </a:p>
          <a:p>
            <a:endParaRPr lang="en-US" sz="2400" dirty="0"/>
          </a:p>
          <a:p>
            <a:r>
              <a:rPr lang="en-US" sz="2400" dirty="0"/>
              <a:t>It was in Vienna between 1907 and 1913 that Adolf Hitler later claimed to have found his worldview, one that was largely based on violent German nationalism and rabid anti-Semitism. </a:t>
            </a:r>
          </a:p>
        </p:txBody>
      </p:sp>
    </p:spTree>
    <p:extLst>
      <p:ext uri="{BB962C8B-B14F-4D97-AF65-F5344CB8AC3E}">
        <p14:creationId xmlns:p14="http://schemas.microsoft.com/office/powerpoint/2010/main" val="247632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6B2A8-E01A-4F77-9A7F-7F3D8A3106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3A5919-6092-43AD-81D4-8D28D751006E}"/>
              </a:ext>
            </a:extLst>
          </p:cNvPr>
          <p:cNvSpPr>
            <a:spLocks noGrp="1"/>
          </p:cNvSpPr>
          <p:nvPr>
            <p:ph idx="1"/>
          </p:nvPr>
        </p:nvSpPr>
        <p:spPr/>
        <p:txBody>
          <a:bodyPr>
            <a:normAutofit/>
          </a:bodyPr>
          <a:lstStyle/>
          <a:p>
            <a:r>
              <a:rPr lang="en-US" sz="3200" dirty="0"/>
              <a:t>Russian Jews were admitted to secondary schools and universities only under a quota system and were forced to live in certain regions of the country. </a:t>
            </a:r>
          </a:p>
        </p:txBody>
      </p:sp>
    </p:spTree>
    <p:extLst>
      <p:ext uri="{BB962C8B-B14F-4D97-AF65-F5344CB8AC3E}">
        <p14:creationId xmlns:p14="http://schemas.microsoft.com/office/powerpoint/2010/main" val="4171442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ACE6-C154-42E6-A1BA-87ABF63F2D62}"/>
              </a:ext>
            </a:extLst>
          </p:cNvPr>
          <p:cNvSpPr>
            <a:spLocks noGrp="1"/>
          </p:cNvSpPr>
          <p:nvPr>
            <p:ph type="title"/>
          </p:nvPr>
        </p:nvSpPr>
        <p:spPr/>
        <p:txBody>
          <a:bodyPr/>
          <a:lstStyle/>
          <a:p>
            <a:r>
              <a:rPr lang="en-US" dirty="0"/>
              <a:t>Zionism </a:t>
            </a:r>
          </a:p>
        </p:txBody>
      </p:sp>
      <p:sp>
        <p:nvSpPr>
          <p:cNvPr id="3" name="Content Placeholder 2">
            <a:extLst>
              <a:ext uri="{FF2B5EF4-FFF2-40B4-BE49-F238E27FC236}">
                <a16:creationId xmlns:a16="http://schemas.microsoft.com/office/drawing/2014/main" id="{717F0F52-A774-4A26-B66D-93D1802530E4}"/>
              </a:ext>
            </a:extLst>
          </p:cNvPr>
          <p:cNvSpPr>
            <a:spLocks noGrp="1"/>
          </p:cNvSpPr>
          <p:nvPr>
            <p:ph idx="1"/>
          </p:nvPr>
        </p:nvSpPr>
        <p:spPr/>
        <p:txBody>
          <a:bodyPr/>
          <a:lstStyle/>
          <a:p>
            <a:r>
              <a:rPr lang="en-US" dirty="0"/>
              <a:t>A key figure in the growth of political Zionism was Theodor Herzl (1860-1904). </a:t>
            </a:r>
          </a:p>
          <a:p>
            <a:r>
              <a:rPr lang="en-US" dirty="0"/>
              <a:t>In 1896 he published a book called The Jewish State in which he advocated that “the Jews who wish it will have their state.” </a:t>
            </a:r>
          </a:p>
          <a:p>
            <a:endParaRPr lang="en-US" dirty="0"/>
          </a:p>
          <a:p>
            <a:endParaRPr lang="en-US" dirty="0"/>
          </a:p>
          <a:p>
            <a:r>
              <a:rPr lang="en-US" dirty="0"/>
              <a:t>Financial support for the development of </a:t>
            </a:r>
            <a:r>
              <a:rPr lang="en-US" dirty="0" err="1"/>
              <a:t>yishuvs</a:t>
            </a:r>
            <a:r>
              <a:rPr lang="en-US" dirty="0"/>
              <a:t>, or settlements in Palestine, came from wealthy Jewish banking families who wanted a refuge in Palestine for persecuted Jews. </a:t>
            </a:r>
          </a:p>
          <a:p>
            <a:r>
              <a:rPr lang="en-US" dirty="0"/>
              <a:t>Even settlements were difficult because Palestine was then part of the Ottoman Empire and Ottoman authorities were opposed to Jewish immigration. </a:t>
            </a:r>
          </a:p>
        </p:txBody>
      </p:sp>
    </p:spTree>
    <p:extLst>
      <p:ext uri="{BB962C8B-B14F-4D97-AF65-F5344CB8AC3E}">
        <p14:creationId xmlns:p14="http://schemas.microsoft.com/office/powerpoint/2010/main" val="415951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34667-DA4C-43A9-A1B7-A8515A6638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D03AFA-D9AA-4DD4-A488-0BA91C67670E}"/>
              </a:ext>
            </a:extLst>
          </p:cNvPr>
          <p:cNvSpPr>
            <a:spLocks noGrp="1"/>
          </p:cNvSpPr>
          <p:nvPr>
            <p:ph idx="1"/>
          </p:nvPr>
        </p:nvSpPr>
        <p:spPr/>
        <p:txBody>
          <a:bodyPr>
            <a:normAutofit/>
          </a:bodyPr>
          <a:lstStyle/>
          <a:p>
            <a:r>
              <a:rPr lang="en-US" sz="2400" dirty="0"/>
              <a:t>Despite the warnings, however, the First Zionist Congress, which met in Switzerland in 1897, proclaimed as its aim the creation of a “home in Palestine secured by public law for the Jewish people. </a:t>
            </a:r>
          </a:p>
        </p:txBody>
      </p:sp>
    </p:spTree>
    <p:extLst>
      <p:ext uri="{BB962C8B-B14F-4D97-AF65-F5344CB8AC3E}">
        <p14:creationId xmlns:p14="http://schemas.microsoft.com/office/powerpoint/2010/main" val="631100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582A8-5486-4033-8EC6-65CF04BA551E}"/>
              </a:ext>
            </a:extLst>
          </p:cNvPr>
          <p:cNvSpPr>
            <a:spLocks noGrp="1"/>
          </p:cNvSpPr>
          <p:nvPr>
            <p:ph type="title"/>
          </p:nvPr>
        </p:nvSpPr>
        <p:spPr/>
        <p:txBody>
          <a:bodyPr>
            <a:normAutofit fontScale="90000"/>
          </a:bodyPr>
          <a:lstStyle/>
          <a:p>
            <a:r>
              <a:rPr lang="en-US" dirty="0"/>
              <a:t>The Transformation of Liberalism: Great Britain an Italy </a:t>
            </a:r>
          </a:p>
        </p:txBody>
      </p:sp>
      <p:sp>
        <p:nvSpPr>
          <p:cNvPr id="3" name="Content Placeholder 2">
            <a:extLst>
              <a:ext uri="{FF2B5EF4-FFF2-40B4-BE49-F238E27FC236}">
                <a16:creationId xmlns:a16="http://schemas.microsoft.com/office/drawing/2014/main" id="{D01A4364-4899-4A30-9DCB-5A4CE71FF485}"/>
              </a:ext>
            </a:extLst>
          </p:cNvPr>
          <p:cNvSpPr>
            <a:spLocks noGrp="1"/>
          </p:cNvSpPr>
          <p:nvPr>
            <p:ph idx="1"/>
          </p:nvPr>
        </p:nvSpPr>
        <p:spPr/>
        <p:txBody>
          <a:bodyPr/>
          <a:lstStyle/>
          <a:p>
            <a:r>
              <a:rPr lang="en-US" dirty="0"/>
              <a:t>Trade unions began to advocate more radical change of the economic system, calling for “collective ownership and control over production, distribution, and exchange. </a:t>
            </a:r>
          </a:p>
          <a:p>
            <a:endParaRPr lang="en-US" dirty="0"/>
          </a:p>
          <a:p>
            <a:pPr lvl="1"/>
            <a:r>
              <a:rPr lang="en-US" dirty="0"/>
              <a:t>At the same time, a movement for laborers emerged among a group of intellectuals known as the Fabian Socialists who stressed the need for the workers to use their right to vote to capture the House of Commons and pass legislation that would benefit the laboring class. </a:t>
            </a:r>
          </a:p>
        </p:txBody>
      </p:sp>
    </p:spTree>
    <p:extLst>
      <p:ext uri="{BB962C8B-B14F-4D97-AF65-F5344CB8AC3E}">
        <p14:creationId xmlns:p14="http://schemas.microsoft.com/office/powerpoint/2010/main" val="12030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A94C-80CC-49CD-97DF-ED4690D406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10DC0B-96CC-4986-A0D7-26EDCEC6C218}"/>
              </a:ext>
            </a:extLst>
          </p:cNvPr>
          <p:cNvSpPr>
            <a:spLocks noGrp="1"/>
          </p:cNvSpPr>
          <p:nvPr>
            <p:ph idx="1"/>
          </p:nvPr>
        </p:nvSpPr>
        <p:spPr>
          <a:xfrm>
            <a:off x="1251678" y="2286001"/>
            <a:ext cx="10178322" cy="4300329"/>
          </a:xfrm>
        </p:spPr>
        <p:txBody>
          <a:bodyPr/>
          <a:lstStyle/>
          <a:p>
            <a:r>
              <a:rPr lang="en-US" dirty="0"/>
              <a:t>The uncertainties in European intellectual and cultural life were paralleled by growing anxieties in European political life. </a:t>
            </a:r>
          </a:p>
          <a:p>
            <a:r>
              <a:rPr lang="en-US" dirty="0"/>
              <a:t>The seemingly steady progress in the growth of liberal principles and political democracy after 1871 was soon slowed or even halted altogether after 1894. </a:t>
            </a:r>
          </a:p>
          <a:p>
            <a:endParaRPr lang="en-US" dirty="0"/>
          </a:p>
          <a:p>
            <a:r>
              <a:rPr lang="en-US" dirty="0"/>
              <a:t>The new mass politics had opened the door to changes that many 19</a:t>
            </a:r>
            <a:r>
              <a:rPr lang="en-US" baseline="30000" dirty="0"/>
              <a:t>th</a:t>
            </a:r>
            <a:r>
              <a:rPr lang="en-US" dirty="0"/>
              <a:t> century liberals found unacceptable, and liberals themselves were forced to move in new directions. </a:t>
            </a:r>
          </a:p>
          <a:p>
            <a:endParaRPr lang="en-US" dirty="0"/>
          </a:p>
          <a:p>
            <a:r>
              <a:rPr lang="en-US" dirty="0"/>
              <a:t>The appearance of a new right-wing politics based on racism added an ugly note to the already existing anxieties. </a:t>
            </a:r>
          </a:p>
        </p:txBody>
      </p:sp>
    </p:spTree>
    <p:extLst>
      <p:ext uri="{BB962C8B-B14F-4D97-AF65-F5344CB8AC3E}">
        <p14:creationId xmlns:p14="http://schemas.microsoft.com/office/powerpoint/2010/main" val="3564619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3F1E-127E-41DE-8E70-B34B6272F5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88AD803-429F-4E1A-BAC5-C3B501240B13}"/>
              </a:ext>
            </a:extLst>
          </p:cNvPr>
          <p:cNvSpPr>
            <a:spLocks noGrp="1"/>
          </p:cNvSpPr>
          <p:nvPr>
            <p:ph idx="1"/>
          </p:nvPr>
        </p:nvSpPr>
        <p:spPr/>
        <p:txBody>
          <a:bodyPr>
            <a:normAutofit/>
          </a:bodyPr>
          <a:lstStyle/>
          <a:p>
            <a:r>
              <a:rPr lang="en-US" sz="3600" dirty="0"/>
              <a:t>Neither the Fabian Socialists nor the British trade unions were Marxist. </a:t>
            </a:r>
          </a:p>
          <a:p>
            <a:pPr lvl="1"/>
            <a:r>
              <a:rPr lang="en-US" sz="3400" dirty="0"/>
              <a:t>They did not advocate class struggle and revolution but evolution toward a socialist state by democratic means. </a:t>
            </a:r>
          </a:p>
        </p:txBody>
      </p:sp>
    </p:spTree>
    <p:extLst>
      <p:ext uri="{BB962C8B-B14F-4D97-AF65-F5344CB8AC3E}">
        <p14:creationId xmlns:p14="http://schemas.microsoft.com/office/powerpoint/2010/main" val="3459181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D3838-A962-4F54-AE28-50955DFD3E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B146A8-D01E-4B3D-B3A5-189AB2F8FE13}"/>
              </a:ext>
            </a:extLst>
          </p:cNvPr>
          <p:cNvSpPr>
            <a:spLocks noGrp="1"/>
          </p:cNvSpPr>
          <p:nvPr>
            <p:ph idx="1"/>
          </p:nvPr>
        </p:nvSpPr>
        <p:spPr/>
        <p:txBody>
          <a:bodyPr/>
          <a:lstStyle/>
          <a:p>
            <a:r>
              <a:rPr lang="en-US" dirty="0"/>
              <a:t>The Liberals, who gained control of the House of Commons in that year and held the government from 1906 to 1914, perceived that they would have to enact a program of social welfare or lose the support of the workers. </a:t>
            </a:r>
          </a:p>
          <a:p>
            <a:endParaRPr lang="en-US" dirty="0"/>
          </a:p>
          <a:p>
            <a:r>
              <a:rPr lang="en-US" dirty="0"/>
              <a:t>The policy of reform was especially advanced by David Lloyd George (1863-1945), a brilliant orator from Wales who had been deeply moved by the misery of Welsh coal miners. </a:t>
            </a:r>
          </a:p>
          <a:p>
            <a:endParaRPr lang="en-US" dirty="0"/>
          </a:p>
          <a:p>
            <a:r>
              <a:rPr lang="en-US" dirty="0"/>
              <a:t>The Liberals abandoned the classical principles of laissez-faire and voted for a series of social reforms. </a:t>
            </a:r>
          </a:p>
        </p:txBody>
      </p:sp>
    </p:spTree>
    <p:extLst>
      <p:ext uri="{BB962C8B-B14F-4D97-AF65-F5344CB8AC3E}">
        <p14:creationId xmlns:p14="http://schemas.microsoft.com/office/powerpoint/2010/main" val="28226328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B61B0-139B-4D66-AF54-60877B4B71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8C821B-7C37-45F6-A128-013E4A1E96DB}"/>
              </a:ext>
            </a:extLst>
          </p:cNvPr>
          <p:cNvSpPr>
            <a:spLocks noGrp="1"/>
          </p:cNvSpPr>
          <p:nvPr>
            <p:ph idx="1"/>
          </p:nvPr>
        </p:nvSpPr>
        <p:spPr/>
        <p:txBody>
          <a:bodyPr>
            <a:normAutofit/>
          </a:bodyPr>
          <a:lstStyle/>
          <a:p>
            <a:r>
              <a:rPr lang="en-US" sz="2800" dirty="0"/>
              <a:t>The National Insurance Act of 1911 provided benefits for workers in case of sickness and unemployment, to be paid for by compulsory contributions form workers, employers, and the state. </a:t>
            </a:r>
          </a:p>
        </p:txBody>
      </p:sp>
    </p:spTree>
    <p:extLst>
      <p:ext uri="{BB962C8B-B14F-4D97-AF65-F5344CB8AC3E}">
        <p14:creationId xmlns:p14="http://schemas.microsoft.com/office/powerpoint/2010/main" val="32402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14301-5B3D-4545-814C-C4E49D3AD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2B9C60-CDF6-4313-A62D-C6A3B2C0E3AE}"/>
              </a:ext>
            </a:extLst>
          </p:cNvPr>
          <p:cNvSpPr>
            <a:spLocks noGrp="1"/>
          </p:cNvSpPr>
          <p:nvPr>
            <p:ph idx="1"/>
          </p:nvPr>
        </p:nvSpPr>
        <p:spPr/>
        <p:txBody>
          <a:bodyPr/>
          <a:lstStyle/>
          <a:p>
            <a:r>
              <a:rPr lang="en-US" dirty="0"/>
              <a:t>Liberals had even greater problems in Italy. </a:t>
            </a:r>
          </a:p>
          <a:p>
            <a:r>
              <a:rPr lang="en-US" dirty="0"/>
              <a:t>A certain amount of stability was achieved from 1903 to 1914 when the liberal leader </a:t>
            </a:r>
            <a:r>
              <a:rPr lang="en-US" b="1" dirty="0"/>
              <a:t>Giovanni </a:t>
            </a:r>
            <a:r>
              <a:rPr lang="en-US" b="1" dirty="0" err="1"/>
              <a:t>Giolitti</a:t>
            </a:r>
            <a:r>
              <a:rPr lang="en-US" b="1" dirty="0"/>
              <a:t> </a:t>
            </a:r>
            <a:r>
              <a:rPr lang="en-US" dirty="0"/>
              <a:t>served intermittently as prime minister. </a:t>
            </a:r>
          </a:p>
          <a:p>
            <a:r>
              <a:rPr lang="en-US" dirty="0" err="1"/>
              <a:t>Giolitti</a:t>
            </a:r>
            <a:r>
              <a:rPr lang="en-US" dirty="0"/>
              <a:t> was a master of using </a:t>
            </a:r>
            <a:r>
              <a:rPr lang="en-US" b="1" i="1" dirty="0" err="1"/>
              <a:t>transformismo</a:t>
            </a:r>
            <a:r>
              <a:rPr lang="en-US" b="1" i="1" dirty="0"/>
              <a:t> </a:t>
            </a:r>
            <a:r>
              <a:rPr lang="en-US" dirty="0"/>
              <a:t>or </a:t>
            </a:r>
            <a:r>
              <a:rPr lang="en-US" dirty="0" err="1"/>
              <a:t>transformationism</a:t>
            </a:r>
            <a:r>
              <a:rPr lang="en-US" dirty="0"/>
              <a:t>, a system in which old political groups were transformed into new government coalitions by political and economic bribery. </a:t>
            </a:r>
          </a:p>
          <a:p>
            <a:endParaRPr lang="en-US" dirty="0"/>
          </a:p>
          <a:p>
            <a:pPr lvl="1"/>
            <a:r>
              <a:rPr lang="en-US" dirty="0"/>
              <a:t>Despite his efforts, however, worker unrest continued, and in 1914, government troops had to be used to crush rioting workers. </a:t>
            </a:r>
          </a:p>
        </p:txBody>
      </p:sp>
    </p:spTree>
    <p:extLst>
      <p:ext uri="{BB962C8B-B14F-4D97-AF65-F5344CB8AC3E}">
        <p14:creationId xmlns:p14="http://schemas.microsoft.com/office/powerpoint/2010/main" val="1817131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0AFC9-85FF-45C9-94BB-5E563180B4D5}"/>
              </a:ext>
            </a:extLst>
          </p:cNvPr>
          <p:cNvSpPr>
            <a:spLocks noGrp="1"/>
          </p:cNvSpPr>
          <p:nvPr>
            <p:ph type="title"/>
          </p:nvPr>
        </p:nvSpPr>
        <p:spPr/>
        <p:txBody>
          <a:bodyPr/>
          <a:lstStyle/>
          <a:p>
            <a:r>
              <a:rPr lang="en-US" dirty="0"/>
              <a:t>Growing Tensions in Germany </a:t>
            </a:r>
          </a:p>
        </p:txBody>
      </p:sp>
      <p:sp>
        <p:nvSpPr>
          <p:cNvPr id="3" name="Content Placeholder 2">
            <a:extLst>
              <a:ext uri="{FF2B5EF4-FFF2-40B4-BE49-F238E27FC236}">
                <a16:creationId xmlns:a16="http://schemas.microsoft.com/office/drawing/2014/main" id="{DB99B4BB-480D-4819-934F-78D4C55526E2}"/>
              </a:ext>
            </a:extLst>
          </p:cNvPr>
          <p:cNvSpPr>
            <a:spLocks noGrp="1"/>
          </p:cNvSpPr>
          <p:nvPr>
            <p:ph idx="1"/>
          </p:nvPr>
        </p:nvSpPr>
        <p:spPr/>
        <p:txBody>
          <a:bodyPr/>
          <a:lstStyle/>
          <a:p>
            <a:r>
              <a:rPr lang="en-US" dirty="0"/>
              <a:t>The new imperial Germany begun by Bismarck in 1871 continued as an “authoritarian, conservative, military-bureaucratic power state” during the reign of Emperor William II (1888-1918). </a:t>
            </a:r>
          </a:p>
          <a:p>
            <a:endParaRPr lang="en-US" dirty="0"/>
          </a:p>
          <a:p>
            <a:r>
              <a:rPr lang="en-US" dirty="0"/>
              <a:t>Unstable and aggressive, the emperor was inclined to tactless remarks, as when he told the soldiers of a Berlin regiment that they must be prepared to shoot their fathers and mothers if he ordered them to do so. </a:t>
            </a:r>
          </a:p>
        </p:txBody>
      </p:sp>
    </p:spTree>
    <p:extLst>
      <p:ext uri="{BB962C8B-B14F-4D97-AF65-F5344CB8AC3E}">
        <p14:creationId xmlns:p14="http://schemas.microsoft.com/office/powerpoint/2010/main" val="26696120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D3D12-ADA5-4E00-A5B0-63C889894C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FF81A9-1A3B-41E5-ACE8-1A9504CC9734}"/>
              </a:ext>
            </a:extLst>
          </p:cNvPr>
          <p:cNvSpPr>
            <a:spLocks noGrp="1"/>
          </p:cNvSpPr>
          <p:nvPr>
            <p:ph idx="1"/>
          </p:nvPr>
        </p:nvSpPr>
        <p:spPr/>
        <p:txBody>
          <a:bodyPr/>
          <a:lstStyle/>
          <a:p>
            <a:r>
              <a:rPr lang="en-US" dirty="0"/>
              <a:t>By 1914, Germany had become the strongest military and industrial power on the Continent. </a:t>
            </a:r>
          </a:p>
          <a:p>
            <a:endParaRPr lang="en-US" dirty="0"/>
          </a:p>
          <a:p>
            <a:r>
              <a:rPr lang="en-US" dirty="0"/>
              <a:t>The rapid changes in William’s Germany helped produce a society torn between modernization and traditionalism. </a:t>
            </a:r>
          </a:p>
          <a:p>
            <a:endParaRPr lang="en-US" dirty="0"/>
          </a:p>
          <a:p>
            <a:r>
              <a:rPr lang="en-US" dirty="0"/>
              <a:t>The growth of industrialization led to even greater expansion of the Social Democratic Party. </a:t>
            </a:r>
          </a:p>
          <a:p>
            <a:r>
              <a:rPr lang="en-US" dirty="0"/>
              <a:t>Despite the enactment of new welfare legislation to favor the working classes, William II was no more successful than Bismarck at slowing the growth of the Social Democrats. </a:t>
            </a:r>
          </a:p>
        </p:txBody>
      </p:sp>
    </p:spTree>
    <p:extLst>
      <p:ext uri="{BB962C8B-B14F-4D97-AF65-F5344CB8AC3E}">
        <p14:creationId xmlns:p14="http://schemas.microsoft.com/office/powerpoint/2010/main" val="1610951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5AFDF-6176-4911-8024-54EEE8E86B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AD7FAD-E6F2-4B06-A408-CD637C369899}"/>
              </a:ext>
            </a:extLst>
          </p:cNvPr>
          <p:cNvSpPr>
            <a:spLocks noGrp="1"/>
          </p:cNvSpPr>
          <p:nvPr>
            <p:ph idx="1"/>
          </p:nvPr>
        </p:nvSpPr>
        <p:spPr/>
        <p:txBody>
          <a:bodyPr>
            <a:normAutofit lnSpcReduction="10000"/>
          </a:bodyPr>
          <a:lstStyle/>
          <a:p>
            <a:r>
              <a:rPr lang="en-US" dirty="0"/>
              <a:t>With the expansion of industry and cities came demands for more political participation and growing sentiment for reforms that would produce greater democratization. </a:t>
            </a:r>
          </a:p>
          <a:p>
            <a:endParaRPr lang="en-US" dirty="0"/>
          </a:p>
          <a:p>
            <a:r>
              <a:rPr lang="en-US" dirty="0"/>
              <a:t>Conservative forces, especially the landowning nobility and representatives of heavy industry, two of the powerful ruling groups in Germany, tried to block it by supporting William II’s activist foreign policy. </a:t>
            </a:r>
          </a:p>
          <a:p>
            <a:endParaRPr lang="en-US" sz="2800" b="1" dirty="0"/>
          </a:p>
          <a:p>
            <a:r>
              <a:rPr lang="en-US" sz="2800" b="1" dirty="0"/>
              <a:t>Expansionism they believed, would divert people from further democratization. </a:t>
            </a:r>
          </a:p>
        </p:txBody>
      </p:sp>
    </p:spTree>
    <p:extLst>
      <p:ext uri="{BB962C8B-B14F-4D97-AF65-F5344CB8AC3E}">
        <p14:creationId xmlns:p14="http://schemas.microsoft.com/office/powerpoint/2010/main" val="1992622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0C04-AED1-4208-81CB-E684F6D256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A0B1DB-23F7-42AD-AE88-209A86FE8EAD}"/>
              </a:ext>
            </a:extLst>
          </p:cNvPr>
          <p:cNvSpPr>
            <a:spLocks noGrp="1"/>
          </p:cNvSpPr>
          <p:nvPr>
            <p:ph idx="1"/>
          </p:nvPr>
        </p:nvSpPr>
        <p:spPr/>
        <p:txBody>
          <a:bodyPr/>
          <a:lstStyle/>
          <a:p>
            <a:r>
              <a:rPr lang="en-US" dirty="0"/>
              <a:t>The tensions in German society created by the conflict between modernization and traditionalism were also manifested in a new, radicalized, right-wing politics. </a:t>
            </a:r>
          </a:p>
          <a:p>
            <a:endParaRPr lang="en-US" dirty="0"/>
          </a:p>
          <a:p>
            <a:r>
              <a:rPr lang="en-US" dirty="0"/>
              <a:t>The Pan-German League stressed strong German nationalism and advocated imperialism as a tool to overcome social divisions and unite all classes. </a:t>
            </a:r>
          </a:p>
          <a:p>
            <a:r>
              <a:rPr lang="en-US" dirty="0"/>
              <a:t>They were also anti-Semitic and denounced Jews as the destroyers of the national community. </a:t>
            </a:r>
          </a:p>
        </p:txBody>
      </p:sp>
    </p:spTree>
    <p:extLst>
      <p:ext uri="{BB962C8B-B14F-4D97-AF65-F5344CB8AC3E}">
        <p14:creationId xmlns:p14="http://schemas.microsoft.com/office/powerpoint/2010/main" val="1480318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1687B-520C-4D77-8BFD-D28FDDE919A7}"/>
              </a:ext>
            </a:extLst>
          </p:cNvPr>
          <p:cNvSpPr>
            <a:spLocks noGrp="1"/>
          </p:cNvSpPr>
          <p:nvPr>
            <p:ph type="title"/>
          </p:nvPr>
        </p:nvSpPr>
        <p:spPr/>
        <p:txBody>
          <a:bodyPr/>
          <a:lstStyle/>
          <a:p>
            <a:r>
              <a:rPr lang="en-US" dirty="0"/>
              <a:t>Industrialization and Revolution in Imperial Russia </a:t>
            </a:r>
          </a:p>
        </p:txBody>
      </p:sp>
      <p:sp>
        <p:nvSpPr>
          <p:cNvPr id="3" name="Content Placeholder 2">
            <a:extLst>
              <a:ext uri="{FF2B5EF4-FFF2-40B4-BE49-F238E27FC236}">
                <a16:creationId xmlns:a16="http://schemas.microsoft.com/office/drawing/2014/main" id="{E73FF78C-D73B-43FA-BD7D-4D043E8687D5}"/>
              </a:ext>
            </a:extLst>
          </p:cNvPr>
          <p:cNvSpPr>
            <a:spLocks noGrp="1"/>
          </p:cNvSpPr>
          <p:nvPr>
            <p:ph idx="1"/>
          </p:nvPr>
        </p:nvSpPr>
        <p:spPr/>
        <p:txBody>
          <a:bodyPr/>
          <a:lstStyle/>
          <a:p>
            <a:r>
              <a:rPr lang="en-US" dirty="0"/>
              <a:t>Starting in the 1890s, Russia experienced a massive surge of state-sponsored industrialism under the guiding hand of Sergei Witte (1849-1915), the minister for finance from 1892-1903. </a:t>
            </a:r>
          </a:p>
          <a:p>
            <a:endParaRPr lang="en-US" dirty="0"/>
          </a:p>
          <a:p>
            <a:r>
              <a:rPr lang="en-US" dirty="0"/>
              <a:t>Count Witte saw industrial growth as crucial to Russia’s national strength. </a:t>
            </a:r>
          </a:p>
          <a:p>
            <a:endParaRPr lang="en-US" dirty="0"/>
          </a:p>
          <a:p>
            <a:r>
              <a:rPr lang="en-US" dirty="0"/>
              <a:t>Witte also encouraged a system of protective tariffs to help Russian industry and persuaded Tsar Nicholas II (1894-1917) that foreign capital was essential for rapid industrial development. </a:t>
            </a:r>
          </a:p>
        </p:txBody>
      </p:sp>
    </p:spTree>
    <p:extLst>
      <p:ext uri="{BB962C8B-B14F-4D97-AF65-F5344CB8AC3E}">
        <p14:creationId xmlns:p14="http://schemas.microsoft.com/office/powerpoint/2010/main" val="1140123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2B94D-5A82-49A5-8B27-5B2D293E59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F9F741-DA27-468A-B9EC-E73B813EEF1E}"/>
              </a:ext>
            </a:extLst>
          </p:cNvPr>
          <p:cNvSpPr>
            <a:spLocks noGrp="1"/>
          </p:cNvSpPr>
          <p:nvPr>
            <p:ph idx="1"/>
          </p:nvPr>
        </p:nvSpPr>
        <p:spPr/>
        <p:txBody>
          <a:bodyPr/>
          <a:lstStyle/>
          <a:p>
            <a:r>
              <a:rPr lang="en-US" dirty="0"/>
              <a:t>Witte’s program made possible the rapid growth of a modern steel and coal industry in the Ukraine, making Russia by 1900 the fourth largest producer of steel behind the United States, Germany, and Great Britain. </a:t>
            </a:r>
          </a:p>
          <a:p>
            <a:endParaRPr lang="en-US" dirty="0"/>
          </a:p>
          <a:p>
            <a:r>
              <a:rPr lang="en-US" dirty="0"/>
              <a:t>Socialist Revolutionaries worked to overthrow the tsarist autocracy and established peasant socialism.</a:t>
            </a:r>
          </a:p>
          <a:p>
            <a:r>
              <a:rPr lang="en-US" dirty="0"/>
              <a:t>The growing opposition to the tsarist regime finally exploded into revolution in 1905. </a:t>
            </a:r>
          </a:p>
        </p:txBody>
      </p:sp>
    </p:spTree>
    <p:extLst>
      <p:ext uri="{BB962C8B-B14F-4D97-AF65-F5344CB8AC3E}">
        <p14:creationId xmlns:p14="http://schemas.microsoft.com/office/powerpoint/2010/main" val="364672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D615-B75D-432D-AD42-B77EA8F667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C8D893-752F-4847-A512-C4E2BB68391E}"/>
              </a:ext>
            </a:extLst>
          </p:cNvPr>
          <p:cNvSpPr>
            <a:spLocks noGrp="1"/>
          </p:cNvSpPr>
          <p:nvPr>
            <p:ph idx="1"/>
          </p:nvPr>
        </p:nvSpPr>
        <p:spPr/>
        <p:txBody>
          <a:bodyPr>
            <a:normAutofit/>
          </a:bodyPr>
          <a:lstStyle/>
          <a:p>
            <a:r>
              <a:rPr lang="en-US" sz="3200" dirty="0"/>
              <a:t>Outside Europe, a new giant appeared in the Western world as the United States emerged as a great industrial power with immense potential. </a:t>
            </a:r>
          </a:p>
        </p:txBody>
      </p:sp>
    </p:spTree>
    <p:extLst>
      <p:ext uri="{BB962C8B-B14F-4D97-AF65-F5344CB8AC3E}">
        <p14:creationId xmlns:p14="http://schemas.microsoft.com/office/powerpoint/2010/main" val="296663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9BDD-0DCA-4967-AA28-417F99E00815}"/>
              </a:ext>
            </a:extLst>
          </p:cNvPr>
          <p:cNvSpPr>
            <a:spLocks noGrp="1"/>
          </p:cNvSpPr>
          <p:nvPr>
            <p:ph type="title"/>
          </p:nvPr>
        </p:nvSpPr>
        <p:spPr/>
        <p:txBody>
          <a:bodyPr/>
          <a:lstStyle/>
          <a:p>
            <a:r>
              <a:rPr lang="en-US" dirty="0"/>
              <a:t>The revolution of 1905 </a:t>
            </a:r>
          </a:p>
        </p:txBody>
      </p:sp>
      <p:sp>
        <p:nvSpPr>
          <p:cNvPr id="3" name="Content Placeholder 2">
            <a:extLst>
              <a:ext uri="{FF2B5EF4-FFF2-40B4-BE49-F238E27FC236}">
                <a16:creationId xmlns:a16="http://schemas.microsoft.com/office/drawing/2014/main" id="{6F68EBF3-1921-41FF-906D-0C7EF1A3F3E3}"/>
              </a:ext>
            </a:extLst>
          </p:cNvPr>
          <p:cNvSpPr>
            <a:spLocks noGrp="1"/>
          </p:cNvSpPr>
          <p:nvPr>
            <p:ph idx="1"/>
          </p:nvPr>
        </p:nvSpPr>
        <p:spPr/>
        <p:txBody>
          <a:bodyPr/>
          <a:lstStyle/>
          <a:p>
            <a:r>
              <a:rPr lang="en-US" dirty="0"/>
              <a:t>Russia’s territorial expansion to the south and east, especially its designs on northern Korea, led to a confrontation with Japan. </a:t>
            </a:r>
          </a:p>
          <a:p>
            <a:r>
              <a:rPr lang="en-US" dirty="0"/>
              <a:t>Japan made a surprise attack on the Russian eastern fleet at Port Arthur on February 8, 1904. </a:t>
            </a:r>
          </a:p>
          <a:p>
            <a:r>
              <a:rPr lang="en-US" dirty="0"/>
              <a:t>In turn, Russia sent its Baltic fleet halfway around the world to the East, only to be defeated by the new Japanese navy at Tsushima Strait off the cost of Japan. </a:t>
            </a:r>
          </a:p>
        </p:txBody>
      </p:sp>
    </p:spTree>
    <p:extLst>
      <p:ext uri="{BB962C8B-B14F-4D97-AF65-F5344CB8AC3E}">
        <p14:creationId xmlns:p14="http://schemas.microsoft.com/office/powerpoint/2010/main" val="2462784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9566-1B01-4258-8436-A3DD2596D6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ADBAD8-FE11-4B89-A3BC-53859AE65D30}"/>
              </a:ext>
            </a:extLst>
          </p:cNvPr>
          <p:cNvSpPr>
            <a:spLocks noGrp="1"/>
          </p:cNvSpPr>
          <p:nvPr>
            <p:ph idx="1"/>
          </p:nvPr>
        </p:nvSpPr>
        <p:spPr/>
        <p:txBody>
          <a:bodyPr>
            <a:normAutofit/>
          </a:bodyPr>
          <a:lstStyle/>
          <a:p>
            <a:r>
              <a:rPr lang="en-US" sz="2800" dirty="0"/>
              <a:t>Much to the astonishment of many Europeans, who could not believe that an Asian state was militarily superior to a great European power, the Russians admitted defeat and sued for peace in 1905. </a:t>
            </a:r>
          </a:p>
        </p:txBody>
      </p:sp>
    </p:spTree>
    <p:extLst>
      <p:ext uri="{BB962C8B-B14F-4D97-AF65-F5344CB8AC3E}">
        <p14:creationId xmlns:p14="http://schemas.microsoft.com/office/powerpoint/2010/main" val="3812063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B8874-E369-4493-A352-509753C173A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9E2869D-3743-4C4E-82AF-674A169356AB}"/>
              </a:ext>
            </a:extLst>
          </p:cNvPr>
          <p:cNvSpPr>
            <a:spLocks noGrp="1"/>
          </p:cNvSpPr>
          <p:nvPr>
            <p:ph idx="1"/>
          </p:nvPr>
        </p:nvSpPr>
        <p:spPr/>
        <p:txBody>
          <a:bodyPr/>
          <a:lstStyle/>
          <a:p>
            <a:r>
              <a:rPr lang="en-US" dirty="0"/>
              <a:t>The breakdown of the transport system caused by the Russo-Japanese War led to food shortages in the major cities of Russia. </a:t>
            </a:r>
          </a:p>
          <a:p>
            <a:endParaRPr lang="en-US" dirty="0"/>
          </a:p>
          <a:p>
            <a:r>
              <a:rPr lang="en-US" dirty="0"/>
              <a:t>As a result, on January 9</a:t>
            </a:r>
            <a:r>
              <a:rPr lang="en-US" baseline="30000" dirty="0"/>
              <a:t>th</a:t>
            </a:r>
            <a:r>
              <a:rPr lang="en-US" dirty="0"/>
              <a:t>, 1905, a massive procession of workers went to the Winter Palace in Saint Petersburg to present a petition of grievances to the tsar. </a:t>
            </a:r>
          </a:p>
          <a:p>
            <a:endParaRPr lang="en-US" dirty="0"/>
          </a:p>
          <a:p>
            <a:r>
              <a:rPr lang="en-US" dirty="0"/>
              <a:t>Troops foolishly opened fire on the peaceful demonstration, killing hundreds and launching a revolution. </a:t>
            </a:r>
          </a:p>
        </p:txBody>
      </p:sp>
    </p:spTree>
    <p:extLst>
      <p:ext uri="{BB962C8B-B14F-4D97-AF65-F5344CB8AC3E}">
        <p14:creationId xmlns:p14="http://schemas.microsoft.com/office/powerpoint/2010/main" val="2470152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9A8F-0154-4862-8DBC-5B6C9B3F2C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87B26A-133F-4DC6-80AC-2065D87F8C70}"/>
              </a:ext>
            </a:extLst>
          </p:cNvPr>
          <p:cNvSpPr>
            <a:spLocks noGrp="1"/>
          </p:cNvSpPr>
          <p:nvPr>
            <p:ph idx="1"/>
          </p:nvPr>
        </p:nvSpPr>
        <p:spPr/>
        <p:txBody>
          <a:bodyPr/>
          <a:lstStyle/>
          <a:p>
            <a:r>
              <a:rPr lang="en-US" dirty="0"/>
              <a:t>This “Bloody Sunday” incited workers to call strikes and form unions; meanwhile, zemstvos demanded parliamentary government, ethnic groups revolted, and peasants burned the houses of landowners. </a:t>
            </a:r>
          </a:p>
          <a:p>
            <a:endParaRPr lang="en-US" dirty="0"/>
          </a:p>
          <a:p>
            <a:r>
              <a:rPr lang="en-US" dirty="0"/>
              <a:t>After a general strike in October 1905, the government capitulated. </a:t>
            </a:r>
          </a:p>
          <a:p>
            <a:endParaRPr lang="en-US" dirty="0"/>
          </a:p>
          <a:p>
            <a:r>
              <a:rPr lang="en-US" dirty="0"/>
              <a:t>Nicholas II issued the October Manifesto, in which he granted civil liberties and agreed to create a legislative assembly known as the Duma, elected directly by a broad franchise. </a:t>
            </a:r>
          </a:p>
        </p:txBody>
      </p:sp>
    </p:spTree>
    <p:extLst>
      <p:ext uri="{BB962C8B-B14F-4D97-AF65-F5344CB8AC3E}">
        <p14:creationId xmlns:p14="http://schemas.microsoft.com/office/powerpoint/2010/main" val="817285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2F876-4789-430E-9ADD-D301DB0039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F3F93A-48CA-432D-86A1-875167968748}"/>
              </a:ext>
            </a:extLst>
          </p:cNvPr>
          <p:cNvSpPr>
            <a:spLocks noGrp="1"/>
          </p:cNvSpPr>
          <p:nvPr>
            <p:ph idx="1"/>
          </p:nvPr>
        </p:nvSpPr>
        <p:spPr/>
        <p:txBody>
          <a:bodyPr/>
          <a:lstStyle/>
          <a:p>
            <a:r>
              <a:rPr lang="en-US" dirty="0"/>
              <a:t>But real constitutional monarchy proved short-lived. </a:t>
            </a:r>
          </a:p>
          <a:p>
            <a:r>
              <a:rPr lang="en-US" dirty="0"/>
              <a:t>Under Peter </a:t>
            </a:r>
            <a:r>
              <a:rPr lang="en-US" dirty="0" err="1"/>
              <a:t>Stlypin</a:t>
            </a:r>
            <a:r>
              <a:rPr lang="en-US" dirty="0"/>
              <a:t>, who served as the tsar’s chief adviser from late 1906 until his assassination in 1911, important agrarian reforms dissolved the village ownership of land and opened the door to private ownership by enterprising peasants. </a:t>
            </a:r>
          </a:p>
        </p:txBody>
      </p:sp>
    </p:spTree>
    <p:extLst>
      <p:ext uri="{BB962C8B-B14F-4D97-AF65-F5344CB8AC3E}">
        <p14:creationId xmlns:p14="http://schemas.microsoft.com/office/powerpoint/2010/main" val="16156974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F8EB-E9C3-4344-9006-D256806D62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69450B-9BED-44B9-8F41-A5030F7E3577}"/>
              </a:ext>
            </a:extLst>
          </p:cNvPr>
          <p:cNvSpPr>
            <a:spLocks noGrp="1"/>
          </p:cNvSpPr>
          <p:nvPr>
            <p:ph idx="1"/>
          </p:nvPr>
        </p:nvSpPr>
        <p:spPr/>
        <p:txBody>
          <a:bodyPr>
            <a:normAutofit/>
          </a:bodyPr>
          <a:lstStyle/>
          <a:p>
            <a:r>
              <a:rPr lang="en-US" sz="2800" dirty="0"/>
              <a:t>Nicholas II, however, was no friend of reform. </a:t>
            </a:r>
          </a:p>
          <a:p>
            <a:r>
              <a:rPr lang="en-US" sz="2800" dirty="0"/>
              <a:t>Already by 1907, the tsar had curtailed the power of the Duma and after Stolypin’s murder, he fell back on the army and bureaucracy to rule Russia. </a:t>
            </a:r>
          </a:p>
        </p:txBody>
      </p:sp>
    </p:spTree>
    <p:extLst>
      <p:ext uri="{BB962C8B-B14F-4D97-AF65-F5344CB8AC3E}">
        <p14:creationId xmlns:p14="http://schemas.microsoft.com/office/powerpoint/2010/main" val="1724335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70CD3-2F14-4A60-8385-13CC73EFE4C9}"/>
              </a:ext>
            </a:extLst>
          </p:cNvPr>
          <p:cNvSpPr>
            <a:spLocks noGrp="1"/>
          </p:cNvSpPr>
          <p:nvPr>
            <p:ph type="title"/>
          </p:nvPr>
        </p:nvSpPr>
        <p:spPr/>
        <p:txBody>
          <a:bodyPr/>
          <a:lstStyle/>
          <a:p>
            <a:r>
              <a:rPr lang="en-US" dirty="0"/>
              <a:t>The Rise of the United states </a:t>
            </a:r>
          </a:p>
        </p:txBody>
      </p:sp>
      <p:sp>
        <p:nvSpPr>
          <p:cNvPr id="3" name="Content Placeholder 2">
            <a:extLst>
              <a:ext uri="{FF2B5EF4-FFF2-40B4-BE49-F238E27FC236}">
                <a16:creationId xmlns:a16="http://schemas.microsoft.com/office/drawing/2014/main" id="{26B67986-F532-4BB9-B965-588EB7E54C1B}"/>
              </a:ext>
            </a:extLst>
          </p:cNvPr>
          <p:cNvSpPr>
            <a:spLocks noGrp="1"/>
          </p:cNvSpPr>
          <p:nvPr>
            <p:ph idx="1"/>
          </p:nvPr>
        </p:nvSpPr>
        <p:spPr/>
        <p:txBody>
          <a:bodyPr/>
          <a:lstStyle/>
          <a:p>
            <a:r>
              <a:rPr lang="en-US" dirty="0"/>
              <a:t>Between 1860 and 1914, the United States made the shift from an agrarian to a mighty industrial nation. </a:t>
            </a:r>
          </a:p>
          <a:p>
            <a:r>
              <a:rPr lang="en-US" dirty="0"/>
              <a:t>American heavy industry stood unchallenged in 1900. </a:t>
            </a:r>
          </a:p>
          <a:p>
            <a:endParaRPr lang="en-US" dirty="0"/>
          </a:p>
          <a:p>
            <a:r>
              <a:rPr lang="en-US" dirty="0"/>
              <a:t>In that year, the Carnegie Steel Company alone produced more steel than Great Britain’s entire steel industry. </a:t>
            </a:r>
          </a:p>
        </p:txBody>
      </p:sp>
    </p:spTree>
    <p:extLst>
      <p:ext uri="{BB962C8B-B14F-4D97-AF65-F5344CB8AC3E}">
        <p14:creationId xmlns:p14="http://schemas.microsoft.com/office/powerpoint/2010/main" val="4050927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61E-0678-447B-AC5E-6ADC5132ABC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0DE1E0-3F23-4204-972C-438E4ABB6F9C}"/>
              </a:ext>
            </a:extLst>
          </p:cNvPr>
          <p:cNvSpPr>
            <a:spLocks noGrp="1"/>
          </p:cNvSpPr>
          <p:nvPr>
            <p:ph idx="1"/>
          </p:nvPr>
        </p:nvSpPr>
        <p:spPr/>
        <p:txBody>
          <a:bodyPr/>
          <a:lstStyle/>
          <a:p>
            <a:r>
              <a:rPr lang="en-US" dirty="0"/>
              <a:t>The United States had become the world’s richest nation and greatest industrial power. </a:t>
            </a:r>
          </a:p>
          <a:p>
            <a:r>
              <a:rPr lang="en-US" dirty="0"/>
              <a:t>Yet serious questions remained about the quality of American life. </a:t>
            </a:r>
          </a:p>
          <a:p>
            <a:endParaRPr lang="en-US" dirty="0"/>
          </a:p>
          <a:p>
            <a:r>
              <a:rPr lang="en-US" dirty="0"/>
              <a:t>In 1890, the richest 9 percent of Americans owned an ineradicable 71 percent of all wealth. </a:t>
            </a:r>
          </a:p>
          <a:p>
            <a:r>
              <a:rPr lang="en-US" dirty="0"/>
              <a:t>By the turn of the century, one national organization, the American Federation of Labor, emerged as labor’s dominant voice. </a:t>
            </a:r>
          </a:p>
          <a:p>
            <a:r>
              <a:rPr lang="en-US" dirty="0"/>
              <a:t>Its lack of real power, however, is reflected in its membership figures. </a:t>
            </a:r>
          </a:p>
          <a:p>
            <a:r>
              <a:rPr lang="en-US" dirty="0"/>
              <a:t>In 1900, it included only 8.4 percent of the American industrial labor force. </a:t>
            </a:r>
          </a:p>
        </p:txBody>
      </p:sp>
    </p:spTree>
    <p:extLst>
      <p:ext uri="{BB962C8B-B14F-4D97-AF65-F5344CB8AC3E}">
        <p14:creationId xmlns:p14="http://schemas.microsoft.com/office/powerpoint/2010/main" val="40055014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96B9-9D28-490E-A742-332F04D946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E3FD9C-6655-48B2-AD56-01F1CB543D23}"/>
              </a:ext>
            </a:extLst>
          </p:cNvPr>
          <p:cNvSpPr>
            <a:spLocks noGrp="1"/>
          </p:cNvSpPr>
          <p:nvPr>
            <p:ph idx="1"/>
          </p:nvPr>
        </p:nvSpPr>
        <p:spPr/>
        <p:txBody>
          <a:bodyPr/>
          <a:lstStyle/>
          <a:p>
            <a:r>
              <a:rPr lang="en-US" dirty="0"/>
              <a:t>During the so-called Progressive Era, after 1900, an age of reform swept across the United States. </a:t>
            </a:r>
          </a:p>
          <a:p>
            <a:endParaRPr lang="en-US" dirty="0"/>
          </a:p>
          <a:p>
            <a:r>
              <a:rPr lang="en-US" dirty="0"/>
              <a:t>The realization that state laws were ineffective in dealing with nationwide problems, however, led to a Progressive movement at the national level. </a:t>
            </a:r>
          </a:p>
        </p:txBody>
      </p:sp>
    </p:spTree>
    <p:extLst>
      <p:ext uri="{BB962C8B-B14F-4D97-AF65-F5344CB8AC3E}">
        <p14:creationId xmlns:p14="http://schemas.microsoft.com/office/powerpoint/2010/main" val="842924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F6888-BE25-4381-8195-9566AE5410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5859789-5CD8-4665-9779-21C37A590D6B}"/>
              </a:ext>
            </a:extLst>
          </p:cNvPr>
          <p:cNvSpPr>
            <a:spLocks noGrp="1"/>
          </p:cNvSpPr>
          <p:nvPr>
            <p:ph idx="1"/>
          </p:nvPr>
        </p:nvSpPr>
        <p:spPr/>
        <p:txBody>
          <a:bodyPr/>
          <a:lstStyle/>
          <a:p>
            <a:r>
              <a:rPr lang="en-US" dirty="0"/>
              <a:t>The Meat Inspection Act and Pure Food and Drug Act provided for a limited degree of federal regulation of corrupt industrial practices. </a:t>
            </a:r>
          </a:p>
          <a:p>
            <a:endParaRPr lang="en-US" dirty="0"/>
          </a:p>
          <a:p>
            <a:r>
              <a:rPr lang="en-US" dirty="0"/>
              <a:t>The presidency of Woodrow Wilson (1913-1921) witnessed the creation of a gradual federal income tax and the establishment of the Federal Reserve System, which permitted the federal government to play a role in important economic decisions formerly made by bankers. </a:t>
            </a:r>
          </a:p>
        </p:txBody>
      </p:sp>
    </p:spTree>
    <p:extLst>
      <p:ext uri="{BB962C8B-B14F-4D97-AF65-F5344CB8AC3E}">
        <p14:creationId xmlns:p14="http://schemas.microsoft.com/office/powerpoint/2010/main" val="517604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F30C6-130F-4D40-BF7C-628A27469157}"/>
              </a:ext>
            </a:extLst>
          </p:cNvPr>
          <p:cNvSpPr>
            <a:spLocks noGrp="1"/>
          </p:cNvSpPr>
          <p:nvPr>
            <p:ph type="title"/>
          </p:nvPr>
        </p:nvSpPr>
        <p:spPr/>
        <p:txBody>
          <a:bodyPr/>
          <a:lstStyle/>
          <a:p>
            <a:r>
              <a:rPr lang="en-US" dirty="0"/>
              <a:t>The Movement for Women’s Rights </a:t>
            </a:r>
          </a:p>
        </p:txBody>
      </p:sp>
      <p:sp>
        <p:nvSpPr>
          <p:cNvPr id="3" name="Content Placeholder 2">
            <a:extLst>
              <a:ext uri="{FF2B5EF4-FFF2-40B4-BE49-F238E27FC236}">
                <a16:creationId xmlns:a16="http://schemas.microsoft.com/office/drawing/2014/main" id="{C55A5578-BB8C-4AF6-8B7D-1E120DFFBE1F}"/>
              </a:ext>
            </a:extLst>
          </p:cNvPr>
          <p:cNvSpPr>
            <a:spLocks noGrp="1"/>
          </p:cNvSpPr>
          <p:nvPr>
            <p:ph idx="1"/>
          </p:nvPr>
        </p:nvSpPr>
        <p:spPr/>
        <p:txBody>
          <a:bodyPr/>
          <a:lstStyle/>
          <a:p>
            <a:r>
              <a:rPr lang="en-US" dirty="0"/>
              <a:t>Women did not gain the right to their own property until 1870 in Britain, 1900 in Germany, and 1907 in France. </a:t>
            </a:r>
          </a:p>
          <a:p>
            <a:r>
              <a:rPr lang="en-US" dirty="0"/>
              <a:t>Although the British legalized divorce in 1857, the French state permitted only a limited degree of divorce in 1884. </a:t>
            </a:r>
          </a:p>
        </p:txBody>
      </p:sp>
    </p:spTree>
    <p:extLst>
      <p:ext uri="{BB962C8B-B14F-4D97-AF65-F5344CB8AC3E}">
        <p14:creationId xmlns:p14="http://schemas.microsoft.com/office/powerpoint/2010/main" val="1425765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D8B0D-82BB-4A0A-A501-A35EB5CEA9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EBE95F-B875-4288-A85A-A300A0F24919}"/>
              </a:ext>
            </a:extLst>
          </p:cNvPr>
          <p:cNvSpPr>
            <a:spLocks noGrp="1"/>
          </p:cNvSpPr>
          <p:nvPr>
            <p:ph idx="1"/>
          </p:nvPr>
        </p:nvSpPr>
        <p:spPr/>
        <p:txBody>
          <a:bodyPr/>
          <a:lstStyle/>
          <a:p>
            <a:r>
              <a:rPr lang="en-US" dirty="0"/>
              <a:t>Like European nations, the United States was slowly adopting policies that extended the functions of the state. </a:t>
            </a:r>
          </a:p>
        </p:txBody>
      </p:sp>
    </p:spTree>
    <p:extLst>
      <p:ext uri="{BB962C8B-B14F-4D97-AF65-F5344CB8AC3E}">
        <p14:creationId xmlns:p14="http://schemas.microsoft.com/office/powerpoint/2010/main" val="1569292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0E94-1063-4503-859D-44A66643534D}"/>
              </a:ext>
            </a:extLst>
          </p:cNvPr>
          <p:cNvSpPr>
            <a:spLocks noGrp="1"/>
          </p:cNvSpPr>
          <p:nvPr>
            <p:ph type="title"/>
          </p:nvPr>
        </p:nvSpPr>
        <p:spPr/>
        <p:txBody>
          <a:bodyPr/>
          <a:lstStyle/>
          <a:p>
            <a:r>
              <a:rPr lang="en-US" dirty="0"/>
              <a:t>The Growth of Canada </a:t>
            </a:r>
          </a:p>
        </p:txBody>
      </p:sp>
      <p:sp>
        <p:nvSpPr>
          <p:cNvPr id="3" name="Content Placeholder 2">
            <a:extLst>
              <a:ext uri="{FF2B5EF4-FFF2-40B4-BE49-F238E27FC236}">
                <a16:creationId xmlns:a16="http://schemas.microsoft.com/office/drawing/2014/main" id="{A8179AEA-B46E-405D-9B3D-7EF54383F1E4}"/>
              </a:ext>
            </a:extLst>
          </p:cNvPr>
          <p:cNvSpPr>
            <a:spLocks noGrp="1"/>
          </p:cNvSpPr>
          <p:nvPr>
            <p:ph idx="1"/>
          </p:nvPr>
        </p:nvSpPr>
        <p:spPr/>
        <p:txBody>
          <a:bodyPr/>
          <a:lstStyle/>
          <a:p>
            <a:r>
              <a:rPr lang="en-US" dirty="0"/>
              <a:t>In 1870, the Domination of Canada had four provinces: Quebec, Ontario, Nova Scotia, and New Brunswick. </a:t>
            </a:r>
          </a:p>
          <a:p>
            <a:endParaRPr lang="en-US" dirty="0"/>
          </a:p>
          <a:p>
            <a:r>
              <a:rPr lang="en-US" dirty="0"/>
              <a:t>With the addition of two more – Manitoba and British Columbia- the following year, Canada extended from the Atlantic to the Pacific. </a:t>
            </a:r>
          </a:p>
        </p:txBody>
      </p:sp>
    </p:spTree>
    <p:extLst>
      <p:ext uri="{BB962C8B-B14F-4D97-AF65-F5344CB8AC3E}">
        <p14:creationId xmlns:p14="http://schemas.microsoft.com/office/powerpoint/2010/main" val="26439328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C406-DA05-4789-A38B-FBD722C3152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4A5163-F216-4534-9654-EABF8DEC4735}"/>
              </a:ext>
            </a:extLst>
          </p:cNvPr>
          <p:cNvSpPr>
            <a:spLocks noGrp="1"/>
          </p:cNvSpPr>
          <p:nvPr>
            <p:ph idx="1"/>
          </p:nvPr>
        </p:nvSpPr>
        <p:spPr/>
        <p:txBody>
          <a:bodyPr>
            <a:normAutofit/>
          </a:bodyPr>
          <a:lstStyle/>
          <a:p>
            <a:r>
              <a:rPr lang="en-US" sz="2800" dirty="0"/>
              <a:t>Real unity was difficult to achieve, however, because of the distrust between the English-speaking and French-speaking Canadians. </a:t>
            </a:r>
          </a:p>
        </p:txBody>
      </p:sp>
    </p:spTree>
    <p:extLst>
      <p:ext uri="{BB962C8B-B14F-4D97-AF65-F5344CB8AC3E}">
        <p14:creationId xmlns:p14="http://schemas.microsoft.com/office/powerpoint/2010/main" val="38097378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248AB-2B19-4E0A-BCE2-B53B88E15F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E584D4-C598-4E73-890D-B4CDA82A51B5}"/>
              </a:ext>
            </a:extLst>
          </p:cNvPr>
          <p:cNvSpPr>
            <a:spLocks noGrp="1"/>
          </p:cNvSpPr>
          <p:nvPr>
            <p:ph idx="1"/>
          </p:nvPr>
        </p:nvSpPr>
        <p:spPr/>
        <p:txBody>
          <a:bodyPr>
            <a:noAutofit/>
          </a:bodyPr>
          <a:lstStyle/>
          <a:p>
            <a:r>
              <a:rPr lang="en-US" sz="3200" dirty="0"/>
              <a:t>Wilfred Laurier, who became the first French Canadian prime minister in 1896, was able to reconcile Canada’s two major groups. </a:t>
            </a:r>
          </a:p>
          <a:p>
            <a:endParaRPr lang="en-US" sz="3200" dirty="0"/>
          </a:p>
          <a:p>
            <a:r>
              <a:rPr lang="en-US" sz="3200" dirty="0"/>
              <a:t>Hundreds of thousands of immigrants primarily from Europe, also flowed into Canada. </a:t>
            </a:r>
          </a:p>
          <a:p>
            <a:r>
              <a:rPr lang="en-US" sz="3200" dirty="0"/>
              <a:t>Many settled on lands in the west, thus helping populate Canada’s vast territories. </a:t>
            </a:r>
          </a:p>
        </p:txBody>
      </p:sp>
    </p:spTree>
    <p:extLst>
      <p:ext uri="{BB962C8B-B14F-4D97-AF65-F5344CB8AC3E}">
        <p14:creationId xmlns:p14="http://schemas.microsoft.com/office/powerpoint/2010/main" val="427828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B486C-B851-447E-B2BA-61F75D93122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8EBB8C-CF5A-48AC-BFF4-B78939B7DC7A}"/>
              </a:ext>
            </a:extLst>
          </p:cNvPr>
          <p:cNvSpPr>
            <a:spLocks noGrp="1"/>
          </p:cNvSpPr>
          <p:nvPr>
            <p:ph idx="1"/>
          </p:nvPr>
        </p:nvSpPr>
        <p:spPr/>
        <p:txBody>
          <a:bodyPr/>
          <a:lstStyle/>
          <a:p>
            <a:r>
              <a:rPr lang="en-US" dirty="0"/>
              <a:t>Some middle-and upper-middle-class women gained access to higher education and others sought entry into occupations dominated by men. </a:t>
            </a:r>
          </a:p>
          <a:p>
            <a:r>
              <a:rPr lang="en-US" dirty="0"/>
              <a:t>The first to fall was teaching. </a:t>
            </a:r>
          </a:p>
          <a:p>
            <a:endParaRPr lang="en-US" dirty="0"/>
          </a:p>
          <a:p>
            <a:r>
              <a:rPr lang="en-US" dirty="0"/>
              <a:t>One Nursing pioneer was </a:t>
            </a:r>
            <a:r>
              <a:rPr lang="en-US" b="1" dirty="0"/>
              <a:t>Amalie </a:t>
            </a:r>
            <a:r>
              <a:rPr lang="en-US" b="1" dirty="0" err="1"/>
              <a:t>Sieveking</a:t>
            </a:r>
            <a:r>
              <a:rPr lang="en-US" b="1" dirty="0"/>
              <a:t> </a:t>
            </a:r>
            <a:r>
              <a:rPr lang="en-US" dirty="0"/>
              <a:t>(1794-1859), who founded the Female Association for the Care of the Poor and Sick in Hamburg, Germany. </a:t>
            </a:r>
          </a:p>
        </p:txBody>
      </p:sp>
    </p:spTree>
    <p:extLst>
      <p:ext uri="{BB962C8B-B14F-4D97-AF65-F5344CB8AC3E}">
        <p14:creationId xmlns:p14="http://schemas.microsoft.com/office/powerpoint/2010/main" val="1595517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052E2-8F03-4D4D-BCD3-2490A62DA0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8D0122-5E0A-4D54-B5FA-4852D5930330}"/>
              </a:ext>
            </a:extLst>
          </p:cNvPr>
          <p:cNvSpPr>
            <a:spLocks noGrp="1"/>
          </p:cNvSpPr>
          <p:nvPr>
            <p:ph idx="1"/>
          </p:nvPr>
        </p:nvSpPr>
        <p:spPr/>
        <p:txBody>
          <a:bodyPr/>
          <a:lstStyle/>
          <a:p>
            <a:r>
              <a:rPr lang="en-US" dirty="0" err="1"/>
              <a:t>Sievenking’s</a:t>
            </a:r>
            <a:r>
              <a:rPr lang="en-US" dirty="0"/>
              <a:t> work was followed by the more famous British nurse, </a:t>
            </a:r>
            <a:r>
              <a:rPr lang="en-US" b="1" dirty="0"/>
              <a:t>Florence Nightingale </a:t>
            </a:r>
            <a:r>
              <a:rPr lang="en-US" dirty="0"/>
              <a:t>(1820-1910), whose efforts during the Crimean war, along with those of Clara Barton (1821-1912) in the American Civil War, transformed nursing into a profession of trained middle-class women in white. </a:t>
            </a:r>
          </a:p>
          <a:p>
            <a:endParaRPr lang="en-US" dirty="0"/>
          </a:p>
          <a:p>
            <a:r>
              <a:rPr lang="en-US" dirty="0"/>
              <a:t>By the 1840s and 1850s, the movement for women’s rights had entered the political arena with the call for equal political rights. </a:t>
            </a:r>
          </a:p>
          <a:p>
            <a:endParaRPr lang="en-US" dirty="0"/>
          </a:p>
        </p:txBody>
      </p:sp>
    </p:spTree>
    <p:extLst>
      <p:ext uri="{BB962C8B-B14F-4D97-AF65-F5344CB8AC3E}">
        <p14:creationId xmlns:p14="http://schemas.microsoft.com/office/powerpoint/2010/main" val="368692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0A78-3C17-4BEE-8BAE-BB226DE70B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ADF27A-4001-4475-B9B5-B851D7236513}"/>
              </a:ext>
            </a:extLst>
          </p:cNvPr>
          <p:cNvSpPr>
            <a:spLocks noGrp="1"/>
          </p:cNvSpPr>
          <p:nvPr>
            <p:ph idx="1"/>
          </p:nvPr>
        </p:nvSpPr>
        <p:spPr/>
        <p:txBody>
          <a:bodyPr/>
          <a:lstStyle/>
          <a:p>
            <a:r>
              <a:rPr lang="en-US" dirty="0"/>
              <a:t>The liberal Millicent Fawcett (1847-1929) organized a moderate group who believed that women must demonstrate that they would use political power responsibly fi they wanted Parliament to grant them the right to vote. </a:t>
            </a:r>
          </a:p>
          <a:p>
            <a:endParaRPr lang="en-US" dirty="0"/>
          </a:p>
          <a:p>
            <a:r>
              <a:rPr lang="en-US" dirty="0"/>
              <a:t>Emmeline Pankhurst (1858-1928) </a:t>
            </a:r>
          </a:p>
          <a:p>
            <a:pPr lvl="1"/>
            <a:r>
              <a:rPr lang="en-US" dirty="0"/>
              <a:t>And her daughters, Christabel and Sylvia, founded the Women’s Social and Political Union in 1903., which enrolled mostly middle-and upper-class women. </a:t>
            </a:r>
          </a:p>
          <a:p>
            <a:pPr lvl="1"/>
            <a:r>
              <a:rPr lang="en-US" dirty="0"/>
              <a:t>Pankhurst’s organization realized the value of the media and used unusual publicity stunts to call attention to its demands. </a:t>
            </a:r>
          </a:p>
        </p:txBody>
      </p:sp>
    </p:spTree>
    <p:extLst>
      <p:ext uri="{BB962C8B-B14F-4D97-AF65-F5344CB8AC3E}">
        <p14:creationId xmlns:p14="http://schemas.microsoft.com/office/powerpoint/2010/main" val="194481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64BE6-4223-48CA-8A62-B253E632A0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1C3BB3-0625-4D4E-A31D-EBDC9DA2F66D}"/>
              </a:ext>
            </a:extLst>
          </p:cNvPr>
          <p:cNvSpPr>
            <a:spLocks noGrp="1"/>
          </p:cNvSpPr>
          <p:nvPr>
            <p:ph idx="1"/>
          </p:nvPr>
        </p:nvSpPr>
        <p:spPr/>
        <p:txBody>
          <a:bodyPr/>
          <a:lstStyle/>
          <a:p>
            <a:r>
              <a:rPr lang="en-US" dirty="0"/>
              <a:t>Derisively labeled :suffragettes by male politicians, they pelted government officials with eggs, chained themselves to lampposts, smashed the windows of departments stores on fashionable shopping streets, burned railroad cars, and went on hunger strikes in jail. </a:t>
            </a:r>
          </a:p>
          <a:p>
            <a:endParaRPr lang="en-US" dirty="0"/>
          </a:p>
          <a:p>
            <a:r>
              <a:rPr lang="en-US" sz="2400" b="1" i="1" dirty="0"/>
              <a:t>In 1913, Emily Davison accepted martyrdom for the cause when she threw herself in front of the king’s horse at the </a:t>
            </a:r>
            <a:r>
              <a:rPr lang="en-US" sz="2400" b="1" i="1" dirty="0" err="1"/>
              <a:t>Espom</a:t>
            </a:r>
            <a:r>
              <a:rPr lang="en-US" sz="2400" b="1" i="1" dirty="0"/>
              <a:t> Derby horse race. </a:t>
            </a:r>
          </a:p>
        </p:txBody>
      </p:sp>
    </p:spTree>
    <p:extLst>
      <p:ext uri="{BB962C8B-B14F-4D97-AF65-F5344CB8AC3E}">
        <p14:creationId xmlns:p14="http://schemas.microsoft.com/office/powerpoint/2010/main" val="3358292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F22A-B26D-4C5C-9B79-6040489732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081D8E-CBE0-4906-847E-2019405E5462}"/>
              </a:ext>
            </a:extLst>
          </p:cNvPr>
          <p:cNvSpPr>
            <a:spLocks noGrp="1"/>
          </p:cNvSpPr>
          <p:nvPr>
            <p:ph idx="1"/>
          </p:nvPr>
        </p:nvSpPr>
        <p:spPr/>
        <p:txBody>
          <a:bodyPr/>
          <a:lstStyle/>
          <a:p>
            <a:r>
              <a:rPr lang="en-US" dirty="0"/>
              <a:t>Although few women elsewhere in Europe used the </a:t>
            </a:r>
            <a:r>
              <a:rPr lang="en-US" dirty="0" err="1"/>
              <a:t>Pankhursts</a:t>
            </a:r>
            <a:r>
              <a:rPr lang="en-US" dirty="0"/>
              <a:t>’ confrontational methods, demands for the women’s rights were heard throughout Europe and the United States before World War I. </a:t>
            </a:r>
          </a:p>
          <a:p>
            <a:r>
              <a:rPr lang="en-US" dirty="0"/>
              <a:t>Women reformers took on other issues besides suffrage. </a:t>
            </a:r>
          </a:p>
          <a:p>
            <a:r>
              <a:rPr lang="en-US" dirty="0"/>
              <a:t>In many countries, women supported peace movements. </a:t>
            </a:r>
          </a:p>
        </p:txBody>
      </p:sp>
    </p:spTree>
    <p:extLst>
      <p:ext uri="{BB962C8B-B14F-4D97-AF65-F5344CB8AC3E}">
        <p14:creationId xmlns:p14="http://schemas.microsoft.com/office/powerpoint/2010/main" val="425820850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7164</TotalTime>
  <Words>2455</Words>
  <Application>Microsoft Office PowerPoint</Application>
  <PresentationFormat>Widescreen</PresentationFormat>
  <Paragraphs>152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Gill Sans MT</vt:lpstr>
      <vt:lpstr>Impact</vt:lpstr>
      <vt:lpstr>Badge</vt:lpstr>
      <vt:lpstr>Ap European History  Chapter 24 Section 2: Politics: New Directions and New Uncertainties </vt:lpstr>
      <vt:lpstr>PowerPoint Presentation</vt:lpstr>
      <vt:lpstr>PowerPoint Presentation</vt:lpstr>
      <vt:lpstr>The Movement for Women’s Rights </vt:lpstr>
      <vt:lpstr>PowerPoint Presentation</vt:lpstr>
      <vt:lpstr>PowerPoint Presentation</vt:lpstr>
      <vt:lpstr>PowerPoint Presentation</vt:lpstr>
      <vt:lpstr>PowerPoint Presentation</vt:lpstr>
      <vt:lpstr>PowerPoint Presentation</vt:lpstr>
      <vt:lpstr>PowerPoint Presentation</vt:lpstr>
      <vt:lpstr>The New woman </vt:lpstr>
      <vt:lpstr>PowerPoint Presentation</vt:lpstr>
      <vt:lpstr>PowerPoint Presentation</vt:lpstr>
      <vt:lpstr>Jews within the European nation-state </vt:lpstr>
      <vt:lpstr>PowerPoint Presentation</vt:lpstr>
      <vt:lpstr>PowerPoint Presentation</vt:lpstr>
      <vt:lpstr>Zionism </vt:lpstr>
      <vt:lpstr>PowerPoint Presentation</vt:lpstr>
      <vt:lpstr>The Transformation of Liberalism: Great Britain an Italy </vt:lpstr>
      <vt:lpstr>PowerPoint Presentation</vt:lpstr>
      <vt:lpstr>PowerPoint Presentation</vt:lpstr>
      <vt:lpstr>PowerPoint Presentation</vt:lpstr>
      <vt:lpstr>PowerPoint Presentation</vt:lpstr>
      <vt:lpstr>Growing Tensions in Germany </vt:lpstr>
      <vt:lpstr>PowerPoint Presentation</vt:lpstr>
      <vt:lpstr>PowerPoint Presentation</vt:lpstr>
      <vt:lpstr>PowerPoint Presentation</vt:lpstr>
      <vt:lpstr>Industrialization and Revolution in Imperial Russia </vt:lpstr>
      <vt:lpstr>PowerPoint Presentation</vt:lpstr>
      <vt:lpstr>The revolution of 1905 </vt:lpstr>
      <vt:lpstr>PowerPoint Presentation</vt:lpstr>
      <vt:lpstr>PowerPoint Presentation</vt:lpstr>
      <vt:lpstr>PowerPoint Presentation</vt:lpstr>
      <vt:lpstr>PowerPoint Presentation</vt:lpstr>
      <vt:lpstr>PowerPoint Presentation</vt:lpstr>
      <vt:lpstr>The Rise of the United states </vt:lpstr>
      <vt:lpstr>PowerPoint Presentation</vt:lpstr>
      <vt:lpstr>PowerPoint Presentation</vt:lpstr>
      <vt:lpstr>PowerPoint Presentation</vt:lpstr>
      <vt:lpstr>PowerPoint Presentation</vt:lpstr>
      <vt:lpstr>The Growth of Canada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24 Section 2: Politics: New Directions and New Uncertainties </dc:title>
  <dc:creator>Tyler Moudry</dc:creator>
  <cp:lastModifiedBy>Tyler Moudry</cp:lastModifiedBy>
  <cp:revision>22</cp:revision>
  <dcterms:created xsi:type="dcterms:W3CDTF">2019-03-14T10:39:26Z</dcterms:created>
  <dcterms:modified xsi:type="dcterms:W3CDTF">2019-03-22T12:23:17Z</dcterms:modified>
</cp:coreProperties>
</file>