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4/11/2019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F0FCD-E986-456C-8588-E6B847646020}"/>
              </a:ext>
            </a:extLst>
          </p:cNvPr>
          <p:cNvSpPr>
            <a:spLocks noGrp="1"/>
          </p:cNvSpPr>
          <p:nvPr>
            <p:ph type="ctrTitle"/>
          </p:nvPr>
        </p:nvSpPr>
        <p:spPr/>
        <p:txBody>
          <a:bodyPr/>
          <a:lstStyle/>
          <a:p>
            <a:r>
              <a:rPr lang="en-US" sz="6000" dirty="0"/>
              <a:t>Ap European History </a:t>
            </a:r>
            <a:br>
              <a:rPr lang="en-US" sz="6000" dirty="0"/>
            </a:br>
            <a:r>
              <a:rPr lang="en-US" sz="6000" dirty="0"/>
              <a:t>Chapter 26 </a:t>
            </a:r>
            <a:br>
              <a:rPr lang="en-US" sz="6000" dirty="0"/>
            </a:br>
            <a:r>
              <a:rPr lang="en-US" sz="6000" dirty="0"/>
              <a:t>Section 3: Retreat from Democracy: The Authoritarian totalization of peen</a:t>
            </a:r>
          </a:p>
        </p:txBody>
      </p:sp>
      <p:sp>
        <p:nvSpPr>
          <p:cNvPr id="3" name="Subtitle 2">
            <a:extLst>
              <a:ext uri="{FF2B5EF4-FFF2-40B4-BE49-F238E27FC236}">
                <a16:creationId xmlns:a16="http://schemas.microsoft.com/office/drawing/2014/main" id="{A95E624C-F439-48F4-8676-D2BDFC7214E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4333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E002-CB6E-4200-AD55-E84C44E9D076}"/>
              </a:ext>
            </a:extLst>
          </p:cNvPr>
          <p:cNvSpPr>
            <a:spLocks noGrp="1"/>
          </p:cNvSpPr>
          <p:nvPr>
            <p:ph type="title"/>
          </p:nvPr>
        </p:nvSpPr>
        <p:spPr/>
        <p:txBody>
          <a:bodyPr/>
          <a:lstStyle/>
          <a:p>
            <a:r>
              <a:rPr lang="en-US" dirty="0"/>
              <a:t>Nazi Party Origins</a:t>
            </a:r>
          </a:p>
        </p:txBody>
      </p:sp>
      <p:sp>
        <p:nvSpPr>
          <p:cNvPr id="3" name="Content Placeholder 2">
            <a:extLst>
              <a:ext uri="{FF2B5EF4-FFF2-40B4-BE49-F238E27FC236}">
                <a16:creationId xmlns:a16="http://schemas.microsoft.com/office/drawing/2014/main" id="{0BFF0AF1-E64A-432E-8EC9-F3D33C7B3344}"/>
              </a:ext>
            </a:extLst>
          </p:cNvPr>
          <p:cNvSpPr>
            <a:spLocks noGrp="1"/>
          </p:cNvSpPr>
          <p:nvPr>
            <p:ph idx="1"/>
          </p:nvPr>
        </p:nvSpPr>
        <p:spPr/>
        <p:txBody>
          <a:bodyPr>
            <a:normAutofit lnSpcReduction="10000"/>
          </a:bodyPr>
          <a:lstStyle/>
          <a:p>
            <a:r>
              <a:rPr lang="en-US" dirty="0"/>
              <a:t>In 1919, army veteran Adolf Hitler, frustrated by Germany’s defeat in World War, which had left the nation economically depressed and politically unstable, joined a fledgling political organization called the German Workers’ Party. Founded earlier that same year by a small group of men including locksmith Anton Drexler (1884-1942) and journalist Karl </a:t>
            </a:r>
            <a:r>
              <a:rPr lang="en-US" dirty="0" err="1"/>
              <a:t>Harrer</a:t>
            </a:r>
            <a:r>
              <a:rPr lang="en-US" dirty="0"/>
              <a:t> (1890-1926), the party promoted German nationalism and anti-Semitism, and felt that the Treaty of Versailles, the peace settlement that ended the war, was extremely unjust to Germany by burdening it with reparations it could never pay. Hitler soon emerged as a charismatic public speaker and began attracting new members with speeches blaming Jews and Marxists for Germany’s problems and espousing extreme nationalism and the concept of an Aryan “master race.” In July 1921, he assumed leadership of the organization, which by then had been renamed the Nationalist Socialist German Workers’ (Nazi) Party.</a:t>
            </a:r>
          </a:p>
        </p:txBody>
      </p:sp>
    </p:spTree>
    <p:extLst>
      <p:ext uri="{BB962C8B-B14F-4D97-AF65-F5344CB8AC3E}">
        <p14:creationId xmlns:p14="http://schemas.microsoft.com/office/powerpoint/2010/main" val="8270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9898-D4E7-4261-94CE-EDCA14CD62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E65AAA-ED08-436A-B6B6-AB2F252DBA01}"/>
              </a:ext>
            </a:extLst>
          </p:cNvPr>
          <p:cNvSpPr>
            <a:spLocks noGrp="1"/>
          </p:cNvSpPr>
          <p:nvPr>
            <p:ph idx="1"/>
          </p:nvPr>
        </p:nvSpPr>
        <p:spPr>
          <a:xfrm>
            <a:off x="1251678" y="1457739"/>
            <a:ext cx="10178322" cy="4421853"/>
          </a:xfrm>
        </p:spPr>
        <p:txBody>
          <a:bodyPr>
            <a:noAutofit/>
          </a:bodyPr>
          <a:lstStyle/>
          <a:p>
            <a:endParaRPr lang="en-US" sz="3200" b="1" dirty="0"/>
          </a:p>
          <a:p>
            <a:r>
              <a:rPr lang="en-US" sz="3200" b="1" dirty="0"/>
              <a:t>Did you know? Sales of Hitler's political autobiography "Mein </a:t>
            </a:r>
            <a:r>
              <a:rPr lang="en-US" sz="3200" b="1" dirty="0" err="1"/>
              <a:t>Kampf</a:t>
            </a:r>
            <a:r>
              <a:rPr lang="en-US" sz="3200" b="1" dirty="0"/>
              <a:t>," sometimes referred to as the bible of the Nazi Party, made him a millionaire. From 1933 to 1945, free copies were given to every newlywed German couple. After World War II, the publication of "Mein </a:t>
            </a:r>
            <a:r>
              <a:rPr lang="en-US" sz="3200" b="1" dirty="0" err="1"/>
              <a:t>Kampf</a:t>
            </a:r>
            <a:r>
              <a:rPr lang="en-US" sz="3200" b="1" dirty="0"/>
              <a:t>" in Germany became illegal.</a:t>
            </a:r>
          </a:p>
        </p:txBody>
      </p:sp>
    </p:spTree>
    <p:extLst>
      <p:ext uri="{BB962C8B-B14F-4D97-AF65-F5344CB8AC3E}">
        <p14:creationId xmlns:p14="http://schemas.microsoft.com/office/powerpoint/2010/main" val="237651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E326-7FF6-4740-9C80-192FCE4DB0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F1BD11-D27B-4580-9500-E4832CE2A976}"/>
              </a:ext>
            </a:extLst>
          </p:cNvPr>
          <p:cNvSpPr>
            <a:spLocks noGrp="1"/>
          </p:cNvSpPr>
          <p:nvPr>
            <p:ph idx="1"/>
          </p:nvPr>
        </p:nvSpPr>
        <p:spPr/>
        <p:txBody>
          <a:bodyPr/>
          <a:lstStyle/>
          <a:p>
            <a:r>
              <a:rPr lang="en-US" dirty="0"/>
              <a:t>Through the 1920s, Hitler gave speech after speech in which he stated that unemployment, rampant inflation, hunger and economic stagnation in postwar Germany would continue until there was a total revolution in German life. Most problems could be solved, he explained, if communists and Jews were driven from the nation. His fiery speeches swelled the ranks of the Nazi Party, especially among young, economically disadvantaged Germans.</a:t>
            </a:r>
          </a:p>
        </p:txBody>
      </p:sp>
    </p:spTree>
    <p:extLst>
      <p:ext uri="{BB962C8B-B14F-4D97-AF65-F5344CB8AC3E}">
        <p14:creationId xmlns:p14="http://schemas.microsoft.com/office/powerpoint/2010/main" val="67446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BC316-391F-4080-BC40-F4275CAFDC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326148-823B-480C-9899-16F1CF092390}"/>
              </a:ext>
            </a:extLst>
          </p:cNvPr>
          <p:cNvSpPr>
            <a:spLocks noGrp="1"/>
          </p:cNvSpPr>
          <p:nvPr>
            <p:ph idx="1"/>
          </p:nvPr>
        </p:nvSpPr>
        <p:spPr/>
        <p:txBody>
          <a:bodyPr/>
          <a:lstStyle/>
          <a:p>
            <a:r>
              <a:rPr lang="en-US" dirty="0"/>
              <a:t>In 1923, Hitler and his followers staged the Beer Hall Putsch in Munich, a failed takeover of the government in Bavaria, a state in southern Germany. Hitler had hoped that the “putsch,” or coup </a:t>
            </a:r>
            <a:r>
              <a:rPr lang="en-US" dirty="0" err="1"/>
              <a:t>d’etat</a:t>
            </a:r>
            <a:r>
              <a:rPr lang="en-US" dirty="0"/>
              <a:t>, would spark a larger revolution against the national government. In the aftermath of the Beer Hall Putsch, Hitler was convicted of treason and sentenced to five years in prison, but spent less than a year behind bars (during which time he dictated the first volume of “Mein </a:t>
            </a:r>
            <a:r>
              <a:rPr lang="en-US" dirty="0" err="1"/>
              <a:t>Kampf</a:t>
            </a:r>
            <a:r>
              <a:rPr lang="en-US" dirty="0"/>
              <a:t>,” or “My Struggle,” his political autobiography). The publicity surrounding the Beer Hall Putsch and Hitler’s subsequent trial turned him into a national figure. After his release from prison, he set about rebuilding the Nazi Party and attempting to gain power through the election process.</a:t>
            </a:r>
          </a:p>
        </p:txBody>
      </p:sp>
    </p:spTree>
    <p:extLst>
      <p:ext uri="{BB962C8B-B14F-4D97-AF65-F5344CB8AC3E}">
        <p14:creationId xmlns:p14="http://schemas.microsoft.com/office/powerpoint/2010/main" val="408739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6C0B-D25F-443F-BE52-F6FA5A2E67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744124-A0E5-4CC3-81CC-A3A303A06B14}"/>
              </a:ext>
            </a:extLst>
          </p:cNvPr>
          <p:cNvSpPr>
            <a:spLocks noGrp="1"/>
          </p:cNvSpPr>
          <p:nvPr>
            <p:ph idx="1"/>
          </p:nvPr>
        </p:nvSpPr>
        <p:spPr/>
        <p:txBody>
          <a:bodyPr/>
          <a:lstStyle/>
          <a:p>
            <a:r>
              <a:rPr lang="en-US" dirty="0"/>
              <a:t>In 1929, Germany entered a period of severe economic depression and widespread unemployment. The Nazis capitalized on the situation by criticizing the ruling government and began to win elections. In the July 1932 elections, they captured 230 out of 608 seats in the “Reichstag,” or German parliament. In January 1933, Hitler was appointed German chancellor and his Nazi government soon came to control every aspect of German life.</a:t>
            </a:r>
          </a:p>
        </p:txBody>
      </p:sp>
    </p:spTree>
    <p:extLst>
      <p:ext uri="{BB962C8B-B14F-4D97-AF65-F5344CB8AC3E}">
        <p14:creationId xmlns:p14="http://schemas.microsoft.com/office/powerpoint/2010/main" val="53835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145D7-4054-486F-9849-28BA35C1D5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8B0148-93FD-4FC5-802B-BF03AAE4DD15}"/>
              </a:ext>
            </a:extLst>
          </p:cNvPr>
          <p:cNvSpPr>
            <a:spLocks noGrp="1"/>
          </p:cNvSpPr>
          <p:nvPr>
            <p:ph idx="1"/>
          </p:nvPr>
        </p:nvSpPr>
        <p:spPr/>
        <p:txBody>
          <a:bodyPr/>
          <a:lstStyle/>
          <a:p>
            <a:r>
              <a:rPr lang="en-US" dirty="0"/>
              <a:t>Under Nazi rule, all other political parties were banned. In 1933, the Nazis opened their first concentration camp, in Dachau, Germany, to house political prisoners. Dachau evolved into a death camp where countless thousands of Jews died from malnutrition, disease and overwork or were executed. In addition to Jews, the camp’s prisoners included members of other groups Hitler considered unfit for the new Germany, including artists, intellectuals, Gypsies, the physically and mentally handicapped and homosexuals.</a:t>
            </a:r>
          </a:p>
        </p:txBody>
      </p:sp>
    </p:spTree>
    <p:extLst>
      <p:ext uri="{BB962C8B-B14F-4D97-AF65-F5344CB8AC3E}">
        <p14:creationId xmlns:p14="http://schemas.microsoft.com/office/powerpoint/2010/main" val="234360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9811-E2F5-44D5-9F97-F4A9F68AD855}"/>
              </a:ext>
            </a:extLst>
          </p:cNvPr>
          <p:cNvSpPr>
            <a:spLocks noGrp="1"/>
          </p:cNvSpPr>
          <p:nvPr>
            <p:ph type="title"/>
          </p:nvPr>
        </p:nvSpPr>
        <p:spPr/>
        <p:txBody>
          <a:bodyPr/>
          <a:lstStyle/>
          <a:p>
            <a:r>
              <a:rPr lang="en-US" dirty="0"/>
              <a:t>The Soviet Union </a:t>
            </a:r>
          </a:p>
        </p:txBody>
      </p:sp>
      <p:sp>
        <p:nvSpPr>
          <p:cNvPr id="3" name="Content Placeholder 2">
            <a:extLst>
              <a:ext uri="{FF2B5EF4-FFF2-40B4-BE49-F238E27FC236}">
                <a16:creationId xmlns:a16="http://schemas.microsoft.com/office/drawing/2014/main" id="{9FF8B6A6-92B3-4064-9AD1-77AC263D1F24}"/>
              </a:ext>
            </a:extLst>
          </p:cNvPr>
          <p:cNvSpPr>
            <a:spLocks noGrp="1"/>
          </p:cNvSpPr>
          <p:nvPr>
            <p:ph idx="1"/>
          </p:nvPr>
        </p:nvSpPr>
        <p:spPr/>
        <p:txBody>
          <a:bodyPr/>
          <a:lstStyle/>
          <a:p>
            <a:r>
              <a:rPr lang="en-US" dirty="0"/>
              <a:t>After overthrowing the centuries-old Romanov monarchy, Russia emerged from a civil war in 1921 as the newly formed Soviet Union. The world’s first Marxist-Communist state would become one of the biggest and most powerful nations in the world, occupying nearly one-sixth of Earth’s land surface, before its fall and ultimate dissolution in 1991.</a:t>
            </a:r>
          </a:p>
        </p:txBody>
      </p:sp>
    </p:spTree>
    <p:extLst>
      <p:ext uri="{BB962C8B-B14F-4D97-AF65-F5344CB8AC3E}">
        <p14:creationId xmlns:p14="http://schemas.microsoft.com/office/powerpoint/2010/main" val="267607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B56C-B71C-4776-972D-7458944DFE7E}"/>
              </a:ext>
            </a:extLst>
          </p:cNvPr>
          <p:cNvSpPr>
            <a:spLocks noGrp="1"/>
          </p:cNvSpPr>
          <p:nvPr>
            <p:ph type="title"/>
          </p:nvPr>
        </p:nvSpPr>
        <p:spPr/>
        <p:txBody>
          <a:bodyPr/>
          <a:lstStyle/>
          <a:p>
            <a:r>
              <a:rPr lang="en-US" dirty="0"/>
              <a:t>The Russian Revolution</a:t>
            </a:r>
          </a:p>
        </p:txBody>
      </p:sp>
      <p:sp>
        <p:nvSpPr>
          <p:cNvPr id="3" name="Content Placeholder 2">
            <a:extLst>
              <a:ext uri="{FF2B5EF4-FFF2-40B4-BE49-F238E27FC236}">
                <a16:creationId xmlns:a16="http://schemas.microsoft.com/office/drawing/2014/main" id="{7D3B70A5-B200-41CA-A42A-476AD7A9E969}"/>
              </a:ext>
            </a:extLst>
          </p:cNvPr>
          <p:cNvSpPr>
            <a:spLocks noGrp="1"/>
          </p:cNvSpPr>
          <p:nvPr>
            <p:ph idx="1"/>
          </p:nvPr>
        </p:nvSpPr>
        <p:spPr/>
        <p:txBody>
          <a:bodyPr/>
          <a:lstStyle/>
          <a:p>
            <a:r>
              <a:rPr lang="en-US" dirty="0"/>
              <a:t>The Soviet Union had its origins in the Russian Revolution of 1917. Radical leftist revolutionaries overthrew Russia’s czar Nicholas II, ending centuries of Romanov rule. The Bolsheviks established a socialist state in the territory that was once the Russian Empire.</a:t>
            </a:r>
          </a:p>
          <a:p>
            <a:endParaRPr lang="en-US" dirty="0"/>
          </a:p>
          <a:p>
            <a:r>
              <a:rPr lang="en-US" dirty="0"/>
              <a:t>A long and bloody civil war followed. The Red Army, backed by the Bolshevik government, defeated the White Army, which represented a large group of loosely allied forces including monarchists, capitalists and supporters of other forms of socialism.</a:t>
            </a:r>
          </a:p>
        </p:txBody>
      </p:sp>
    </p:spTree>
    <p:extLst>
      <p:ext uri="{BB962C8B-B14F-4D97-AF65-F5344CB8AC3E}">
        <p14:creationId xmlns:p14="http://schemas.microsoft.com/office/powerpoint/2010/main" val="69092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290B5-0876-426F-82DD-6F864C06F8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C1805A-234F-4B89-8B1B-C40C2F809491}"/>
              </a:ext>
            </a:extLst>
          </p:cNvPr>
          <p:cNvSpPr>
            <a:spLocks noGrp="1"/>
          </p:cNvSpPr>
          <p:nvPr>
            <p:ph idx="1"/>
          </p:nvPr>
        </p:nvSpPr>
        <p:spPr/>
        <p:txBody>
          <a:bodyPr/>
          <a:lstStyle/>
          <a:p>
            <a:r>
              <a:rPr lang="en-US" dirty="0"/>
              <a:t>In a period known as the Red Terror, Bolshevik secret police—known as Cheka—carried out a campaign of mass executions against supporters of the czarist regime and against Russia’s upper classes.</a:t>
            </a:r>
          </a:p>
          <a:p>
            <a:endParaRPr lang="en-US" dirty="0"/>
          </a:p>
          <a:p>
            <a:r>
              <a:rPr lang="en-US" dirty="0"/>
              <a:t>A 1922 treaty between Russia, Ukraine, Belarus and Transcaucasia (modern Georgia, Armenia and Azerbaijan) formed the Union of Soviet Socialist Republics (USSR). The newly established Communist Party, led by Marxist revolutionary Vladimir Lenin, took control of the government. At its peak, the USSR would grow to contain 15 Soviet Socialist Republics.</a:t>
            </a:r>
          </a:p>
        </p:txBody>
      </p:sp>
    </p:spTree>
    <p:extLst>
      <p:ext uri="{BB962C8B-B14F-4D97-AF65-F5344CB8AC3E}">
        <p14:creationId xmlns:p14="http://schemas.microsoft.com/office/powerpoint/2010/main" val="2970524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30197-3CDD-4091-B6C0-7EC85F15D397}"/>
              </a:ext>
            </a:extLst>
          </p:cNvPr>
          <p:cNvSpPr>
            <a:spLocks noGrp="1"/>
          </p:cNvSpPr>
          <p:nvPr>
            <p:ph type="title"/>
          </p:nvPr>
        </p:nvSpPr>
        <p:spPr/>
        <p:txBody>
          <a:bodyPr/>
          <a:lstStyle/>
          <a:p>
            <a:r>
              <a:rPr lang="en-US" dirty="0"/>
              <a:t>Joseph Stalin</a:t>
            </a:r>
          </a:p>
        </p:txBody>
      </p:sp>
      <p:sp>
        <p:nvSpPr>
          <p:cNvPr id="3" name="Content Placeholder 2">
            <a:extLst>
              <a:ext uri="{FF2B5EF4-FFF2-40B4-BE49-F238E27FC236}">
                <a16:creationId xmlns:a16="http://schemas.microsoft.com/office/drawing/2014/main" id="{ECBE5E88-0B20-4324-A9C5-F27393B47095}"/>
              </a:ext>
            </a:extLst>
          </p:cNvPr>
          <p:cNvSpPr>
            <a:spLocks noGrp="1"/>
          </p:cNvSpPr>
          <p:nvPr>
            <p:ph idx="1"/>
          </p:nvPr>
        </p:nvSpPr>
        <p:spPr/>
        <p:txBody>
          <a:bodyPr/>
          <a:lstStyle/>
          <a:p>
            <a:r>
              <a:rPr lang="en-US" dirty="0"/>
              <a:t>Georgian-born revolutionary Joseph Stalin rose to power upon Lenin’s death in 1924. The dictator ruled by terror with a series of brutal policies, which left millions of his own citizens dead. During his reign—which lasted until his death in 1953—Stalin transformed the Soviet Union from an agrarian society to an industrial and military superpower.</a:t>
            </a:r>
          </a:p>
          <a:p>
            <a:endParaRPr lang="en-US" dirty="0"/>
          </a:p>
          <a:p>
            <a:r>
              <a:rPr lang="en-US" dirty="0"/>
              <a:t>Stalin implemented a series of Five-Year Plans to spur economic growth and transformation in the Soviet Union. The first Five-Year Plan focused on collectivizing agriculture and rapid industrialization. Subsequent Five-Year Plans focused on the production of armaments and military build-up.</a:t>
            </a:r>
          </a:p>
        </p:txBody>
      </p:sp>
    </p:spTree>
    <p:extLst>
      <p:ext uri="{BB962C8B-B14F-4D97-AF65-F5344CB8AC3E}">
        <p14:creationId xmlns:p14="http://schemas.microsoft.com/office/powerpoint/2010/main" val="88038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8F26-ED16-4B55-B9E0-D303597930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887385-C374-404A-AD29-A30540692F4E}"/>
              </a:ext>
            </a:extLst>
          </p:cNvPr>
          <p:cNvSpPr>
            <a:spLocks noGrp="1"/>
          </p:cNvSpPr>
          <p:nvPr>
            <p:ph idx="1"/>
          </p:nvPr>
        </p:nvSpPr>
        <p:spPr/>
        <p:txBody>
          <a:bodyPr/>
          <a:lstStyle/>
          <a:p>
            <a:r>
              <a:rPr lang="en-US" dirty="0"/>
              <a:t>The apparent triumph of liberal democracy in 1919 proved extremely short lived. </a:t>
            </a:r>
          </a:p>
          <a:p>
            <a:r>
              <a:rPr lang="en-US" dirty="0"/>
              <a:t>By 1939, only two major states (France and Great Britain) and a host of minor ones (the Low Countries, and Scandinavian states, Switzerland, and Czechoslovakia) remained democratic. </a:t>
            </a:r>
          </a:p>
          <a:p>
            <a:endParaRPr lang="en-US" dirty="0"/>
          </a:p>
          <a:p>
            <a:r>
              <a:rPr lang="en-US" dirty="0"/>
              <a:t>Italy and Germany had succumbed to fascism, while the Soviet Union, under Stalin, had moved toward a repressive totalitarian state.  </a:t>
            </a:r>
          </a:p>
        </p:txBody>
      </p:sp>
    </p:spTree>
    <p:extLst>
      <p:ext uri="{BB962C8B-B14F-4D97-AF65-F5344CB8AC3E}">
        <p14:creationId xmlns:p14="http://schemas.microsoft.com/office/powerpoint/2010/main" val="226173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8B5F-3241-4A4A-A7A4-9D0B3D4CB6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AC5274-8B47-4428-87AF-935F54BD3208}"/>
              </a:ext>
            </a:extLst>
          </p:cNvPr>
          <p:cNvSpPr>
            <a:spLocks noGrp="1"/>
          </p:cNvSpPr>
          <p:nvPr>
            <p:ph idx="1"/>
          </p:nvPr>
        </p:nvSpPr>
        <p:spPr/>
        <p:txBody>
          <a:bodyPr/>
          <a:lstStyle/>
          <a:p>
            <a:r>
              <a:rPr lang="en-US" dirty="0"/>
              <a:t>Between 1928 and 1940, Stalin enforced the collectivization of the agricultural sector. Rural peasants were forced to join collective farms. Those that owned land or livestock were stripped of their holdings. Hundreds of thousands of higher-income farmers, called kulaks, were rounded up and executed, their property confiscated.</a:t>
            </a:r>
          </a:p>
          <a:p>
            <a:endParaRPr lang="en-US" dirty="0"/>
          </a:p>
          <a:p>
            <a:r>
              <a:rPr lang="en-US" dirty="0"/>
              <a:t>The Communists believed that consolidating individually owned farms into a series of large state-run collective farms would increase agricultural productivity. The opposite was true.</a:t>
            </a:r>
          </a:p>
        </p:txBody>
      </p:sp>
    </p:spTree>
    <p:extLst>
      <p:ext uri="{BB962C8B-B14F-4D97-AF65-F5344CB8AC3E}">
        <p14:creationId xmlns:p14="http://schemas.microsoft.com/office/powerpoint/2010/main" val="94367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F7E0-B38E-49F6-AB40-9065A3A6B388}"/>
              </a:ext>
            </a:extLst>
          </p:cNvPr>
          <p:cNvSpPr>
            <a:spLocks noGrp="1"/>
          </p:cNvSpPr>
          <p:nvPr>
            <p:ph type="title"/>
          </p:nvPr>
        </p:nvSpPr>
        <p:spPr/>
        <p:txBody>
          <a:bodyPr/>
          <a:lstStyle/>
          <a:p>
            <a:r>
              <a:rPr lang="en-US" dirty="0"/>
              <a:t>The Great Purge</a:t>
            </a:r>
          </a:p>
        </p:txBody>
      </p:sp>
      <p:sp>
        <p:nvSpPr>
          <p:cNvPr id="3" name="Content Placeholder 2">
            <a:extLst>
              <a:ext uri="{FF2B5EF4-FFF2-40B4-BE49-F238E27FC236}">
                <a16:creationId xmlns:a16="http://schemas.microsoft.com/office/drawing/2014/main" id="{8CC819BA-FA72-45D1-B61D-14FEDB09E5AE}"/>
              </a:ext>
            </a:extLst>
          </p:cNvPr>
          <p:cNvSpPr>
            <a:spLocks noGrp="1"/>
          </p:cNvSpPr>
          <p:nvPr>
            <p:ph idx="1"/>
          </p:nvPr>
        </p:nvSpPr>
        <p:spPr/>
        <p:txBody>
          <a:bodyPr/>
          <a:lstStyle/>
          <a:p>
            <a:r>
              <a:rPr lang="en-US" dirty="0"/>
              <a:t>Amid confusion and resistance to collectivization in the countryside, agricultural productivity dropped. This led to devastating food shortages.</a:t>
            </a:r>
          </a:p>
          <a:p>
            <a:endParaRPr lang="en-US" dirty="0"/>
          </a:p>
          <a:p>
            <a:r>
              <a:rPr lang="en-US" dirty="0"/>
              <a:t>Millions died during the Great Famine of 1932-1933. For many years the USSR denied the Great Famine, keeping secret the results of a 1937 census that would have revealed the extent of loss.</a:t>
            </a:r>
          </a:p>
          <a:p>
            <a:endParaRPr lang="en-US" dirty="0"/>
          </a:p>
          <a:p>
            <a:r>
              <a:rPr lang="en-US" dirty="0"/>
              <a:t>Stalin eliminated all likely opposition to his leadership by terrorizing Communist Party officials and the public through his secret police.</a:t>
            </a:r>
          </a:p>
        </p:txBody>
      </p:sp>
    </p:spTree>
    <p:extLst>
      <p:ext uri="{BB962C8B-B14F-4D97-AF65-F5344CB8AC3E}">
        <p14:creationId xmlns:p14="http://schemas.microsoft.com/office/powerpoint/2010/main" val="537825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D02F-27F9-434E-BD95-3BAB838E68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EB4960-2457-48E2-98E2-E567970AB7D9}"/>
              </a:ext>
            </a:extLst>
          </p:cNvPr>
          <p:cNvSpPr>
            <a:spLocks noGrp="1"/>
          </p:cNvSpPr>
          <p:nvPr>
            <p:ph idx="1"/>
          </p:nvPr>
        </p:nvSpPr>
        <p:spPr/>
        <p:txBody>
          <a:bodyPr/>
          <a:lstStyle/>
          <a:p>
            <a:r>
              <a:rPr lang="en-US" dirty="0"/>
              <a:t>During the height of Stalin’s terror campaign, a period between 1936 and 1938 known as the Great Purge, an estimated 600,000 Soviet citizens were executed. Millions more were deported, or imprisoned in forced labor camps known as Gulags.</a:t>
            </a:r>
          </a:p>
        </p:txBody>
      </p:sp>
    </p:spTree>
    <p:extLst>
      <p:ext uri="{BB962C8B-B14F-4D97-AF65-F5344CB8AC3E}">
        <p14:creationId xmlns:p14="http://schemas.microsoft.com/office/powerpoint/2010/main" val="2629854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082A-D6E8-41D3-A4BE-7AF5815D30C8}"/>
              </a:ext>
            </a:extLst>
          </p:cNvPr>
          <p:cNvSpPr>
            <a:spLocks noGrp="1"/>
          </p:cNvSpPr>
          <p:nvPr>
            <p:ph type="title"/>
          </p:nvPr>
        </p:nvSpPr>
        <p:spPr/>
        <p:txBody>
          <a:bodyPr/>
          <a:lstStyle/>
          <a:p>
            <a:r>
              <a:rPr lang="en-US" dirty="0"/>
              <a:t>Authoritarianism in Eastern Europe </a:t>
            </a:r>
          </a:p>
        </p:txBody>
      </p:sp>
      <p:sp>
        <p:nvSpPr>
          <p:cNvPr id="3" name="Content Placeholder 2">
            <a:extLst>
              <a:ext uri="{FF2B5EF4-FFF2-40B4-BE49-F238E27FC236}">
                <a16:creationId xmlns:a16="http://schemas.microsoft.com/office/drawing/2014/main" id="{64A9BC9C-AAC6-4D67-97A3-2473E1B766C8}"/>
              </a:ext>
            </a:extLst>
          </p:cNvPr>
          <p:cNvSpPr>
            <a:spLocks noGrp="1"/>
          </p:cNvSpPr>
          <p:nvPr>
            <p:ph idx="1"/>
          </p:nvPr>
        </p:nvSpPr>
        <p:spPr/>
        <p:txBody>
          <a:bodyPr/>
          <a:lstStyle/>
          <a:p>
            <a:r>
              <a:rPr lang="en-US" dirty="0"/>
              <a:t>Nowhere had the map of Europe been more drastically altered by World War I than in eastern Europe. </a:t>
            </a:r>
          </a:p>
          <a:p>
            <a:r>
              <a:rPr lang="en-US" dirty="0"/>
              <a:t>The new altered states of Austria, Poland, Czechoslovakia, and Yugoslavia adopted parliamentary systems, and the preexisting kingdoms of Romania and Bulgaria gained new parliamentary constitutions in 1920. </a:t>
            </a:r>
          </a:p>
        </p:txBody>
      </p:sp>
    </p:spTree>
    <p:extLst>
      <p:ext uri="{BB962C8B-B14F-4D97-AF65-F5344CB8AC3E}">
        <p14:creationId xmlns:p14="http://schemas.microsoft.com/office/powerpoint/2010/main" val="1057301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9206A-8EB4-435A-9B0C-61B4B31A81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AFA28F-F075-4C0D-B124-253FFE30DE51}"/>
              </a:ext>
            </a:extLst>
          </p:cNvPr>
          <p:cNvSpPr>
            <a:spLocks noGrp="1"/>
          </p:cNvSpPr>
          <p:nvPr>
            <p:ph idx="1"/>
          </p:nvPr>
        </p:nvSpPr>
        <p:spPr/>
        <p:txBody>
          <a:bodyPr/>
          <a:lstStyle/>
          <a:p>
            <a:r>
              <a:rPr lang="en-US" dirty="0"/>
              <a:t>Already in the 1920s, some eastern European states began to move away from political democracy toward authoritarian structures. </a:t>
            </a:r>
          </a:p>
          <a:p>
            <a:endParaRPr lang="en-US" dirty="0"/>
          </a:p>
          <a:p>
            <a:r>
              <a:rPr lang="en-US" dirty="0"/>
              <a:t>Poland established an authoritarian regime in 1926 when Marshal Joseph Pilsudski created a military dictatorship. </a:t>
            </a:r>
          </a:p>
        </p:txBody>
      </p:sp>
    </p:spTree>
    <p:extLst>
      <p:ext uri="{BB962C8B-B14F-4D97-AF65-F5344CB8AC3E}">
        <p14:creationId xmlns:p14="http://schemas.microsoft.com/office/powerpoint/2010/main" val="409428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E4CC7-11D3-4F9C-A664-DD0F895FB7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106C20-0C0F-4A99-8468-12203511D632}"/>
              </a:ext>
            </a:extLst>
          </p:cNvPr>
          <p:cNvSpPr>
            <a:spLocks noGrp="1"/>
          </p:cNvSpPr>
          <p:nvPr>
            <p:ph idx="1"/>
          </p:nvPr>
        </p:nvSpPr>
        <p:spPr/>
        <p:txBody>
          <a:bodyPr/>
          <a:lstStyle/>
          <a:p>
            <a:r>
              <a:rPr lang="en-US" dirty="0"/>
              <a:t>King Alexander I abolished the constitution and imposed a royal dictatorship on Yugoslavia in 1929. </a:t>
            </a:r>
          </a:p>
          <a:p>
            <a:r>
              <a:rPr lang="en-US" dirty="0"/>
              <a:t>King Boris III (19189-1943) established an authoritarian regime in Bulgaria in 1923. </a:t>
            </a:r>
          </a:p>
          <a:p>
            <a:r>
              <a:rPr lang="en-US" dirty="0"/>
              <a:t>During the 1930s, all of the remaining parliamentary regimes except Czechoslovakia succumbed to authoritarianism. </a:t>
            </a:r>
          </a:p>
        </p:txBody>
      </p:sp>
    </p:spTree>
    <p:extLst>
      <p:ext uri="{BB962C8B-B14F-4D97-AF65-F5344CB8AC3E}">
        <p14:creationId xmlns:p14="http://schemas.microsoft.com/office/powerpoint/2010/main" val="2894151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E36F-1F44-42C1-8BDB-1843E6D31BBF}"/>
              </a:ext>
            </a:extLst>
          </p:cNvPr>
          <p:cNvSpPr>
            <a:spLocks noGrp="1"/>
          </p:cNvSpPr>
          <p:nvPr>
            <p:ph type="title"/>
          </p:nvPr>
        </p:nvSpPr>
        <p:spPr/>
        <p:txBody>
          <a:bodyPr/>
          <a:lstStyle/>
          <a:p>
            <a:r>
              <a:rPr lang="en-US" dirty="0"/>
              <a:t>Dictatorship in the Iberian Peninsula </a:t>
            </a:r>
          </a:p>
        </p:txBody>
      </p:sp>
      <p:sp>
        <p:nvSpPr>
          <p:cNvPr id="3" name="Content Placeholder 2">
            <a:extLst>
              <a:ext uri="{FF2B5EF4-FFF2-40B4-BE49-F238E27FC236}">
                <a16:creationId xmlns:a16="http://schemas.microsoft.com/office/drawing/2014/main" id="{93C6C169-D499-454E-85BC-4BD4F25B0D93}"/>
              </a:ext>
            </a:extLst>
          </p:cNvPr>
          <p:cNvSpPr>
            <a:spLocks noGrp="1"/>
          </p:cNvSpPr>
          <p:nvPr>
            <p:ph idx="1"/>
          </p:nvPr>
        </p:nvSpPr>
        <p:spPr/>
        <p:txBody>
          <a:bodyPr/>
          <a:lstStyle/>
          <a:p>
            <a:r>
              <a:rPr lang="en-US" dirty="0"/>
              <a:t>Spain’s parliamentary monarchy was unable to deal with the social tensions generated by the industrial boom and inflation that accompanied WWI. </a:t>
            </a:r>
          </a:p>
          <a:p>
            <a:endParaRPr lang="en-US" dirty="0"/>
          </a:p>
          <a:p>
            <a:r>
              <a:rPr lang="en-US" dirty="0"/>
              <a:t>Supported by King Alfonso XIII (1886-1931), General Miguel Primo de Rivera led a successful military coup in September 1923 and created a personal dictatorship that lasted until 1930. </a:t>
            </a:r>
          </a:p>
        </p:txBody>
      </p:sp>
    </p:spTree>
    <p:extLst>
      <p:ext uri="{BB962C8B-B14F-4D97-AF65-F5344CB8AC3E}">
        <p14:creationId xmlns:p14="http://schemas.microsoft.com/office/powerpoint/2010/main" val="2222192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C6A78-6AFE-4273-8F96-E924F55FAE47}"/>
              </a:ext>
            </a:extLst>
          </p:cNvPr>
          <p:cNvSpPr>
            <a:spLocks noGrp="1"/>
          </p:cNvSpPr>
          <p:nvPr>
            <p:ph type="title"/>
          </p:nvPr>
        </p:nvSpPr>
        <p:spPr/>
        <p:txBody>
          <a:bodyPr/>
          <a:lstStyle/>
          <a:p>
            <a:r>
              <a:rPr lang="en-US" dirty="0"/>
              <a:t>The Spanish civil war </a:t>
            </a:r>
          </a:p>
        </p:txBody>
      </p:sp>
      <p:sp>
        <p:nvSpPr>
          <p:cNvPr id="3" name="Content Placeholder 2">
            <a:extLst>
              <a:ext uri="{FF2B5EF4-FFF2-40B4-BE49-F238E27FC236}">
                <a16:creationId xmlns:a16="http://schemas.microsoft.com/office/drawing/2014/main" id="{F3B1E619-940F-4643-AF18-CB2A3A1D41D8}"/>
              </a:ext>
            </a:extLst>
          </p:cNvPr>
          <p:cNvSpPr>
            <a:spLocks noGrp="1"/>
          </p:cNvSpPr>
          <p:nvPr>
            <p:ph idx="1"/>
          </p:nvPr>
        </p:nvSpPr>
        <p:spPr/>
        <p:txBody>
          <a:bodyPr/>
          <a:lstStyle/>
          <a:p>
            <a:r>
              <a:rPr lang="en-US" dirty="0"/>
              <a:t>On July 18, 1936, the Spanish Civil War begins as a revolt by right-wing Spanish military officers in Spanish Morocco and spreads to mainland Spain. From the Canary Islands, General Francisco Franco broadcasts a message calling for all army officers to join the uprising and overthrow Spain’s leftist Republican government. Within three days, the rebels captured Morocco, much of northern Spain, and several key cities in the south. The Republicans succeeded in putting down the uprising in other areas, including Madrid, Spain’s capital. The Republicans and the Nationalists, as the rebels were called, then proceeded to secure their respective territories by executing thousands of suspected political opponents. Meanwhile, Franco flew to Morocco and prepared to bring the Army of Africa over to the mainland.</a:t>
            </a:r>
          </a:p>
        </p:txBody>
      </p:sp>
    </p:spTree>
    <p:extLst>
      <p:ext uri="{BB962C8B-B14F-4D97-AF65-F5344CB8AC3E}">
        <p14:creationId xmlns:p14="http://schemas.microsoft.com/office/powerpoint/2010/main" val="258899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C41E8-57D8-4AB2-A789-465C8097D7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C8FA7A-B5C6-448E-9784-DFDDD2CFCA06}"/>
              </a:ext>
            </a:extLst>
          </p:cNvPr>
          <p:cNvSpPr>
            <a:spLocks noGrp="1"/>
          </p:cNvSpPr>
          <p:nvPr>
            <p:ph idx="1"/>
          </p:nvPr>
        </p:nvSpPr>
        <p:spPr/>
        <p:txBody>
          <a:bodyPr/>
          <a:lstStyle/>
          <a:p>
            <a:r>
              <a:rPr lang="en-US" dirty="0"/>
              <a:t>In 1931, Spanish King Alfonso XIII authorized elections to decide the government of Spain, and voters overwhelmingly chose to abolish the monarchy in favor of a liberal republic. Alfonso went into exile, and the Second Republic, initially dominated by middle-class liberals and moderate socialists, was proclaimed. During the first two years of the Republic, organized labor and leftist radicals forced widespread liberal reforms, and the independence-minded region of Catalonia and the Basque provinces achieved virtual autonomy.</a:t>
            </a:r>
          </a:p>
        </p:txBody>
      </p:sp>
    </p:spTree>
    <p:extLst>
      <p:ext uri="{BB962C8B-B14F-4D97-AF65-F5344CB8AC3E}">
        <p14:creationId xmlns:p14="http://schemas.microsoft.com/office/powerpoint/2010/main" val="3421625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0F86-3F66-4685-8F17-186359DBE5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B0327E-DA19-4A9F-8640-36001744A1EB}"/>
              </a:ext>
            </a:extLst>
          </p:cNvPr>
          <p:cNvSpPr>
            <a:spLocks noGrp="1"/>
          </p:cNvSpPr>
          <p:nvPr>
            <p:ph idx="1"/>
          </p:nvPr>
        </p:nvSpPr>
        <p:spPr/>
        <p:txBody>
          <a:bodyPr/>
          <a:lstStyle/>
          <a:p>
            <a:r>
              <a:rPr lang="en-US" dirty="0"/>
              <a:t>The landed aristocracy, the church, and a large military clique opposed the Republic, and in November 1933 conservative forces regained control of the government in elections. In response, socialists launched a revolution in the mining districts of Asturias, and Catalan nationalists rebelled in Barcelona. General Franco crushed the so-called October Revolution on behalf of the conservative government, and in 1935 he was appointed army chief of staff. In February 1936, new elections brought the Popular Front, a leftist coalition, to power, and Franco, a strict monarchist, was sent to an obscure command in the Canary Islands off Africa.</a:t>
            </a:r>
          </a:p>
        </p:txBody>
      </p:sp>
    </p:spTree>
    <p:extLst>
      <p:ext uri="{BB962C8B-B14F-4D97-AF65-F5344CB8AC3E}">
        <p14:creationId xmlns:p14="http://schemas.microsoft.com/office/powerpoint/2010/main" val="212894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5C9A-954D-4427-929D-8483DEABA0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B643AC-6809-4840-B095-FAB7BC4039D2}"/>
              </a:ext>
            </a:extLst>
          </p:cNvPr>
          <p:cNvSpPr>
            <a:spLocks noGrp="1"/>
          </p:cNvSpPr>
          <p:nvPr>
            <p:ph idx="1"/>
          </p:nvPr>
        </p:nvSpPr>
        <p:spPr/>
        <p:txBody>
          <a:bodyPr/>
          <a:lstStyle/>
          <a:p>
            <a:r>
              <a:rPr lang="en-US" dirty="0"/>
              <a:t>The modern totalitarian state might have begun as an old-fashioned political dictatorship, but it soon moved beyond the ideal of passive obedience expected in traditional dictatorship or authoritarian monarchy. </a:t>
            </a:r>
          </a:p>
          <a:p>
            <a:endParaRPr lang="en-US" dirty="0"/>
          </a:p>
          <a:p>
            <a:r>
              <a:rPr lang="en-US" dirty="0"/>
              <a:t>The new total states expected the active loyalty and commitment of citizens to the regime’s goals. </a:t>
            </a:r>
          </a:p>
        </p:txBody>
      </p:sp>
    </p:spTree>
    <p:extLst>
      <p:ext uri="{BB962C8B-B14F-4D97-AF65-F5344CB8AC3E}">
        <p14:creationId xmlns:p14="http://schemas.microsoft.com/office/powerpoint/2010/main" val="3700425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B3C2-4E0A-49E6-AC6B-D69C0F4487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7DB785-CE58-4746-BD54-9C48D9EA0AF0}"/>
              </a:ext>
            </a:extLst>
          </p:cNvPr>
          <p:cNvSpPr>
            <a:spLocks noGrp="1"/>
          </p:cNvSpPr>
          <p:nvPr>
            <p:ph idx="1"/>
          </p:nvPr>
        </p:nvSpPr>
        <p:spPr/>
        <p:txBody>
          <a:bodyPr/>
          <a:lstStyle/>
          <a:p>
            <a:r>
              <a:rPr lang="en-US" dirty="0"/>
              <a:t>Fearing that the liberal government would give way to Marxist revolution, army officers conspired to seize power. After a period of hesitation, Franco agreed to join the military conspiracy, which was scheduled to begin in Morocco at 5 a.m. on July 18 and then in Spain 24 hours later. The difference in time was to allow the Army of Africa time to secure Morocco before being transported to Spain’s Andalusian coast by the navy.</a:t>
            </a:r>
          </a:p>
        </p:txBody>
      </p:sp>
    </p:spTree>
    <p:extLst>
      <p:ext uri="{BB962C8B-B14F-4D97-AF65-F5344CB8AC3E}">
        <p14:creationId xmlns:p14="http://schemas.microsoft.com/office/powerpoint/2010/main" val="4235869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DC81C-C63B-4104-B9ED-910557DD8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F84CD7-43F9-415C-8372-DF425382A287}"/>
              </a:ext>
            </a:extLst>
          </p:cNvPr>
          <p:cNvSpPr>
            <a:spLocks noGrp="1"/>
          </p:cNvSpPr>
          <p:nvPr>
            <p:ph idx="1"/>
          </p:nvPr>
        </p:nvSpPr>
        <p:spPr/>
        <p:txBody>
          <a:bodyPr/>
          <a:lstStyle/>
          <a:p>
            <a:r>
              <a:rPr lang="en-US" dirty="0"/>
              <a:t>On the afternoon of July 17, the plan for the next morning was discovered in the Moroccan town of Melilla, and the rebels were forced into premature action. Melilla, Ceuta, and </a:t>
            </a:r>
            <a:r>
              <a:rPr lang="en-US" dirty="0" err="1"/>
              <a:t>Tetuan</a:t>
            </a:r>
            <a:r>
              <a:rPr lang="en-US" dirty="0"/>
              <a:t> were soon in the hands of the Nationalists, who were aided by conservative Moroccan troops that also opposed the leftist government in Madrid. The Republican government learned of the revolt soon after it broke out but took few actions to prevent its spread to the mainland.</a:t>
            </a:r>
          </a:p>
        </p:txBody>
      </p:sp>
    </p:spTree>
    <p:extLst>
      <p:ext uri="{BB962C8B-B14F-4D97-AF65-F5344CB8AC3E}">
        <p14:creationId xmlns:p14="http://schemas.microsoft.com/office/powerpoint/2010/main" val="328018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3AAAD-2996-4684-845D-DDE41302C2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E4BD5D-0378-4539-AF28-46A8D9E8766C}"/>
              </a:ext>
            </a:extLst>
          </p:cNvPr>
          <p:cNvSpPr>
            <a:spLocks noGrp="1"/>
          </p:cNvSpPr>
          <p:nvPr>
            <p:ph idx="1"/>
          </p:nvPr>
        </p:nvSpPr>
        <p:spPr/>
        <p:txBody>
          <a:bodyPr/>
          <a:lstStyle/>
          <a:p>
            <a:r>
              <a:rPr lang="en-US" dirty="0"/>
              <a:t>On July 18, Spanish garrisons rose up in revolt all across Spain. Workers and peasants fought the uprising, but in many cities the Republican government denied them weapons, and the Nationalists soon gained control. In conservative regions, such as Old Castile and Navarre, the Nationalists seized control with little bloodshed, but in other regions, such as the fiercely independent city of Bilbao, they didn’t dare leave their garrisons. The Nationalist revolt in the Spanish navy largely failed, and warships run by committees of sailors were instrumental in securing a number of coastal cities for the Republic. Nevertheless, Franco managed to ferry his Army of Africa over from Morocco, and during the next few months Nationalist forces rapidly overran much of the Republican-controlled areas in central and northern Spain. Madrid was put under siege in November.</a:t>
            </a:r>
          </a:p>
        </p:txBody>
      </p:sp>
    </p:spTree>
    <p:extLst>
      <p:ext uri="{BB962C8B-B14F-4D97-AF65-F5344CB8AC3E}">
        <p14:creationId xmlns:p14="http://schemas.microsoft.com/office/powerpoint/2010/main" val="3602859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5A5C-20B0-48C8-9C0A-9D40B2AB0A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FB0CF1-7901-456A-9A37-E6B513393254}"/>
              </a:ext>
            </a:extLst>
          </p:cNvPr>
          <p:cNvSpPr>
            <a:spLocks noGrp="1"/>
          </p:cNvSpPr>
          <p:nvPr>
            <p:ph idx="1"/>
          </p:nvPr>
        </p:nvSpPr>
        <p:spPr/>
        <p:txBody>
          <a:bodyPr/>
          <a:lstStyle/>
          <a:p>
            <a:r>
              <a:rPr lang="en-US" dirty="0"/>
              <a:t>During 1937, Franco unified the Nationalist forces under the command of the Falange, Spain’s fascist party, while the Republicans fell under the sway of the communists. Germany and Italy aided Franco with an abundance of planes, tanks, and arms, while the Soviet Union aided the Republican side. In addition, thousands of communists and other radicals from France, the USSR, America, and elsewhere formed the International Brigades to aid the Republican cause. The most significant contribution of these foreign units was the successful defense of Madrid until the end of the war.</a:t>
            </a:r>
          </a:p>
        </p:txBody>
      </p:sp>
    </p:spTree>
    <p:extLst>
      <p:ext uri="{BB962C8B-B14F-4D97-AF65-F5344CB8AC3E}">
        <p14:creationId xmlns:p14="http://schemas.microsoft.com/office/powerpoint/2010/main" val="579155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A7A0-DED2-490D-B210-9DA37B69F6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08BFEB-10C3-4E9A-BDAD-A203DC5B4FC0}"/>
              </a:ext>
            </a:extLst>
          </p:cNvPr>
          <p:cNvSpPr>
            <a:spLocks noGrp="1"/>
          </p:cNvSpPr>
          <p:nvPr>
            <p:ph idx="1"/>
          </p:nvPr>
        </p:nvSpPr>
        <p:spPr/>
        <p:txBody>
          <a:bodyPr/>
          <a:lstStyle/>
          <a:p>
            <a:r>
              <a:rPr lang="en-US" dirty="0"/>
              <a:t>In June 1938, the Nationalists drove to the Mediterranean Sea and cut Republican territory in two. Later in the year, Franco mounted a major offensive against Catalonia. In January 1939, its capital, Barcelona, was captured, and soon after, the rest of Catalonia fell. With the Republican cause all but lost, its leaders attempted to negotiate a peace, but Franco refused. On March 28, 1939, the Republicans finally surrendered Madrid, bringing the Spanish Civil War to an end. Up to a million lives were lost in the conflict, the most devastating in Spanish history. Franco subsequently served as dictator of Spain until his death in 1975.</a:t>
            </a:r>
          </a:p>
        </p:txBody>
      </p:sp>
    </p:spTree>
    <p:extLst>
      <p:ext uri="{BB962C8B-B14F-4D97-AF65-F5344CB8AC3E}">
        <p14:creationId xmlns:p14="http://schemas.microsoft.com/office/powerpoint/2010/main" val="64365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121D-5FE0-451B-9891-5B21A79879C1}"/>
              </a:ext>
            </a:extLst>
          </p:cNvPr>
          <p:cNvSpPr>
            <a:spLocks noGrp="1"/>
          </p:cNvSpPr>
          <p:nvPr>
            <p:ph type="title"/>
          </p:nvPr>
        </p:nvSpPr>
        <p:spPr/>
        <p:txBody>
          <a:bodyPr/>
          <a:lstStyle/>
          <a:p>
            <a:r>
              <a:rPr lang="en-US" dirty="0"/>
              <a:t>Fascist Italy </a:t>
            </a:r>
          </a:p>
        </p:txBody>
      </p:sp>
      <p:sp>
        <p:nvSpPr>
          <p:cNvPr id="3" name="Content Placeholder 2">
            <a:extLst>
              <a:ext uri="{FF2B5EF4-FFF2-40B4-BE49-F238E27FC236}">
                <a16:creationId xmlns:a16="http://schemas.microsoft.com/office/drawing/2014/main" id="{E6651D22-7B8A-40C9-83C6-3F2A7BA61E11}"/>
              </a:ext>
            </a:extLst>
          </p:cNvPr>
          <p:cNvSpPr>
            <a:spLocks noGrp="1"/>
          </p:cNvSpPr>
          <p:nvPr>
            <p:ph idx="1"/>
          </p:nvPr>
        </p:nvSpPr>
        <p:spPr/>
        <p:txBody>
          <a:bodyPr/>
          <a:lstStyle/>
          <a:p>
            <a:r>
              <a:rPr lang="en-US" dirty="0"/>
              <a:t>In the early 1920s, in the wake of economic turmoil, political disorder, and the general insecurity and fear stemming from WWI, Benito Mussolini burst on the Italian scene with the first fascist movement in Europe. </a:t>
            </a:r>
          </a:p>
        </p:txBody>
      </p:sp>
    </p:spTree>
    <p:extLst>
      <p:ext uri="{BB962C8B-B14F-4D97-AF65-F5344CB8AC3E}">
        <p14:creationId xmlns:p14="http://schemas.microsoft.com/office/powerpoint/2010/main" val="199437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5C8A-1332-45BA-BFB6-F9631D549C24}"/>
              </a:ext>
            </a:extLst>
          </p:cNvPr>
          <p:cNvSpPr>
            <a:spLocks noGrp="1"/>
          </p:cNvSpPr>
          <p:nvPr>
            <p:ph type="title"/>
          </p:nvPr>
        </p:nvSpPr>
        <p:spPr/>
        <p:txBody>
          <a:bodyPr/>
          <a:lstStyle/>
          <a:p>
            <a:r>
              <a:rPr lang="en-US" dirty="0"/>
              <a:t>The birth of Fascism </a:t>
            </a:r>
          </a:p>
        </p:txBody>
      </p:sp>
      <p:sp>
        <p:nvSpPr>
          <p:cNvPr id="3" name="Content Placeholder 2">
            <a:extLst>
              <a:ext uri="{FF2B5EF4-FFF2-40B4-BE49-F238E27FC236}">
                <a16:creationId xmlns:a16="http://schemas.microsoft.com/office/drawing/2014/main" id="{3AC513BF-D436-4C04-8A06-017266AB991E}"/>
              </a:ext>
            </a:extLst>
          </p:cNvPr>
          <p:cNvSpPr>
            <a:spLocks noGrp="1"/>
          </p:cNvSpPr>
          <p:nvPr>
            <p:ph idx="1"/>
          </p:nvPr>
        </p:nvSpPr>
        <p:spPr/>
        <p:txBody>
          <a:bodyPr/>
          <a:lstStyle/>
          <a:p>
            <a:r>
              <a:rPr lang="en-US" dirty="0"/>
              <a:t>Benito Mussolini, an Italian World War I veteran and publisher of Socialist newspapers, breaks with the Italian Socialists and establishes the nationalist Fasci di </a:t>
            </a:r>
            <a:r>
              <a:rPr lang="en-US" dirty="0" err="1"/>
              <a:t>Combattimento</a:t>
            </a:r>
            <a:r>
              <a:rPr lang="en-US" dirty="0"/>
              <a:t>, named after the Italian peasant revolutionaries, or “Fighting Bands,” from the 19th century. Commonly known as the Fascist Party, Mussolini’s new right-wing organization advocated Italian nationalism, had black shirts for uniforms, and launched a program of terrorism and intimidation against its leftist opponents.</a:t>
            </a:r>
          </a:p>
        </p:txBody>
      </p:sp>
    </p:spTree>
    <p:extLst>
      <p:ext uri="{BB962C8B-B14F-4D97-AF65-F5344CB8AC3E}">
        <p14:creationId xmlns:p14="http://schemas.microsoft.com/office/powerpoint/2010/main" val="256220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BAE44-4678-4DFF-8AD1-512F10E128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9D867F-63CB-461C-9E79-8A4446483FB3}"/>
              </a:ext>
            </a:extLst>
          </p:cNvPr>
          <p:cNvSpPr>
            <a:spLocks noGrp="1"/>
          </p:cNvSpPr>
          <p:nvPr>
            <p:ph idx="1"/>
          </p:nvPr>
        </p:nvSpPr>
        <p:spPr/>
        <p:txBody>
          <a:bodyPr/>
          <a:lstStyle/>
          <a:p>
            <a:r>
              <a:rPr lang="en-US" dirty="0"/>
              <a:t>In October 1922, Mussolini led the Fascists on a march on Rome, and King Emmanuel III, who had little faith in Italy’s parliamentary government, asked Mussolini to form a new government. Initially, Mussolini, who was appointed prime minister at the head of a three-member Fascist cabinet, cooperated with the Italian parliament, but aided by his brutal police organization he soon became the effective dictator of Italy. In 1924, a Socialist backlash was suppressed, and in January 1925 a Fascist state was officially proclaimed, with Mussolini as Il Duce, or “The Leader.”</a:t>
            </a:r>
          </a:p>
        </p:txBody>
      </p:sp>
    </p:spTree>
    <p:extLst>
      <p:ext uri="{BB962C8B-B14F-4D97-AF65-F5344CB8AC3E}">
        <p14:creationId xmlns:p14="http://schemas.microsoft.com/office/powerpoint/2010/main" val="317199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85EE-E994-448B-87B1-A00CF91A65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C64F63-51C1-4E01-AE25-8B8C60AE21D9}"/>
              </a:ext>
            </a:extLst>
          </p:cNvPr>
          <p:cNvSpPr>
            <a:spLocks noGrp="1"/>
          </p:cNvSpPr>
          <p:nvPr>
            <p:ph idx="1"/>
          </p:nvPr>
        </p:nvSpPr>
        <p:spPr/>
        <p:txBody>
          <a:bodyPr/>
          <a:lstStyle/>
          <a:p>
            <a:r>
              <a:rPr lang="en-US" dirty="0"/>
              <a:t>Mussolini appealed to Italy’s former Western allies for new treaties, but his brutal 1935 invasion of Ethiopia ended all hope of alliance with the Western democracies. In 1936, Mussolini joined Nazi leader Adolf Hitler in his support of Francisco Franco’s Nationalist forces in the Spanish Civil War, prompting the signing of a treaty of cooperation in foreign policy between Italy and Nazi Germany in 1937. Although Adolf Hitler’s Nazi revolution was modeled after the rise of Mussolini and the Italian Fascist Party, Fascist Italy and Il Duce proved overwhelmingly the weaker partner in the Berlin-Rome Axis during World War II.</a:t>
            </a:r>
          </a:p>
        </p:txBody>
      </p:sp>
    </p:spTree>
    <p:extLst>
      <p:ext uri="{BB962C8B-B14F-4D97-AF65-F5344CB8AC3E}">
        <p14:creationId xmlns:p14="http://schemas.microsoft.com/office/powerpoint/2010/main" val="2339246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DA48C-D284-4F46-9356-2A5DA5388BF7}"/>
              </a:ext>
            </a:extLst>
          </p:cNvPr>
          <p:cNvSpPr>
            <a:spLocks noGrp="1"/>
          </p:cNvSpPr>
          <p:nvPr>
            <p:ph type="title"/>
          </p:nvPr>
        </p:nvSpPr>
        <p:spPr/>
        <p:txBody>
          <a:bodyPr/>
          <a:lstStyle/>
          <a:p>
            <a:r>
              <a:rPr lang="en-US" dirty="0"/>
              <a:t>Hitler and Nazi Germany </a:t>
            </a:r>
          </a:p>
        </p:txBody>
      </p:sp>
      <p:sp>
        <p:nvSpPr>
          <p:cNvPr id="3" name="Content Placeholder 2">
            <a:extLst>
              <a:ext uri="{FF2B5EF4-FFF2-40B4-BE49-F238E27FC236}">
                <a16:creationId xmlns:a16="http://schemas.microsoft.com/office/drawing/2014/main" id="{6B2E793D-A850-4452-B91B-105374A87520}"/>
              </a:ext>
            </a:extLst>
          </p:cNvPr>
          <p:cNvSpPr>
            <a:spLocks noGrp="1"/>
          </p:cNvSpPr>
          <p:nvPr>
            <p:ph idx="1"/>
          </p:nvPr>
        </p:nvSpPr>
        <p:spPr/>
        <p:txBody>
          <a:bodyPr/>
          <a:lstStyle/>
          <a:p>
            <a:r>
              <a:rPr lang="en-US" dirty="0"/>
              <a:t>Under the leadership of Adolf Hitler (1889-1945), the National Socialist German Workers’ Party, or Nazi Party, grew into a mass movement and ruled Germany through totalitarian means from 1933 to 1945. Founded in 1919 as the German Workers’ Party, the group promoted German pride and anti-Semitism, and expressed dissatisfaction with the terms of the Treaty of Versailles, the 1919 peace settlement that ended World War I (1914-1918) and required Germany to make numerous concessions and reparations. </a:t>
            </a:r>
          </a:p>
        </p:txBody>
      </p:sp>
    </p:spTree>
    <p:extLst>
      <p:ext uri="{BB962C8B-B14F-4D97-AF65-F5344CB8AC3E}">
        <p14:creationId xmlns:p14="http://schemas.microsoft.com/office/powerpoint/2010/main" val="183554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222A-814D-43B3-BF9A-FFE5502692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B50D68-7965-4C80-A09F-229B60F443B4}"/>
              </a:ext>
            </a:extLst>
          </p:cNvPr>
          <p:cNvSpPr>
            <a:spLocks noGrp="1"/>
          </p:cNvSpPr>
          <p:nvPr>
            <p:ph idx="1"/>
          </p:nvPr>
        </p:nvSpPr>
        <p:spPr/>
        <p:txBody>
          <a:bodyPr/>
          <a:lstStyle/>
          <a:p>
            <a:r>
              <a:rPr lang="en-US" dirty="0"/>
              <a:t>Hitler joined the party the year it was founded and became its leader in 1921. In 1933, he became chancellor of Germany and his Nazi government soon assumed dictatorial powers. After Germany’s defeat in World War II (1939-45), the Nazi Party was outlawed and many of its top officials were convicted of war crimes related to the murder of some 6 million European Jews during the Nazis’ reign.</a:t>
            </a:r>
          </a:p>
        </p:txBody>
      </p:sp>
    </p:spTree>
    <p:extLst>
      <p:ext uri="{BB962C8B-B14F-4D97-AF65-F5344CB8AC3E}">
        <p14:creationId xmlns:p14="http://schemas.microsoft.com/office/powerpoint/2010/main" val="304900515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Badge</Template>
  <TotalTime>7915</TotalTime>
  <Words>2906</Words>
  <Application>Microsoft Office PowerPoint</Application>
  <PresentationFormat>Widescreen</PresentationFormat>
  <Paragraphs>70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Gill Sans MT</vt:lpstr>
      <vt:lpstr>Impact</vt:lpstr>
      <vt:lpstr>Badge</vt:lpstr>
      <vt:lpstr>Ap European History  Chapter 26  Section 3: Retreat from Democracy: The Authoritarian totalization of peen</vt:lpstr>
      <vt:lpstr>PowerPoint Presentation</vt:lpstr>
      <vt:lpstr>PowerPoint Presentation</vt:lpstr>
      <vt:lpstr>Fascist Italy </vt:lpstr>
      <vt:lpstr>The birth of Fascism </vt:lpstr>
      <vt:lpstr>PowerPoint Presentation</vt:lpstr>
      <vt:lpstr>PowerPoint Presentation</vt:lpstr>
      <vt:lpstr>Hitler and Nazi Germany </vt:lpstr>
      <vt:lpstr>PowerPoint Presentation</vt:lpstr>
      <vt:lpstr>Nazi Party Origins</vt:lpstr>
      <vt:lpstr>PowerPoint Presentation</vt:lpstr>
      <vt:lpstr>PowerPoint Presentation</vt:lpstr>
      <vt:lpstr>PowerPoint Presentation</vt:lpstr>
      <vt:lpstr>PowerPoint Presentation</vt:lpstr>
      <vt:lpstr>PowerPoint Presentation</vt:lpstr>
      <vt:lpstr>The Soviet Union </vt:lpstr>
      <vt:lpstr>The Russian Revolution</vt:lpstr>
      <vt:lpstr>PowerPoint Presentation</vt:lpstr>
      <vt:lpstr>Joseph Stalin</vt:lpstr>
      <vt:lpstr>PowerPoint Presentation</vt:lpstr>
      <vt:lpstr>The Great Purge</vt:lpstr>
      <vt:lpstr>PowerPoint Presentation</vt:lpstr>
      <vt:lpstr>Authoritarianism in Eastern Europe </vt:lpstr>
      <vt:lpstr>PowerPoint Presentation</vt:lpstr>
      <vt:lpstr>PowerPoint Presentation</vt:lpstr>
      <vt:lpstr>Dictatorship in the Iberian Peninsula </vt:lpstr>
      <vt:lpstr>The Spanish civil war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26  Section 3: Retreat from Democracy: The Authoritarian totalization of peen</dc:title>
  <dc:creator>Tyler Moudry</dc:creator>
  <cp:lastModifiedBy>Tyler Moudry</cp:lastModifiedBy>
  <cp:revision>8</cp:revision>
  <dcterms:created xsi:type="dcterms:W3CDTF">2019-04-08T19:46:27Z</dcterms:created>
  <dcterms:modified xsi:type="dcterms:W3CDTF">2019-04-14T08:06:38Z</dcterms:modified>
</cp:coreProperties>
</file>