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DB9A-C6A9-43FB-A101-D53A894EF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Ap European History </a:t>
            </a:r>
            <a:br>
              <a:rPr lang="en-US" sz="5400" dirty="0"/>
            </a:br>
            <a:r>
              <a:rPr lang="en-US" sz="5400" dirty="0"/>
              <a:t>Chapter 26</a:t>
            </a:r>
            <a:br>
              <a:rPr lang="en-US" sz="5400" dirty="0"/>
            </a:br>
            <a:r>
              <a:rPr lang="en-US" sz="5400" dirty="0"/>
              <a:t>Section 2: The Democratic states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86E729-227F-4FCC-B421-294D0A3992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30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16270-821D-4287-9830-7E99BA6A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7FC10-60C1-4427-B204-AD66ED099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Social Democratic governments encouraged the development of rural and industrial cooperative enterprises. </a:t>
            </a:r>
          </a:p>
          <a:p>
            <a:endParaRPr lang="en-US" dirty="0"/>
          </a:p>
          <a:p>
            <a:r>
              <a:rPr lang="en-US" dirty="0"/>
              <a:t>Privately owned and managed, Scandinavian cooperative seemed to avoid the pitfalls of either communist or purely capitalist economic systems. </a:t>
            </a:r>
          </a:p>
        </p:txBody>
      </p:sp>
    </p:spTree>
    <p:extLst>
      <p:ext uri="{BB962C8B-B14F-4D97-AF65-F5344CB8AC3E}">
        <p14:creationId xmlns:p14="http://schemas.microsoft.com/office/powerpoint/2010/main" val="1260159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B147-4437-4D97-A8C9-C81851F3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4B77A-0650-4D42-9F9C-569B36730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Democratic governments also greatly expanded social services.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 only did Scandinavian governments increase old-age pensions and unemployment endurance but they also provided such novel forms of assistance as subsidized housing, free prenatal care, maternity allowances, and annual paid vacations for workers. </a:t>
            </a:r>
          </a:p>
        </p:txBody>
      </p:sp>
    </p:spTree>
    <p:extLst>
      <p:ext uri="{BB962C8B-B14F-4D97-AF65-F5344CB8AC3E}">
        <p14:creationId xmlns:p14="http://schemas.microsoft.com/office/powerpoint/2010/main" val="1752287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23FA-F10C-48B9-8B12-266C4546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DEE74-2E43-472D-91E7-4A5DB40B2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achieve their social welfare states, the Scandinavian governments required high taxes and large bureaucracies, but these did not prevent both private and cooperative enterprises from prospering.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Indeed, between 1900 and 1939, Sweden experienced a greater rise in real wages than any other European country. </a:t>
            </a:r>
          </a:p>
        </p:txBody>
      </p:sp>
    </p:spTree>
    <p:extLst>
      <p:ext uri="{BB962C8B-B14F-4D97-AF65-F5344CB8AC3E}">
        <p14:creationId xmlns:p14="http://schemas.microsoft.com/office/powerpoint/2010/main" val="1791167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3D6D0-F44C-454D-88E4-B1ECBD0A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united states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0C530-B1AE-4A21-A68C-07214B30E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Germany, no Western nation was more affected by the Great Depression than the United States, </a:t>
            </a:r>
          </a:p>
          <a:p>
            <a:r>
              <a:rPr lang="en-US" dirty="0"/>
              <a:t>By the end of 1932, industrial production was down almost 50 percent. </a:t>
            </a:r>
          </a:p>
          <a:p>
            <a:endParaRPr lang="en-US" dirty="0"/>
          </a:p>
          <a:p>
            <a:r>
              <a:rPr lang="en-US" dirty="0"/>
              <a:t>By  1933, there were fifteen million unemployed. </a:t>
            </a:r>
          </a:p>
        </p:txBody>
      </p:sp>
    </p:spTree>
    <p:extLst>
      <p:ext uri="{BB962C8B-B14F-4D97-AF65-F5344CB8AC3E}">
        <p14:creationId xmlns:p14="http://schemas.microsoft.com/office/powerpoint/2010/main" val="3011932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8BE7-1E64-459F-9A77-D65084FA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412C2-7067-41F2-997A-87AE3EBA1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these circumstances, the Democrat Franklin Delano Roosevelt (1882-1945) won the 1932 presidential election by an electoral landside. </a:t>
            </a:r>
          </a:p>
          <a:p>
            <a:endParaRPr lang="en-US" dirty="0"/>
          </a:p>
          <a:p>
            <a:r>
              <a:rPr lang="en-US" dirty="0"/>
              <a:t>Roosevelt and his advisers pursued a policy of active government intervention in the economy that came to be known as the New Deal. </a:t>
            </a:r>
          </a:p>
        </p:txBody>
      </p:sp>
    </p:spTree>
    <p:extLst>
      <p:ext uri="{BB962C8B-B14F-4D97-AF65-F5344CB8AC3E}">
        <p14:creationId xmlns:p14="http://schemas.microsoft.com/office/powerpoint/2010/main" val="3478261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AE166-0B08-4AE0-B410-FD8111B45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73236-AD6C-43AE-9CD3-3E54CCC27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New Deal created a variety of new agencies designed to bring relief, recovery, and reform. </a:t>
            </a:r>
          </a:p>
          <a:p>
            <a:endParaRPr lang="en-US" dirty="0"/>
          </a:p>
          <a:p>
            <a:r>
              <a:rPr lang="en-US" dirty="0"/>
              <a:t>By 1935, it was becoming apparent that the initial efforts of Roosevelt’s administration had produced only a slow recovery at best. </a:t>
            </a:r>
          </a:p>
        </p:txBody>
      </p:sp>
    </p:spTree>
    <p:extLst>
      <p:ext uri="{BB962C8B-B14F-4D97-AF65-F5344CB8AC3E}">
        <p14:creationId xmlns:p14="http://schemas.microsoft.com/office/powerpoint/2010/main" val="1846328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45736-A32E-4CB0-A213-01A9F299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40C73-D440-433D-B6D1-F05B93963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Roosevelt inaugurated new efforts that collectively became known as the Second New Deal. </a:t>
            </a:r>
          </a:p>
          <a:p>
            <a:endParaRPr lang="en-US" dirty="0"/>
          </a:p>
          <a:p>
            <a:pPr lvl="1"/>
            <a:r>
              <a:rPr lang="en-US" dirty="0"/>
              <a:t>These included a stepped- up program of public works, such as the Works Progress Administration (WPA), established in 1935. </a:t>
            </a:r>
          </a:p>
          <a:p>
            <a:pPr lvl="1"/>
            <a:r>
              <a:rPr lang="en-US" dirty="0"/>
              <a:t>This government organization employed between two and three million people who worked at building bridges, roads, post offices, and airports. </a:t>
            </a:r>
          </a:p>
        </p:txBody>
      </p:sp>
    </p:spTree>
    <p:extLst>
      <p:ext uri="{BB962C8B-B14F-4D97-AF65-F5344CB8AC3E}">
        <p14:creationId xmlns:p14="http://schemas.microsoft.com/office/powerpoint/2010/main" val="2745870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B0A69-14D0-4ABD-AF2C-28FA84397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6770C-6556-4C6A-9031-3F7AB2201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Roosevelt administration was also responsible for social legislation that launched the American welfare state. </a:t>
            </a:r>
          </a:p>
          <a:p>
            <a:endParaRPr lang="en-US" dirty="0"/>
          </a:p>
          <a:p>
            <a:r>
              <a:rPr lang="en-US" dirty="0"/>
              <a:t>In 1935, the Social Security Act created a system of old-age pensions and unemployment insurance. </a:t>
            </a:r>
          </a:p>
          <a:p>
            <a:endParaRPr lang="en-US" dirty="0"/>
          </a:p>
          <a:p>
            <a:r>
              <a:rPr lang="en-US" dirty="0"/>
              <a:t>The National Labor Relations Act of 1935 encouraged the rapid growth of labor unions. </a:t>
            </a:r>
          </a:p>
        </p:txBody>
      </p:sp>
    </p:spTree>
    <p:extLst>
      <p:ext uri="{BB962C8B-B14F-4D97-AF65-F5344CB8AC3E}">
        <p14:creationId xmlns:p14="http://schemas.microsoft.com/office/powerpoint/2010/main" val="145857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F3834-3C56-4F38-A8CC-78B75DD7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3C95B-63BB-4EB8-B4C9-E309735C0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New Deal provided some social reform measures that perhaps averted the possibility of social revolution in the United States. </a:t>
            </a:r>
          </a:p>
          <a:p>
            <a:pPr lvl="1"/>
            <a:r>
              <a:rPr lang="en-US" dirty="0"/>
              <a:t>It did not however, solve the unemployment problems of the Great Depression.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After partial recovery between 1933 and 1937, the economy experienced another downturn during the winter of 1937-1938. </a:t>
            </a:r>
          </a:p>
        </p:txBody>
      </p:sp>
    </p:spTree>
    <p:extLst>
      <p:ext uri="{BB962C8B-B14F-4D97-AF65-F5344CB8AC3E}">
        <p14:creationId xmlns:p14="http://schemas.microsoft.com/office/powerpoint/2010/main" val="3038279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CCA01-1E49-4132-BBC3-1E23605B7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CA71D-719D-4EBC-8B46-9A9C1CC1D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May 1937, American unemployment still stood at seven million; by the following year, it had increased to eleven million. </a:t>
            </a:r>
          </a:p>
          <a:p>
            <a:endParaRPr lang="en-US" dirty="0"/>
          </a:p>
          <a:p>
            <a:r>
              <a:rPr lang="en-US" dirty="0"/>
              <a:t>Only World War II and the subsequent growth of armament industries brought American workers back to the full employment. </a:t>
            </a:r>
          </a:p>
        </p:txBody>
      </p:sp>
    </p:spTree>
    <p:extLst>
      <p:ext uri="{BB962C8B-B14F-4D97-AF65-F5344CB8AC3E}">
        <p14:creationId xmlns:p14="http://schemas.microsoft.com/office/powerpoint/2010/main" val="329442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4006-7B7A-4E8F-ACF6-07715611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B2ED2-AFBD-4179-B726-9AE831EF2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Woodrow Wilson proclaimed that World War I had been fought to make the world safe for democracy, and in 1919, there seemed to be some justification for that claim. </a:t>
            </a:r>
          </a:p>
          <a:p>
            <a:endParaRPr lang="en-US" dirty="0"/>
          </a:p>
          <a:p>
            <a:r>
              <a:rPr lang="en-US" dirty="0"/>
              <a:t>Four major European states and a host of minor ones had functioning political democracies. </a:t>
            </a:r>
          </a:p>
          <a:p>
            <a:r>
              <a:rPr lang="en-US" dirty="0"/>
              <a:t>In a number of nations, universal male suffrage had even been replaced by universal suffrage as male politicians rewarded women for their contribution to World War I by granting them the right to vote (except in Italy, France, and Spain where women had to wait until the end of World War II). </a:t>
            </a:r>
          </a:p>
        </p:txBody>
      </p:sp>
    </p:spTree>
    <p:extLst>
      <p:ext uri="{BB962C8B-B14F-4D97-AF65-F5344CB8AC3E}">
        <p14:creationId xmlns:p14="http://schemas.microsoft.com/office/powerpoint/2010/main" val="322776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A30E3-E253-497A-BE24-553BE5544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Britain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29ECF-F723-4739-87F6-C5C7AC239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During the war, Britain had lost many of its markets for industrial products, especially to the United States and Japan. </a:t>
            </a:r>
          </a:p>
          <a:p>
            <a:endParaRPr lang="en-US" sz="2800" dirty="0"/>
          </a:p>
          <a:p>
            <a:r>
              <a:rPr lang="en-US" sz="2800" dirty="0"/>
              <a:t>By 1923, British politics experienced a major transformation when the </a:t>
            </a:r>
            <a:r>
              <a:rPr lang="en-US" sz="2800" dirty="0" err="1"/>
              <a:t>Labour</a:t>
            </a:r>
            <a:r>
              <a:rPr lang="en-US" sz="2800" dirty="0"/>
              <a:t> Party surged ahead of the liberals as the second most powerful party in Britain after the Conservatives. </a:t>
            </a:r>
          </a:p>
        </p:txBody>
      </p:sp>
    </p:spTree>
    <p:extLst>
      <p:ext uri="{BB962C8B-B14F-4D97-AF65-F5344CB8AC3E}">
        <p14:creationId xmlns:p14="http://schemas.microsoft.com/office/powerpoint/2010/main" val="268865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CB713-44F2-47E7-87B8-BBEDAB772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E0FD4-2580-4B96-A800-BCC07FA6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fact, after the elections of November 1923, a </a:t>
            </a:r>
            <a:r>
              <a:rPr lang="en-US" sz="2800" dirty="0" err="1"/>
              <a:t>Labour</a:t>
            </a:r>
            <a:r>
              <a:rPr lang="en-US" sz="2800" dirty="0"/>
              <a:t> –Liberal support, MacDonald (1866-1937) to become the first </a:t>
            </a:r>
            <a:r>
              <a:rPr lang="en-US" sz="2800" dirty="0" err="1"/>
              <a:t>Labour</a:t>
            </a:r>
            <a:r>
              <a:rPr lang="en-US" sz="2800" dirty="0"/>
              <a:t> prime minister of Britain. </a:t>
            </a:r>
          </a:p>
        </p:txBody>
      </p:sp>
    </p:spTree>
    <p:extLst>
      <p:ext uri="{BB962C8B-B14F-4D97-AF65-F5344CB8AC3E}">
        <p14:creationId xmlns:p14="http://schemas.microsoft.com/office/powerpoint/2010/main" val="78862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AEC9B-F82F-403E-9694-62C1DF6D5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92FE-A99A-41E3-B7DB-B8712196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the direction of Stanley Baldwin (1867-1947) as prime minister, the Conservatives  guided Britain during an era of renewed prosperity from 1925 to 1929. </a:t>
            </a:r>
          </a:p>
          <a:p>
            <a:endParaRPr lang="en-US" dirty="0"/>
          </a:p>
          <a:p>
            <a:r>
              <a:rPr lang="en-US" dirty="0"/>
              <a:t>British politicians largely ignored the new ideas of a Cambridge economist, John Maynard Keynes (1883-1946), who published his General Theory of Employment, Interest, and Money in 1936. </a:t>
            </a:r>
          </a:p>
        </p:txBody>
      </p:sp>
    </p:spTree>
    <p:extLst>
      <p:ext uri="{BB962C8B-B14F-4D97-AF65-F5344CB8AC3E}">
        <p14:creationId xmlns:p14="http://schemas.microsoft.com/office/powerpoint/2010/main" val="347648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1252-5C6E-4B66-B18A-F1829F4E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7F8D-C54B-4BCE-8E43-5D216A63B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the defeat of Germany, France had become the strongest power on the European continent. </a:t>
            </a:r>
          </a:p>
          <a:p>
            <a:endParaRPr lang="en-US" dirty="0"/>
          </a:p>
          <a:p>
            <a:r>
              <a:rPr lang="en-US" dirty="0"/>
              <a:t>The Cartel of the Left was a coalition government formed by two French leftist parties, the Radicals and the Socialists. </a:t>
            </a:r>
          </a:p>
          <a:p>
            <a:r>
              <a:rPr lang="en-US" dirty="0"/>
              <a:t>These parties shared a belief in antimilitarism, anticlericalism, and the importance of education. </a:t>
            </a:r>
          </a:p>
        </p:txBody>
      </p:sp>
    </p:spTree>
    <p:extLst>
      <p:ext uri="{BB962C8B-B14F-4D97-AF65-F5344CB8AC3E}">
        <p14:creationId xmlns:p14="http://schemas.microsoft.com/office/powerpoint/2010/main" val="107115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BFF6-01AC-4E16-82A6-E5CDE784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AA34B-0856-4045-A91F-5D047D58B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During the same time, French fascist groups, adhering to far-right policies similar to those of the Fascist in Italy and the Nazis in Germany. </a:t>
            </a:r>
          </a:p>
        </p:txBody>
      </p:sp>
    </p:spTree>
    <p:extLst>
      <p:ext uri="{BB962C8B-B14F-4D97-AF65-F5344CB8AC3E}">
        <p14:creationId xmlns:p14="http://schemas.microsoft.com/office/powerpoint/2010/main" val="3163072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1163D-03EB-45BE-9DDE-73DF81965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C56A8-1748-401F-9EDB-B6C977960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Popular Front government was formed in June 1936 and was a coalition of the Communists, Socialists, and Radicals. </a:t>
            </a:r>
          </a:p>
          <a:p>
            <a:endParaRPr lang="en-US" dirty="0"/>
          </a:p>
          <a:p>
            <a:r>
              <a:rPr lang="en-US" dirty="0"/>
              <a:t>The socialist leader Leon Blum (1872-1950), served as prime minister. </a:t>
            </a:r>
          </a:p>
          <a:p>
            <a:endParaRPr lang="en-US" dirty="0"/>
          </a:p>
          <a:p>
            <a:r>
              <a:rPr lang="en-US" dirty="0"/>
              <a:t>The Popular Front’s policies failed to solve the problems of the depression, however. By 1938, the French were experiencing a serious decline of confidence in their political system that left them unprepared to deal with their aggressive Nazi enemy to the east. </a:t>
            </a:r>
          </a:p>
        </p:txBody>
      </p:sp>
    </p:spTree>
    <p:extLst>
      <p:ext uri="{BB962C8B-B14F-4D97-AF65-F5344CB8AC3E}">
        <p14:creationId xmlns:p14="http://schemas.microsoft.com/office/powerpoint/2010/main" val="2629658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891A-0D7A-404D-B181-A69638B20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Scandinavian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0A52C-CD55-4890-8E9B-C8F21E109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Scandinavian states were particularly successful in coping with the Great Depression. </a:t>
            </a:r>
          </a:p>
          <a:p>
            <a:r>
              <a:rPr lang="en-US" dirty="0"/>
              <a:t>Socialist parties had grown steadily in the late 19</a:t>
            </a:r>
            <a:r>
              <a:rPr lang="en-US" baseline="30000" dirty="0"/>
              <a:t>th</a:t>
            </a:r>
            <a:r>
              <a:rPr lang="en-US" dirty="0"/>
              <a:t> century and early 20th  centuries</a:t>
            </a:r>
            <a:r>
              <a:rPr lang="en-US" baseline="30000" dirty="0"/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208920773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93</TotalTime>
  <Words>922</Words>
  <Application>Microsoft Office PowerPoint</Application>
  <PresentationFormat>Widescreen</PresentationFormat>
  <Paragraphs>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Impact</vt:lpstr>
      <vt:lpstr>Badge</vt:lpstr>
      <vt:lpstr>Ap European History  Chapter 26 Section 2: The Democratic states  </vt:lpstr>
      <vt:lpstr>PowerPoint Presentation</vt:lpstr>
      <vt:lpstr>Great Britain </vt:lpstr>
      <vt:lpstr>PowerPoint Presentation</vt:lpstr>
      <vt:lpstr>PowerPoint Presentation</vt:lpstr>
      <vt:lpstr>France </vt:lpstr>
      <vt:lpstr>PowerPoint Presentation</vt:lpstr>
      <vt:lpstr>PowerPoint Presentation</vt:lpstr>
      <vt:lpstr>The Scandinavian Example </vt:lpstr>
      <vt:lpstr>PowerPoint Presentation</vt:lpstr>
      <vt:lpstr>PowerPoint Presentation</vt:lpstr>
      <vt:lpstr>PowerPoint Presentation</vt:lpstr>
      <vt:lpstr>The united states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European History  Chapter 26 Section 2: The Democratic states  </dc:title>
  <dc:creator>Tyler Moudry</dc:creator>
  <cp:lastModifiedBy>Tyler Moudry</cp:lastModifiedBy>
  <cp:revision>7</cp:revision>
  <dcterms:created xsi:type="dcterms:W3CDTF">2019-04-08T18:11:57Z</dcterms:created>
  <dcterms:modified xsi:type="dcterms:W3CDTF">2019-04-08T19:45:06Z</dcterms:modified>
</cp:coreProperties>
</file>