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tx1">
                    <a:lumMod val="65000"/>
                    <a:lumOff val="35000"/>
                  </a:schemeClr>
                </a:solidFill>
              </a:defRPr>
            </a:lvl1pPr>
          </a:lstStyle>
          <a:p>
            <a:fld id="{9334D819-9F07-4261-B09B-9E467E5D9002}" type="datetimeFigureOut">
              <a:rPr lang="en-US" dirty="0"/>
              <a:pPr/>
              <a:t>4/5/2019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tx1">
                    <a:lumMod val="65000"/>
                    <a:lumOff val="35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4/5/2019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4/5/2019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1">
                    <a:lumMod val="85000"/>
                    <a:lumOff val="1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1">
                    <a:lumMod val="85000"/>
                    <a:lumOff val="1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4/5/2019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4/5/2019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4/5/2019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4/5/2019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4/5/2019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4/5/2019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1">
              <a:lumMod val="85000"/>
              <a:lumOff val="15000"/>
            </a:schemeClr>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92BC6-3698-43C7-95E2-3FE47EF2130F}"/>
              </a:ext>
            </a:extLst>
          </p:cNvPr>
          <p:cNvSpPr>
            <a:spLocks noGrp="1"/>
          </p:cNvSpPr>
          <p:nvPr>
            <p:ph type="ctrTitle"/>
          </p:nvPr>
        </p:nvSpPr>
        <p:spPr/>
        <p:txBody>
          <a:bodyPr/>
          <a:lstStyle/>
          <a:p>
            <a:r>
              <a:rPr lang="en-US" sz="4800" dirty="0"/>
              <a:t>Ap European History </a:t>
            </a:r>
            <a:br>
              <a:rPr lang="en-US" sz="4800" dirty="0"/>
            </a:br>
            <a:r>
              <a:rPr lang="en-US" sz="4800" dirty="0"/>
              <a:t>chapter 26 The Futile Search for Stability: Europe Between the Wars, 1919-1939 </a:t>
            </a:r>
          </a:p>
        </p:txBody>
      </p:sp>
      <p:sp>
        <p:nvSpPr>
          <p:cNvPr id="3" name="Subtitle 2">
            <a:extLst>
              <a:ext uri="{FF2B5EF4-FFF2-40B4-BE49-F238E27FC236}">
                <a16:creationId xmlns:a16="http://schemas.microsoft.com/office/drawing/2014/main" id="{897CDC19-B664-4AD0-AC09-22601A722A3F}"/>
              </a:ext>
            </a:extLst>
          </p:cNvPr>
          <p:cNvSpPr>
            <a:spLocks noGrp="1"/>
          </p:cNvSpPr>
          <p:nvPr>
            <p:ph type="subTitle" idx="1"/>
          </p:nvPr>
        </p:nvSpPr>
        <p:spPr>
          <a:xfrm>
            <a:off x="2215045" y="5221358"/>
            <a:ext cx="8045373" cy="1500118"/>
          </a:xfrm>
        </p:spPr>
        <p:txBody>
          <a:bodyPr>
            <a:normAutofit/>
          </a:bodyPr>
          <a:lstStyle/>
          <a:p>
            <a:r>
              <a:rPr lang="en-US" sz="2800" dirty="0"/>
              <a:t>Section 1: An Uncertain Peace: The Search for Security </a:t>
            </a:r>
          </a:p>
        </p:txBody>
      </p:sp>
    </p:spTree>
    <p:extLst>
      <p:ext uri="{BB962C8B-B14F-4D97-AF65-F5344CB8AC3E}">
        <p14:creationId xmlns:p14="http://schemas.microsoft.com/office/powerpoint/2010/main" val="271388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81EB7-E81E-4E70-880E-D453C335B04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C65CD79-3421-4A90-9B94-93F8BB5B5D4A}"/>
              </a:ext>
            </a:extLst>
          </p:cNvPr>
          <p:cNvSpPr>
            <a:spLocks noGrp="1"/>
          </p:cNvSpPr>
          <p:nvPr>
            <p:ph idx="1"/>
          </p:nvPr>
        </p:nvSpPr>
        <p:spPr/>
        <p:txBody>
          <a:bodyPr/>
          <a:lstStyle/>
          <a:p>
            <a:r>
              <a:rPr lang="en-US" dirty="0"/>
              <a:t>In 1914, a dollar was worth 4.2 marks; by November 1, 1923, the rate had reached 130 billion to the dollar, and by the end of November, it had snowballed to an incredible 4.2 trillion marks to the dollar. </a:t>
            </a:r>
          </a:p>
        </p:txBody>
      </p:sp>
    </p:spTree>
    <p:extLst>
      <p:ext uri="{BB962C8B-B14F-4D97-AF65-F5344CB8AC3E}">
        <p14:creationId xmlns:p14="http://schemas.microsoft.com/office/powerpoint/2010/main" val="3842815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A1B44-00B9-45E8-9F2F-3341B4DE842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BB34FF8-0B42-4D93-9557-7B4D033480A4}"/>
              </a:ext>
            </a:extLst>
          </p:cNvPr>
          <p:cNvSpPr>
            <a:spLocks noGrp="1"/>
          </p:cNvSpPr>
          <p:nvPr>
            <p:ph idx="1"/>
          </p:nvPr>
        </p:nvSpPr>
        <p:spPr/>
        <p:txBody>
          <a:bodyPr>
            <a:normAutofit/>
          </a:bodyPr>
          <a:lstStyle/>
          <a:p>
            <a:r>
              <a:rPr lang="en-US" sz="2800" dirty="0"/>
              <a:t>Economic disaster fueled political upheavals as Communists staged uprisings in October 1923, and Adolf Hitler’s band of Nazis attempted to seize power in Munich in November. </a:t>
            </a:r>
          </a:p>
        </p:txBody>
      </p:sp>
    </p:spTree>
    <p:extLst>
      <p:ext uri="{BB962C8B-B14F-4D97-AF65-F5344CB8AC3E}">
        <p14:creationId xmlns:p14="http://schemas.microsoft.com/office/powerpoint/2010/main" val="2283259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936C4-CCEB-4977-9E12-2BC9A2A75A87}"/>
              </a:ext>
            </a:extLst>
          </p:cNvPr>
          <p:cNvSpPr>
            <a:spLocks noGrp="1"/>
          </p:cNvSpPr>
          <p:nvPr>
            <p:ph type="title"/>
          </p:nvPr>
        </p:nvSpPr>
        <p:spPr/>
        <p:txBody>
          <a:bodyPr/>
          <a:lstStyle/>
          <a:p>
            <a:r>
              <a:rPr lang="en-US" dirty="0"/>
              <a:t>The hopeful years (1924-1929) </a:t>
            </a:r>
          </a:p>
        </p:txBody>
      </p:sp>
      <p:sp>
        <p:nvSpPr>
          <p:cNvPr id="3" name="Content Placeholder 2">
            <a:extLst>
              <a:ext uri="{FF2B5EF4-FFF2-40B4-BE49-F238E27FC236}">
                <a16:creationId xmlns:a16="http://schemas.microsoft.com/office/drawing/2014/main" id="{F4E968FA-66F5-4DBB-A08F-181AC7E6CED2}"/>
              </a:ext>
            </a:extLst>
          </p:cNvPr>
          <p:cNvSpPr>
            <a:spLocks noGrp="1"/>
          </p:cNvSpPr>
          <p:nvPr>
            <p:ph idx="1"/>
          </p:nvPr>
        </p:nvSpPr>
        <p:spPr/>
        <p:txBody>
          <a:bodyPr>
            <a:normAutofit/>
          </a:bodyPr>
          <a:lstStyle/>
          <a:p>
            <a:r>
              <a:rPr lang="en-US" sz="2800" dirty="0"/>
              <a:t>The formation of new governments in both Great Britain and France opened the door to conciliatory (pacify) approaches to Germany and the reparations problem. </a:t>
            </a:r>
          </a:p>
        </p:txBody>
      </p:sp>
    </p:spTree>
    <p:extLst>
      <p:ext uri="{BB962C8B-B14F-4D97-AF65-F5344CB8AC3E}">
        <p14:creationId xmlns:p14="http://schemas.microsoft.com/office/powerpoint/2010/main" val="380007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A6CE8-1268-40AA-9D4A-84DA0AF04A3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8036204-08B1-41CD-9795-807909C2329E}"/>
              </a:ext>
            </a:extLst>
          </p:cNvPr>
          <p:cNvSpPr>
            <a:spLocks noGrp="1"/>
          </p:cNvSpPr>
          <p:nvPr>
            <p:ph idx="1"/>
          </p:nvPr>
        </p:nvSpPr>
        <p:spPr/>
        <p:txBody>
          <a:bodyPr>
            <a:normAutofit/>
          </a:bodyPr>
          <a:lstStyle/>
          <a:p>
            <a:r>
              <a:rPr lang="en-US" sz="2800" dirty="0"/>
              <a:t>A new German government led by </a:t>
            </a:r>
            <a:r>
              <a:rPr lang="en-US" sz="2800" b="1" u="sng" dirty="0"/>
              <a:t>Gustav Stresemann </a:t>
            </a:r>
            <a:r>
              <a:rPr lang="en-US" sz="2800" dirty="0"/>
              <a:t>(1878-1929) ended the policy of passive resistance and committed Germany to carry out most of the provisions of the Treaty of Versailles while seeking a new settlement of the reparations question. </a:t>
            </a:r>
          </a:p>
        </p:txBody>
      </p:sp>
    </p:spTree>
    <p:extLst>
      <p:ext uri="{BB962C8B-B14F-4D97-AF65-F5344CB8AC3E}">
        <p14:creationId xmlns:p14="http://schemas.microsoft.com/office/powerpoint/2010/main" val="1404581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CA37E-E3A3-46FE-A343-D5782276C9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C1EA9B7-EDAD-4055-B14A-CF92A6D269F7}"/>
              </a:ext>
            </a:extLst>
          </p:cNvPr>
          <p:cNvSpPr>
            <a:spLocks noGrp="1"/>
          </p:cNvSpPr>
          <p:nvPr>
            <p:ph idx="1"/>
          </p:nvPr>
        </p:nvSpPr>
        <p:spPr/>
        <p:txBody>
          <a:bodyPr/>
          <a:lstStyle/>
          <a:p>
            <a:r>
              <a:rPr lang="en-US" dirty="0"/>
              <a:t>In August 1924, an international commission produced a new plan for reparations. </a:t>
            </a:r>
          </a:p>
          <a:p>
            <a:endParaRPr lang="en-US" dirty="0"/>
          </a:p>
          <a:p>
            <a:r>
              <a:rPr lang="en-US" dirty="0"/>
              <a:t>Named the </a:t>
            </a:r>
            <a:r>
              <a:rPr lang="en-US" b="1" i="1" u="sng" dirty="0"/>
              <a:t>Dawes Plan </a:t>
            </a:r>
            <a:r>
              <a:rPr lang="en-US" dirty="0"/>
              <a:t>after the American banker who chaired the commission, it reduced reparations and stabilized Germany’s payments on the basis of its ability to pay. </a:t>
            </a:r>
          </a:p>
          <a:p>
            <a:endParaRPr lang="en-US" dirty="0"/>
          </a:p>
          <a:p>
            <a:r>
              <a:rPr lang="en-US" dirty="0"/>
              <a:t>The Dawes Plan also granted an initial $200 million loan for German recovery, which opened the door to heavy American investments in Europe that helped usher in a new era of European prosperity between 1924 and 1929. </a:t>
            </a:r>
          </a:p>
        </p:txBody>
      </p:sp>
    </p:spTree>
    <p:extLst>
      <p:ext uri="{BB962C8B-B14F-4D97-AF65-F5344CB8AC3E}">
        <p14:creationId xmlns:p14="http://schemas.microsoft.com/office/powerpoint/2010/main" val="2008058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2C6E9-5501-43FF-81BE-DE51F428866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85E46A7-4E92-44FA-83F5-2C10D93E0F27}"/>
              </a:ext>
            </a:extLst>
          </p:cNvPr>
          <p:cNvSpPr>
            <a:spLocks noGrp="1"/>
          </p:cNvSpPr>
          <p:nvPr>
            <p:ph idx="1"/>
          </p:nvPr>
        </p:nvSpPr>
        <p:spPr/>
        <p:txBody>
          <a:bodyPr>
            <a:normAutofit/>
          </a:bodyPr>
          <a:lstStyle/>
          <a:p>
            <a:r>
              <a:rPr lang="en-US" sz="2800" dirty="0"/>
              <a:t>A spirit of international cooperation was fostered by the foreign ministers of Germany and France, </a:t>
            </a:r>
            <a:r>
              <a:rPr lang="en-US" sz="2800" b="1" i="1" dirty="0"/>
              <a:t>Gustav Stresemann </a:t>
            </a:r>
            <a:r>
              <a:rPr lang="en-US" sz="2800" dirty="0"/>
              <a:t>and Aristide Briand (1862-1932), who concluded the </a:t>
            </a:r>
            <a:r>
              <a:rPr lang="en-US" sz="2800" b="1" i="1" u="sng" dirty="0"/>
              <a:t>Treaty of Locarno </a:t>
            </a:r>
            <a:r>
              <a:rPr lang="en-US" sz="2800" dirty="0"/>
              <a:t>in 1925. </a:t>
            </a:r>
          </a:p>
        </p:txBody>
      </p:sp>
    </p:spTree>
    <p:extLst>
      <p:ext uri="{BB962C8B-B14F-4D97-AF65-F5344CB8AC3E}">
        <p14:creationId xmlns:p14="http://schemas.microsoft.com/office/powerpoint/2010/main" val="1703676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B8BF5-BABE-440F-A3A6-E3AE20A10EF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696340A-FD55-47C1-B925-00AD39047D63}"/>
              </a:ext>
            </a:extLst>
          </p:cNvPr>
          <p:cNvSpPr>
            <a:spLocks noGrp="1"/>
          </p:cNvSpPr>
          <p:nvPr>
            <p:ph idx="1"/>
          </p:nvPr>
        </p:nvSpPr>
        <p:spPr/>
        <p:txBody>
          <a:bodyPr/>
          <a:lstStyle/>
          <a:p>
            <a:r>
              <a:rPr lang="en-US" dirty="0"/>
              <a:t>This guaranteed Germany’s new western borders with France and Belgium. </a:t>
            </a:r>
          </a:p>
          <a:p>
            <a:pPr marL="0" indent="0">
              <a:buNone/>
            </a:pPr>
            <a:endParaRPr lang="en-US" dirty="0"/>
          </a:p>
          <a:p>
            <a:r>
              <a:rPr lang="en-US" dirty="0"/>
              <a:t>Although Germany’s new eastern borders with Poland were conspicuously absent from the agreement, a clear indication that Germany did not accept those borders as permanent, the </a:t>
            </a:r>
            <a:r>
              <a:rPr lang="en-US" b="1" u="sng" dirty="0"/>
              <a:t>Locarno pact </a:t>
            </a:r>
            <a:r>
              <a:rPr lang="en-US" dirty="0"/>
              <a:t>was viewed by many as the beginning of a new era of European peace. </a:t>
            </a:r>
          </a:p>
        </p:txBody>
      </p:sp>
    </p:spTree>
    <p:extLst>
      <p:ext uri="{BB962C8B-B14F-4D97-AF65-F5344CB8AC3E}">
        <p14:creationId xmlns:p14="http://schemas.microsoft.com/office/powerpoint/2010/main" val="8705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E3D91-1685-417D-B877-FF96141E5A3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FCCA644-6731-4F0A-94C6-C4ADE43D889C}"/>
              </a:ext>
            </a:extLst>
          </p:cNvPr>
          <p:cNvSpPr>
            <a:spLocks noGrp="1"/>
          </p:cNvSpPr>
          <p:nvPr>
            <p:ph idx="1"/>
          </p:nvPr>
        </p:nvSpPr>
        <p:spPr/>
        <p:txBody>
          <a:bodyPr/>
          <a:lstStyle/>
          <a:p>
            <a:r>
              <a:rPr lang="en-US" dirty="0"/>
              <a:t>Germany’s entry into the League of Nations in March 1926 soon reinforced the new spirit of conciliation engendered at Locarno. </a:t>
            </a:r>
          </a:p>
          <a:p>
            <a:endParaRPr lang="en-US" dirty="0"/>
          </a:p>
          <a:p>
            <a:r>
              <a:rPr lang="en-US" dirty="0"/>
              <a:t>Two years late, similar optimistic attitudes prevailed in the </a:t>
            </a:r>
            <a:r>
              <a:rPr lang="en-US" b="1" i="1" u="sng" dirty="0"/>
              <a:t>Kellogg-Briand pact, </a:t>
            </a:r>
            <a:r>
              <a:rPr lang="en-US" dirty="0"/>
              <a:t>drafted by the American secretary of state Frank B. Kellogg and the French foreign minister</a:t>
            </a:r>
            <a:r>
              <a:rPr lang="en-US" b="1" i="1" dirty="0"/>
              <a:t> Aristide Briand</a:t>
            </a:r>
            <a:r>
              <a:rPr lang="en-US" dirty="0"/>
              <a:t>. </a:t>
            </a:r>
          </a:p>
          <a:p>
            <a:pPr lvl="1"/>
            <a:r>
              <a:rPr lang="en-US" dirty="0"/>
              <a:t>Sixty-three nations eventually agreed to the pact, in which they pledged “to remove war as an instrument of national policy.” </a:t>
            </a:r>
          </a:p>
          <a:p>
            <a:pPr lvl="1"/>
            <a:r>
              <a:rPr lang="en-US" dirty="0"/>
              <a:t>Nothing was said, however, about what would be done if anyone violated the treaty. </a:t>
            </a:r>
          </a:p>
        </p:txBody>
      </p:sp>
    </p:spTree>
    <p:extLst>
      <p:ext uri="{BB962C8B-B14F-4D97-AF65-F5344CB8AC3E}">
        <p14:creationId xmlns:p14="http://schemas.microsoft.com/office/powerpoint/2010/main" val="353827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C211E-6137-4989-9371-DB2EC7D4682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1994FA2-D8DF-4DE6-8CA2-9ED33A1E83BF}"/>
              </a:ext>
            </a:extLst>
          </p:cNvPr>
          <p:cNvSpPr>
            <a:spLocks noGrp="1"/>
          </p:cNvSpPr>
          <p:nvPr>
            <p:ph idx="1"/>
          </p:nvPr>
        </p:nvSpPr>
        <p:spPr/>
        <p:txBody>
          <a:bodyPr/>
          <a:lstStyle/>
          <a:p>
            <a:r>
              <a:rPr lang="en-US" dirty="0"/>
              <a:t>The issue of disarmament soon proved that even the spirit of Locarno could not induce nations to cut back on their weapons. </a:t>
            </a:r>
          </a:p>
          <a:p>
            <a:r>
              <a:rPr lang="en-US" dirty="0"/>
              <a:t>The League of Nations Covenant had suggested the “reduction of national armaments to the lowest point consistent with national safety.”</a:t>
            </a:r>
          </a:p>
        </p:txBody>
      </p:sp>
    </p:spTree>
    <p:extLst>
      <p:ext uri="{BB962C8B-B14F-4D97-AF65-F5344CB8AC3E}">
        <p14:creationId xmlns:p14="http://schemas.microsoft.com/office/powerpoint/2010/main" val="432101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190D4-3867-428B-B376-32FD0ACE1D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2A33554-8A43-4DBE-A135-8FBEC96F326B}"/>
              </a:ext>
            </a:extLst>
          </p:cNvPr>
          <p:cNvSpPr>
            <a:spLocks noGrp="1"/>
          </p:cNvSpPr>
          <p:nvPr>
            <p:ph idx="1"/>
          </p:nvPr>
        </p:nvSpPr>
        <p:spPr/>
        <p:txBody>
          <a:bodyPr>
            <a:normAutofit/>
          </a:bodyPr>
          <a:lstStyle/>
          <a:p>
            <a:r>
              <a:rPr lang="en-US" sz="2400" dirty="0"/>
              <a:t>By 1924, Germany, Britain, France, and Italy, as well as several smaller European countries, had established full diplomatic relations with Soviet Russia. </a:t>
            </a:r>
          </a:p>
          <a:p>
            <a:endParaRPr lang="en-US" sz="2400" dirty="0"/>
          </a:p>
          <a:p>
            <a:pPr lvl="1"/>
            <a:r>
              <a:rPr lang="en-US" sz="2400" dirty="0"/>
              <a:t>Nevertheless, Western powers remained highly suspicious of Soviet intentions. </a:t>
            </a:r>
          </a:p>
        </p:txBody>
      </p:sp>
    </p:spTree>
    <p:extLst>
      <p:ext uri="{BB962C8B-B14F-4D97-AF65-F5344CB8AC3E}">
        <p14:creationId xmlns:p14="http://schemas.microsoft.com/office/powerpoint/2010/main" val="534069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84145-F094-4C96-B1A8-78032312B86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7110D0E-8632-436E-A0BA-7BCF19C0ECE4}"/>
              </a:ext>
            </a:extLst>
          </p:cNvPr>
          <p:cNvSpPr>
            <a:spLocks noGrp="1"/>
          </p:cNvSpPr>
          <p:nvPr>
            <p:ph idx="1"/>
          </p:nvPr>
        </p:nvSpPr>
        <p:spPr/>
        <p:txBody>
          <a:bodyPr/>
          <a:lstStyle/>
          <a:p>
            <a:r>
              <a:rPr lang="en-US" dirty="0"/>
              <a:t>The peace treaties at the end of WWI had tried to fulfill the 19</a:t>
            </a:r>
            <a:r>
              <a:rPr lang="en-US" baseline="30000" dirty="0"/>
              <a:t>th</a:t>
            </a:r>
            <a:r>
              <a:rPr lang="en-US" dirty="0"/>
              <a:t> century dream of nationalism by redrawing boundaries and creating new states. </a:t>
            </a:r>
          </a:p>
          <a:p>
            <a:endParaRPr lang="en-US" dirty="0"/>
          </a:p>
          <a:p>
            <a:r>
              <a:rPr lang="en-US" dirty="0"/>
              <a:t>The Peace Settlement had left nations unhappy. </a:t>
            </a:r>
          </a:p>
          <a:p>
            <a:r>
              <a:rPr lang="en-US" dirty="0"/>
              <a:t>Conflicts over disputed border regions poisoned mutual relations in eastern Europe for years, and many Germans viewed the Peace of Versailles as a dictated peace and vowed to seek its revision. </a:t>
            </a:r>
          </a:p>
        </p:txBody>
      </p:sp>
    </p:spTree>
    <p:extLst>
      <p:ext uri="{BB962C8B-B14F-4D97-AF65-F5344CB8AC3E}">
        <p14:creationId xmlns:p14="http://schemas.microsoft.com/office/powerpoint/2010/main" val="436982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60331-A12B-4C2F-9B6D-1C5766000554}"/>
              </a:ext>
            </a:extLst>
          </p:cNvPr>
          <p:cNvSpPr>
            <a:spLocks noGrp="1"/>
          </p:cNvSpPr>
          <p:nvPr>
            <p:ph type="title"/>
          </p:nvPr>
        </p:nvSpPr>
        <p:spPr/>
        <p:txBody>
          <a:bodyPr/>
          <a:lstStyle/>
          <a:p>
            <a:r>
              <a:rPr lang="en-US" dirty="0"/>
              <a:t>The Great Depression </a:t>
            </a:r>
          </a:p>
        </p:txBody>
      </p:sp>
      <p:sp>
        <p:nvSpPr>
          <p:cNvPr id="3" name="Content Placeholder 2">
            <a:extLst>
              <a:ext uri="{FF2B5EF4-FFF2-40B4-BE49-F238E27FC236}">
                <a16:creationId xmlns:a16="http://schemas.microsoft.com/office/drawing/2014/main" id="{A6608FA6-467B-4B8C-B20B-BD2FDFB84FA7}"/>
              </a:ext>
            </a:extLst>
          </p:cNvPr>
          <p:cNvSpPr>
            <a:spLocks noGrp="1"/>
          </p:cNvSpPr>
          <p:nvPr>
            <p:ph idx="1"/>
          </p:nvPr>
        </p:nvSpPr>
        <p:spPr>
          <a:xfrm>
            <a:off x="1251678" y="1616765"/>
            <a:ext cx="10178322" cy="4262827"/>
          </a:xfrm>
        </p:spPr>
        <p:txBody>
          <a:bodyPr/>
          <a:lstStyle/>
          <a:p>
            <a:r>
              <a:rPr lang="en-US" dirty="0"/>
              <a:t>After WW1, most European states hoped to return to the liberal ideal of a market economy based on private enterprise and largely free of state intervention.  </a:t>
            </a:r>
          </a:p>
          <a:p>
            <a:endParaRPr lang="en-US" dirty="0"/>
          </a:p>
          <a:p>
            <a:r>
              <a:rPr lang="en-US" dirty="0"/>
              <a:t>But the war had vastly strengthened business cartels and labor unions, make some government regulation of these powerful organizations appear necessary. </a:t>
            </a:r>
          </a:p>
          <a:p>
            <a:endParaRPr lang="en-US" dirty="0"/>
          </a:p>
          <a:p>
            <a:r>
              <a:rPr lang="en-US" dirty="0"/>
              <a:t>The economic integration of Europe before 1914 that had been based on free trade was soon undermined by a wave of protectionism and trade barriers, and reparations and war debts had further damaged the postwar international economy. </a:t>
            </a:r>
          </a:p>
        </p:txBody>
      </p:sp>
    </p:spTree>
    <p:extLst>
      <p:ext uri="{BB962C8B-B14F-4D97-AF65-F5344CB8AC3E}">
        <p14:creationId xmlns:p14="http://schemas.microsoft.com/office/powerpoint/2010/main" val="34247126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2DC4E-88CA-4530-811A-D209959F724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FBA9751-5C77-4011-9FED-AACB3F94FC9D}"/>
              </a:ext>
            </a:extLst>
          </p:cNvPr>
          <p:cNvSpPr>
            <a:spLocks noGrp="1"/>
          </p:cNvSpPr>
          <p:nvPr>
            <p:ph idx="1"/>
          </p:nvPr>
        </p:nvSpPr>
        <p:spPr/>
        <p:txBody>
          <a:bodyPr>
            <a:normAutofit/>
          </a:bodyPr>
          <a:lstStyle/>
          <a:p>
            <a:r>
              <a:rPr lang="en-US" sz="2800" dirty="0"/>
              <a:t>Two factors played an important role in bringing on the Great Depression: </a:t>
            </a:r>
          </a:p>
          <a:p>
            <a:pPr lvl="1"/>
            <a:r>
              <a:rPr lang="en-US" sz="2800" b="1" i="1" dirty="0"/>
              <a:t>A downturn in domestic economies</a:t>
            </a:r>
          </a:p>
          <a:p>
            <a:pPr lvl="1"/>
            <a:r>
              <a:rPr lang="en-US" sz="2800" b="1" i="1" dirty="0"/>
              <a:t>International financial crisis caused by the collapse of the American stock market in 1929. </a:t>
            </a:r>
          </a:p>
        </p:txBody>
      </p:sp>
    </p:spTree>
    <p:extLst>
      <p:ext uri="{BB962C8B-B14F-4D97-AF65-F5344CB8AC3E}">
        <p14:creationId xmlns:p14="http://schemas.microsoft.com/office/powerpoint/2010/main" val="1134898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3B530-AC3C-49F4-BDD0-61D9C547423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2D648C8-CB82-469C-85AA-9AE63FABFD2B}"/>
              </a:ext>
            </a:extLst>
          </p:cNvPr>
          <p:cNvSpPr>
            <a:spLocks noGrp="1"/>
          </p:cNvSpPr>
          <p:nvPr>
            <p:ph idx="1"/>
          </p:nvPr>
        </p:nvSpPr>
        <p:spPr/>
        <p:txBody>
          <a:bodyPr/>
          <a:lstStyle/>
          <a:p>
            <a:r>
              <a:rPr lang="en-US" dirty="0"/>
              <a:t>Much of Europe’s prosperity between 1924 and 1929 had been built on American bank loans to Germany. </a:t>
            </a:r>
          </a:p>
          <a:p>
            <a:endParaRPr lang="en-US" dirty="0"/>
          </a:p>
          <a:p>
            <a:r>
              <a:rPr lang="en-US" dirty="0"/>
              <a:t>23 billion marks had been invested in German municipal bonds and German industries since 1924. </a:t>
            </a:r>
          </a:p>
          <a:p>
            <a:r>
              <a:rPr lang="en-US" dirty="0"/>
              <a:t>The crash of the American stock market in October 1929 led panicky American investors to withdraw even more of their funds from Germany and other European markets. </a:t>
            </a:r>
          </a:p>
        </p:txBody>
      </p:sp>
    </p:spTree>
    <p:extLst>
      <p:ext uri="{BB962C8B-B14F-4D97-AF65-F5344CB8AC3E}">
        <p14:creationId xmlns:p14="http://schemas.microsoft.com/office/powerpoint/2010/main" val="42505231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8CE9C-A892-4693-9680-C7857EE46D2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D87B32F-A1DD-4558-8612-899347DA3A97}"/>
              </a:ext>
            </a:extLst>
          </p:cNvPr>
          <p:cNvSpPr>
            <a:spLocks noGrp="1"/>
          </p:cNvSpPr>
          <p:nvPr>
            <p:ph idx="1"/>
          </p:nvPr>
        </p:nvSpPr>
        <p:spPr/>
        <p:txBody>
          <a:bodyPr/>
          <a:lstStyle/>
          <a:p>
            <a:r>
              <a:rPr lang="en-US" dirty="0"/>
              <a:t>The Credit-</a:t>
            </a:r>
            <a:r>
              <a:rPr lang="en-US" dirty="0" err="1"/>
              <a:t>Anstalt</a:t>
            </a:r>
            <a:r>
              <a:rPr lang="en-US" dirty="0"/>
              <a:t>, Vienna’s most prestigious bank, collapsed on May 31, 1931. </a:t>
            </a:r>
          </a:p>
          <a:p>
            <a:r>
              <a:rPr lang="en-US" dirty="0"/>
              <a:t>Economic depression was by no means a new phenomenon in European history, but the depth of the economic downturn after 1929 fully justifies the “Great Depression” label. </a:t>
            </a:r>
          </a:p>
        </p:txBody>
      </p:sp>
    </p:spTree>
    <p:extLst>
      <p:ext uri="{BB962C8B-B14F-4D97-AF65-F5344CB8AC3E}">
        <p14:creationId xmlns:p14="http://schemas.microsoft.com/office/powerpoint/2010/main" val="8223281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9C418-F6A0-428C-BBDA-3A8AEA43DB4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D1435DB-0353-441F-8F9D-00EA7F30D1A3}"/>
              </a:ext>
            </a:extLst>
          </p:cNvPr>
          <p:cNvSpPr>
            <a:spLocks noGrp="1"/>
          </p:cNvSpPr>
          <p:nvPr>
            <p:ph idx="1"/>
          </p:nvPr>
        </p:nvSpPr>
        <p:spPr/>
        <p:txBody>
          <a:bodyPr/>
          <a:lstStyle/>
          <a:p>
            <a:r>
              <a:rPr lang="en-US" dirty="0"/>
              <a:t>During 1932, the worst year of the depression, one British work in four was unemployed, and six million Germans – 40 percent of the German labor force- were out of work. </a:t>
            </a:r>
          </a:p>
          <a:p>
            <a:endParaRPr lang="en-US" dirty="0"/>
          </a:p>
          <a:p>
            <a:r>
              <a:rPr lang="en-US" dirty="0"/>
              <a:t>Between 1929 and 1932, industrial production plummeted almost 50 percent in the United States and nearly as much in Germany. </a:t>
            </a:r>
          </a:p>
        </p:txBody>
      </p:sp>
    </p:spTree>
    <p:extLst>
      <p:ext uri="{BB962C8B-B14F-4D97-AF65-F5344CB8AC3E}">
        <p14:creationId xmlns:p14="http://schemas.microsoft.com/office/powerpoint/2010/main" val="2505607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0F22A-2EF8-4099-B56B-E5F9143B4E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C5042D2-2A66-4E50-B8D6-3C736C3156B7}"/>
              </a:ext>
            </a:extLst>
          </p:cNvPr>
          <p:cNvSpPr>
            <a:spLocks noGrp="1"/>
          </p:cNvSpPr>
          <p:nvPr>
            <p:ph idx="1"/>
          </p:nvPr>
        </p:nvSpPr>
        <p:spPr/>
        <p:txBody>
          <a:bodyPr>
            <a:normAutofit/>
          </a:bodyPr>
          <a:lstStyle/>
          <a:p>
            <a:r>
              <a:rPr lang="en-US" sz="2800" dirty="0"/>
              <a:t>Women were often able to secure low-paying jobs as servants, housecleaners, or laundresses while many men remained unemployed, either begging on the streets or staying at home to do household tasks. </a:t>
            </a:r>
          </a:p>
        </p:txBody>
      </p:sp>
    </p:spTree>
    <p:extLst>
      <p:ext uri="{BB962C8B-B14F-4D97-AF65-F5344CB8AC3E}">
        <p14:creationId xmlns:p14="http://schemas.microsoft.com/office/powerpoint/2010/main" val="25210911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B95FF-B792-4402-A158-C3466115C6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998E5E-9B79-412A-8644-E4C525F744D8}"/>
              </a:ext>
            </a:extLst>
          </p:cNvPr>
          <p:cNvSpPr>
            <a:spLocks noGrp="1"/>
          </p:cNvSpPr>
          <p:nvPr>
            <p:ph idx="1"/>
          </p:nvPr>
        </p:nvSpPr>
        <p:spPr/>
        <p:txBody>
          <a:bodyPr/>
          <a:lstStyle/>
          <a:p>
            <a:r>
              <a:rPr lang="en-US" dirty="0"/>
              <a:t>Governments seemed powerless to deal with the crisis. </a:t>
            </a:r>
          </a:p>
          <a:p>
            <a:pPr marL="0" indent="0">
              <a:buNone/>
            </a:pPr>
            <a:endParaRPr lang="en-US" dirty="0"/>
          </a:p>
          <a:p>
            <a:r>
              <a:rPr lang="en-US" dirty="0"/>
              <a:t>The classical liberal remedy for depression, a deflationary policy of balanced budgets, which involved cutting costs by lowering wages and raising tariffs to exclude other countries’ goods from home markets, only served to worsen the economic crisis and create even greater mass discontent. </a:t>
            </a:r>
          </a:p>
        </p:txBody>
      </p:sp>
    </p:spTree>
    <p:extLst>
      <p:ext uri="{BB962C8B-B14F-4D97-AF65-F5344CB8AC3E}">
        <p14:creationId xmlns:p14="http://schemas.microsoft.com/office/powerpoint/2010/main" val="6119514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60DE8-516C-4D9E-A059-72937B9B837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5A7F5C6-737C-43E4-A41E-E9DA54C96D27}"/>
              </a:ext>
            </a:extLst>
          </p:cNvPr>
          <p:cNvSpPr>
            <a:spLocks noGrp="1"/>
          </p:cNvSpPr>
          <p:nvPr>
            <p:ph idx="1"/>
          </p:nvPr>
        </p:nvSpPr>
        <p:spPr/>
        <p:txBody>
          <a:bodyPr>
            <a:normAutofit/>
          </a:bodyPr>
          <a:lstStyle/>
          <a:p>
            <a:r>
              <a:rPr lang="en-US" sz="3200" b="1" dirty="0"/>
              <a:t>The Great Depression increased the attractiveness of simplistic dictatorial solutions, especially from a new authoritarian movement knowns as fascism. </a:t>
            </a:r>
          </a:p>
        </p:txBody>
      </p:sp>
    </p:spTree>
    <p:extLst>
      <p:ext uri="{BB962C8B-B14F-4D97-AF65-F5344CB8AC3E}">
        <p14:creationId xmlns:p14="http://schemas.microsoft.com/office/powerpoint/2010/main" val="1008564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9E8BA-11D2-4A99-8789-475215D398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EA718BE-9631-44A5-8916-6EAAFDC526BA}"/>
              </a:ext>
            </a:extLst>
          </p:cNvPr>
          <p:cNvSpPr>
            <a:spLocks noGrp="1"/>
          </p:cNvSpPr>
          <p:nvPr>
            <p:ph idx="1"/>
          </p:nvPr>
        </p:nvSpPr>
        <p:spPr/>
        <p:txBody>
          <a:bodyPr>
            <a:normAutofit/>
          </a:bodyPr>
          <a:lstStyle/>
          <a:p>
            <a:r>
              <a:rPr lang="en-US" sz="2400" dirty="0"/>
              <a:t>U.S. President Woodrow Wilson had recognized that the peace treaties contained unwise provisions that could serve as new causes for conflicts and had placed many of his hopes for the future in the League of Nations. </a:t>
            </a:r>
          </a:p>
          <a:p>
            <a:endParaRPr lang="en-US" sz="2400" dirty="0"/>
          </a:p>
          <a:p>
            <a:r>
              <a:rPr lang="en-US" sz="2400" dirty="0"/>
              <a:t>The failure of the United States to Join the League and the subsequent American determination to be less involved in European affairs undermined the effectiveness of the League from its beginning. </a:t>
            </a:r>
          </a:p>
        </p:txBody>
      </p:sp>
    </p:spTree>
    <p:extLst>
      <p:ext uri="{BB962C8B-B14F-4D97-AF65-F5344CB8AC3E}">
        <p14:creationId xmlns:p14="http://schemas.microsoft.com/office/powerpoint/2010/main" val="3439429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B155D-DC3F-411E-B2C0-5023055C832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DE50986-7B72-46F1-BFCF-D5A1882911D4}"/>
              </a:ext>
            </a:extLst>
          </p:cNvPr>
          <p:cNvSpPr>
            <a:spLocks noGrp="1"/>
          </p:cNvSpPr>
          <p:nvPr>
            <p:ph idx="1"/>
          </p:nvPr>
        </p:nvSpPr>
        <p:spPr/>
        <p:txBody>
          <a:bodyPr>
            <a:normAutofit/>
          </a:bodyPr>
          <a:lstStyle/>
          <a:p>
            <a:r>
              <a:rPr lang="en-US" sz="3600" dirty="0"/>
              <a:t>Moreover, the League’s sole weapon for halting aggression was economic sanctions. </a:t>
            </a:r>
          </a:p>
        </p:txBody>
      </p:sp>
    </p:spTree>
    <p:extLst>
      <p:ext uri="{BB962C8B-B14F-4D97-AF65-F5344CB8AC3E}">
        <p14:creationId xmlns:p14="http://schemas.microsoft.com/office/powerpoint/2010/main" val="2391084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72B61-98B2-43B8-8EB5-92F91FF30D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6C7A184-5F38-4201-BBE5-1AA549553BF3}"/>
              </a:ext>
            </a:extLst>
          </p:cNvPr>
          <p:cNvSpPr>
            <a:spLocks noGrp="1"/>
          </p:cNvSpPr>
          <p:nvPr>
            <p:ph idx="1"/>
          </p:nvPr>
        </p:nvSpPr>
        <p:spPr/>
        <p:txBody>
          <a:bodyPr/>
          <a:lstStyle/>
          <a:p>
            <a:r>
              <a:rPr lang="en-US" dirty="0"/>
              <a:t>The weakness of the League of Nations and the failure of both the United States and Great Britain to honor their promises to form defensive military alliances with France left France embittered and alone. </a:t>
            </a:r>
          </a:p>
          <a:p>
            <a:endParaRPr lang="en-US" dirty="0"/>
          </a:p>
          <a:p>
            <a:r>
              <a:rPr lang="en-US" dirty="0"/>
              <a:t>Before WWI, France’s alliance with Russia had served to threaten Germany with the possibility of a two-front war. </a:t>
            </a:r>
          </a:p>
          <a:p>
            <a:endParaRPr lang="en-US" b="1" i="1" dirty="0"/>
          </a:p>
          <a:p>
            <a:r>
              <a:rPr lang="en-US" b="1" i="1" dirty="0"/>
              <a:t>But Communist Russia was not a hostile power. </a:t>
            </a:r>
          </a:p>
        </p:txBody>
      </p:sp>
    </p:spTree>
    <p:extLst>
      <p:ext uri="{BB962C8B-B14F-4D97-AF65-F5344CB8AC3E}">
        <p14:creationId xmlns:p14="http://schemas.microsoft.com/office/powerpoint/2010/main" val="2095751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FEA29-0D85-4B1E-85D4-D4D62451EB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2D94E91-6B12-42A2-93CF-EBC9F9C59380}"/>
              </a:ext>
            </a:extLst>
          </p:cNvPr>
          <p:cNvSpPr>
            <a:spLocks noGrp="1"/>
          </p:cNvSpPr>
          <p:nvPr>
            <p:ph idx="1"/>
          </p:nvPr>
        </p:nvSpPr>
        <p:spPr/>
        <p:txBody>
          <a:bodyPr/>
          <a:lstStyle/>
          <a:p>
            <a:r>
              <a:rPr lang="en-US" dirty="0"/>
              <a:t>To compensate France built a network of alliances in eastern Europe with Poland and the members of the so-called Little Entente (Czechoslovakia, Romania, Yugoslavia). </a:t>
            </a:r>
          </a:p>
          <a:p>
            <a:endParaRPr lang="en-US" dirty="0"/>
          </a:p>
          <a:p>
            <a:r>
              <a:rPr lang="en-US" dirty="0"/>
              <a:t>Although these alliances looked good on paper as a way to contain Germany and maintain the new status quo, they overlooked the fundamental military of those nations. </a:t>
            </a:r>
          </a:p>
          <a:p>
            <a:pPr lvl="1"/>
            <a:r>
              <a:rPr lang="en-US" dirty="0"/>
              <a:t>Poland and the Little Entente states were no real substitutes for Russia. </a:t>
            </a:r>
          </a:p>
        </p:txBody>
      </p:sp>
    </p:spTree>
    <p:extLst>
      <p:ext uri="{BB962C8B-B14F-4D97-AF65-F5344CB8AC3E}">
        <p14:creationId xmlns:p14="http://schemas.microsoft.com/office/powerpoint/2010/main" val="2594425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DB29B-D682-4C26-B65C-E5F23F92F23B}"/>
              </a:ext>
            </a:extLst>
          </p:cNvPr>
          <p:cNvSpPr>
            <a:spLocks noGrp="1"/>
          </p:cNvSpPr>
          <p:nvPr>
            <p:ph type="title"/>
          </p:nvPr>
        </p:nvSpPr>
        <p:spPr/>
        <p:txBody>
          <a:bodyPr/>
          <a:lstStyle/>
          <a:p>
            <a:r>
              <a:rPr lang="en-US" dirty="0"/>
              <a:t>The French Policy of Coercion </a:t>
            </a:r>
            <a:br>
              <a:rPr lang="en-US" dirty="0"/>
            </a:br>
            <a:r>
              <a:rPr lang="en-US" dirty="0"/>
              <a:t>(1919-1924) </a:t>
            </a:r>
          </a:p>
        </p:txBody>
      </p:sp>
      <p:sp>
        <p:nvSpPr>
          <p:cNvPr id="3" name="Content Placeholder 2">
            <a:extLst>
              <a:ext uri="{FF2B5EF4-FFF2-40B4-BE49-F238E27FC236}">
                <a16:creationId xmlns:a16="http://schemas.microsoft.com/office/drawing/2014/main" id="{DD95CDE3-4383-42E6-A772-55642D4676B1}"/>
              </a:ext>
            </a:extLst>
          </p:cNvPr>
          <p:cNvSpPr>
            <a:spLocks noGrp="1"/>
          </p:cNvSpPr>
          <p:nvPr>
            <p:ph idx="1"/>
          </p:nvPr>
        </p:nvSpPr>
        <p:spPr/>
        <p:txBody>
          <a:bodyPr/>
          <a:lstStyle/>
          <a:p>
            <a:r>
              <a:rPr lang="en-US" dirty="0"/>
              <a:t>France’s search for security between 1919 and 1924 was founded primarily on a strict enforcement of the Treaty of Versailles. </a:t>
            </a:r>
          </a:p>
          <a:p>
            <a:pPr marL="0" indent="0">
              <a:buNone/>
            </a:pPr>
            <a:endParaRPr lang="en-US" dirty="0"/>
          </a:p>
          <a:p>
            <a:r>
              <a:rPr lang="en-US" dirty="0"/>
              <a:t>This tough policy toward Germany began with the issue of reparations, the payments that the Germans were supposed to make to compensate for the “damage done to the civilian population of the Allied and Associated Powers and to their property,” as the treaty asserted. </a:t>
            </a:r>
          </a:p>
        </p:txBody>
      </p:sp>
    </p:spTree>
    <p:extLst>
      <p:ext uri="{BB962C8B-B14F-4D97-AF65-F5344CB8AC3E}">
        <p14:creationId xmlns:p14="http://schemas.microsoft.com/office/powerpoint/2010/main" val="3143034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E9996-E31B-49FD-AEDA-1541B6C46B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428A1DE-A4B0-4DFE-8C83-74B324286B7C}"/>
              </a:ext>
            </a:extLst>
          </p:cNvPr>
          <p:cNvSpPr>
            <a:spLocks noGrp="1"/>
          </p:cNvSpPr>
          <p:nvPr>
            <p:ph idx="1"/>
          </p:nvPr>
        </p:nvSpPr>
        <p:spPr/>
        <p:txBody>
          <a:bodyPr>
            <a:normAutofit lnSpcReduction="10000"/>
          </a:bodyPr>
          <a:lstStyle/>
          <a:p>
            <a:r>
              <a:rPr lang="en-US" dirty="0"/>
              <a:t>In April 1921, the Allied Reparations Commission settled on a sum of 132 billion marks ($33billion) for German reparations, payable in annual installments of 2.5 billion (gold) marks. </a:t>
            </a:r>
          </a:p>
          <a:p>
            <a:endParaRPr lang="en-US" dirty="0"/>
          </a:p>
          <a:p>
            <a:r>
              <a:rPr lang="en-US" dirty="0"/>
              <a:t>Allied threats to occupy the Ruhr valley, Germany’s chief industrial and mining center, led the new German republic to accept the reparations settlement and make its first payment in 1921. </a:t>
            </a:r>
          </a:p>
          <a:p>
            <a:endParaRPr lang="en-US" dirty="0"/>
          </a:p>
          <a:p>
            <a:pPr lvl="1"/>
            <a:r>
              <a:rPr lang="en-US" dirty="0"/>
              <a:t>By following year, however, facing financial problems, the German government announced that is was unable to pay any more. </a:t>
            </a:r>
          </a:p>
          <a:p>
            <a:pPr lvl="1"/>
            <a:r>
              <a:rPr lang="en-US" dirty="0"/>
              <a:t>Outraged by what they considered Germany’s violation of the peace settlement, the French government sent troops to occupy the Ruhr valley. </a:t>
            </a:r>
          </a:p>
        </p:txBody>
      </p:sp>
    </p:spTree>
    <p:extLst>
      <p:ext uri="{BB962C8B-B14F-4D97-AF65-F5344CB8AC3E}">
        <p14:creationId xmlns:p14="http://schemas.microsoft.com/office/powerpoint/2010/main" val="426386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5CA97-C3B0-49A1-ADCD-2BF3E29CDC7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BD1DC9A-036A-476F-A113-8F3B06AD6C07}"/>
              </a:ext>
            </a:extLst>
          </p:cNvPr>
          <p:cNvSpPr>
            <a:spLocks noGrp="1"/>
          </p:cNvSpPr>
          <p:nvPr>
            <p:ph idx="1"/>
          </p:nvPr>
        </p:nvSpPr>
        <p:spPr/>
        <p:txBody>
          <a:bodyPr/>
          <a:lstStyle/>
          <a:p>
            <a:r>
              <a:rPr lang="en-US" dirty="0"/>
              <a:t>Because the Germans would not pay reparations, the French would collect reparations in kind by operating and using the Ruhr mines and factories. </a:t>
            </a:r>
          </a:p>
          <a:p>
            <a:endParaRPr lang="en-US" dirty="0"/>
          </a:p>
          <a:p>
            <a:pPr lvl="1"/>
            <a:r>
              <a:rPr lang="en-US" dirty="0"/>
              <a:t>The German government adopted a policy of passive resistance that was largely financed by printing more paper money, but this only intensified the inflationary pressures that had already appeared in Germany by the end of the war. </a:t>
            </a:r>
          </a:p>
          <a:p>
            <a:pPr lvl="1"/>
            <a:r>
              <a:rPr lang="en-US" dirty="0"/>
              <a:t>The German mark soon became worthless. </a:t>
            </a:r>
          </a:p>
        </p:txBody>
      </p:sp>
    </p:spTree>
    <p:extLst>
      <p:ext uri="{BB962C8B-B14F-4D97-AF65-F5344CB8AC3E}">
        <p14:creationId xmlns:p14="http://schemas.microsoft.com/office/powerpoint/2010/main" val="2552740939"/>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B2F36"/>
      </a:dk2>
      <a:lt2>
        <a:srgbClr val="F3F3F2"/>
      </a:lt2>
      <a:accent1>
        <a:srgbClr val="A38D51"/>
      </a:accent1>
      <a:accent2>
        <a:srgbClr val="5A3D40"/>
      </a:accent2>
      <a:accent3>
        <a:srgbClr val="5D988C"/>
      </a:accent3>
      <a:accent4>
        <a:srgbClr val="A85752"/>
      </a:accent4>
      <a:accent5>
        <a:srgbClr val="809A67"/>
      </a:accent5>
      <a:accent6>
        <a:srgbClr val="67645A"/>
      </a:accent6>
      <a:hlink>
        <a:srgbClr val="5D988C"/>
      </a:hlink>
      <a:folHlink>
        <a:srgbClr val="8467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9E77EDF1-0821-4215-BD6E-A2D49F02550D}"/>
    </a:ext>
  </a:extLst>
</a:theme>
</file>

<file path=docProps/app.xml><?xml version="1.0" encoding="utf-8"?>
<Properties xmlns="http://schemas.openxmlformats.org/officeDocument/2006/extended-properties" xmlns:vt="http://schemas.openxmlformats.org/officeDocument/2006/docPropsVTypes">
  <Template>TM10001106[[fn=Badge]]</Template>
  <TotalTime>5672</TotalTime>
  <Words>1462</Words>
  <Application>Microsoft Office PowerPoint</Application>
  <PresentationFormat>Widescreen</PresentationFormat>
  <Paragraphs>80</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Gill Sans MT</vt:lpstr>
      <vt:lpstr>Impact</vt:lpstr>
      <vt:lpstr>Badge</vt:lpstr>
      <vt:lpstr>Ap European History  chapter 26 The Futile Search for Stability: Europe Between the Wars, 1919-1939 </vt:lpstr>
      <vt:lpstr>PowerPoint Presentation</vt:lpstr>
      <vt:lpstr>PowerPoint Presentation</vt:lpstr>
      <vt:lpstr>PowerPoint Presentation</vt:lpstr>
      <vt:lpstr>PowerPoint Presentation</vt:lpstr>
      <vt:lpstr>PowerPoint Presentation</vt:lpstr>
      <vt:lpstr>The French Policy of Coercion  (1919-1924) </vt:lpstr>
      <vt:lpstr>PowerPoint Presentation</vt:lpstr>
      <vt:lpstr>PowerPoint Presentation</vt:lpstr>
      <vt:lpstr>PowerPoint Presentation</vt:lpstr>
      <vt:lpstr>PowerPoint Presentation</vt:lpstr>
      <vt:lpstr>The hopeful years (1924-1929)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Great Depression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chapter 26 The Futile Search for Stability: Europe Between the Wars, 1919-1939 </dc:title>
  <dc:creator>Tyler Moudry</dc:creator>
  <cp:lastModifiedBy>Tyler Moudry</cp:lastModifiedBy>
  <cp:revision>14</cp:revision>
  <dcterms:created xsi:type="dcterms:W3CDTF">2019-04-04T19:01:09Z</dcterms:created>
  <dcterms:modified xsi:type="dcterms:W3CDTF">2019-04-08T18:10:12Z</dcterms:modified>
</cp:coreProperties>
</file>