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dirty="0"/>
              <a:pPr/>
              <a:t>4/1/2019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4/1/2019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4/1/2019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4/1/2019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4/1/2019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24520-1F16-45E2-BA13-327A3FAFEB63}"/>
              </a:ext>
            </a:extLst>
          </p:cNvPr>
          <p:cNvSpPr>
            <a:spLocks noGrp="1"/>
          </p:cNvSpPr>
          <p:nvPr>
            <p:ph type="ctrTitle"/>
          </p:nvPr>
        </p:nvSpPr>
        <p:spPr/>
        <p:txBody>
          <a:bodyPr/>
          <a:lstStyle/>
          <a:p>
            <a:r>
              <a:rPr lang="en-US" dirty="0"/>
              <a:t>Chapter 25 Section 4: The Peace Settlement </a:t>
            </a:r>
          </a:p>
        </p:txBody>
      </p:sp>
      <p:sp>
        <p:nvSpPr>
          <p:cNvPr id="3" name="Subtitle 2">
            <a:extLst>
              <a:ext uri="{FF2B5EF4-FFF2-40B4-BE49-F238E27FC236}">
                <a16:creationId xmlns:a16="http://schemas.microsoft.com/office/drawing/2014/main" id="{1E2950F5-B78E-44BC-B5C1-A554834C616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27903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39764-A593-40FD-9EA3-EEA71B9CBB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1A2357-7D72-4738-B62F-2553CB697BB4}"/>
              </a:ext>
            </a:extLst>
          </p:cNvPr>
          <p:cNvSpPr>
            <a:spLocks noGrp="1"/>
          </p:cNvSpPr>
          <p:nvPr>
            <p:ph idx="1"/>
          </p:nvPr>
        </p:nvSpPr>
        <p:spPr/>
        <p:txBody>
          <a:bodyPr/>
          <a:lstStyle/>
          <a:p>
            <a:r>
              <a:rPr lang="en-US" dirty="0"/>
              <a:t>The centuries –old Ottoman Empire was dismembered by the peace settlement after the war. To gain Arab support against the Ottomans during the war, the Allies had promised to recognize the independence of Arab states in the Middle Eastern lands of the Ottoman Empire. </a:t>
            </a:r>
          </a:p>
          <a:p>
            <a:endParaRPr lang="en-US" dirty="0"/>
          </a:p>
          <a:p>
            <a:r>
              <a:rPr lang="en-US" dirty="0"/>
              <a:t>But the imperialist habits of Europeans died hard. </a:t>
            </a:r>
          </a:p>
          <a:p>
            <a:endParaRPr lang="en-US" dirty="0"/>
          </a:p>
        </p:txBody>
      </p:sp>
    </p:spTree>
    <p:extLst>
      <p:ext uri="{BB962C8B-B14F-4D97-AF65-F5344CB8AC3E}">
        <p14:creationId xmlns:p14="http://schemas.microsoft.com/office/powerpoint/2010/main" val="2098808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EBD4A-ED9E-4DC3-820B-E2EE0167BF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F4980E-1BAD-47E7-9F8E-EBB0144831E6}"/>
              </a:ext>
            </a:extLst>
          </p:cNvPr>
          <p:cNvSpPr>
            <a:spLocks noGrp="1"/>
          </p:cNvSpPr>
          <p:nvPr>
            <p:ph idx="1"/>
          </p:nvPr>
        </p:nvSpPr>
        <p:spPr/>
        <p:txBody>
          <a:bodyPr/>
          <a:lstStyle/>
          <a:p>
            <a:r>
              <a:rPr lang="en-US" dirty="0"/>
              <a:t>France took control of Lebanon and Syria, and Britain received Iraq and Palestine. </a:t>
            </a:r>
          </a:p>
          <a:p>
            <a:pPr lvl="1"/>
            <a:r>
              <a:rPr lang="en-US" dirty="0"/>
              <a:t>Officially both acquisitions were called mandates. </a:t>
            </a:r>
          </a:p>
          <a:p>
            <a:pPr lvl="1"/>
            <a:r>
              <a:rPr lang="en-US" dirty="0"/>
              <a:t>Since Woodrow Wilson had opposed the outright annexation of colonial territories by the Allies, the peace settlement had created a system of mandates whereby a nation officially administered a territory on behalf of the League of Nations. </a:t>
            </a:r>
          </a:p>
          <a:p>
            <a:pPr lvl="1"/>
            <a:endParaRPr lang="en-US" dirty="0"/>
          </a:p>
          <a:p>
            <a:pPr lvl="1"/>
            <a:r>
              <a:rPr lang="en-US" dirty="0"/>
              <a:t>The system of mandates could not hide the fact that the principle of national </a:t>
            </a:r>
            <a:r>
              <a:rPr lang="en-US" b="1" i="1" u="sng" dirty="0"/>
              <a:t>self-determination</a:t>
            </a:r>
            <a:r>
              <a:rPr lang="en-US" dirty="0"/>
              <a:t> at the Paris Peace Conference was largely for Europeans. </a:t>
            </a:r>
          </a:p>
        </p:txBody>
      </p:sp>
    </p:spTree>
    <p:extLst>
      <p:ext uri="{BB962C8B-B14F-4D97-AF65-F5344CB8AC3E}">
        <p14:creationId xmlns:p14="http://schemas.microsoft.com/office/powerpoint/2010/main" val="3230704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7109D-5CAB-4416-9D27-31129B27D7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C13D2C-F3E5-4CE8-AAF9-6B961AF9781C}"/>
              </a:ext>
            </a:extLst>
          </p:cNvPr>
          <p:cNvSpPr>
            <a:spLocks noGrp="1"/>
          </p:cNvSpPr>
          <p:nvPr>
            <p:ph idx="1"/>
          </p:nvPr>
        </p:nvSpPr>
        <p:spPr/>
        <p:txBody>
          <a:bodyPr/>
          <a:lstStyle/>
          <a:p>
            <a:r>
              <a:rPr lang="en-US" dirty="0"/>
              <a:t>As some historians have suggested, perhaps a lack of enforcement, rather than the structure of the settlement may account for the failure of the peace of 1919. </a:t>
            </a:r>
          </a:p>
          <a:p>
            <a:endParaRPr lang="en-US" dirty="0"/>
          </a:p>
          <a:p>
            <a:r>
              <a:rPr lang="en-US" dirty="0"/>
              <a:t>The failure of the U.S. Senate to ratify the Treaty of Versailles, however, meant that the United States never joined the League of Nations. </a:t>
            </a:r>
          </a:p>
          <a:p>
            <a:r>
              <a:rPr lang="en-US" dirty="0"/>
              <a:t>The Senate also rejected Wilson’s defensive alliance with Great Britain and France. </a:t>
            </a:r>
          </a:p>
          <a:p>
            <a:r>
              <a:rPr lang="en-US" dirty="0"/>
              <a:t>Already by the end of 1919, the United States was pursuing policies indented to limit its direct involvement in future European wars. </a:t>
            </a:r>
          </a:p>
        </p:txBody>
      </p:sp>
    </p:spTree>
    <p:extLst>
      <p:ext uri="{BB962C8B-B14F-4D97-AF65-F5344CB8AC3E}">
        <p14:creationId xmlns:p14="http://schemas.microsoft.com/office/powerpoint/2010/main" val="2346735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A06F5-3910-43D9-A1DC-548696B507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2446D1-C5E3-4B3E-A008-12EFE1206168}"/>
              </a:ext>
            </a:extLst>
          </p:cNvPr>
          <p:cNvSpPr>
            <a:spLocks noGrp="1"/>
          </p:cNvSpPr>
          <p:nvPr>
            <p:ph idx="1"/>
          </p:nvPr>
        </p:nvSpPr>
        <p:spPr/>
        <p:txBody>
          <a:bodyPr/>
          <a:lstStyle/>
          <a:p>
            <a:r>
              <a:rPr lang="en-US" dirty="0"/>
              <a:t>In January 1919, the delegation of the victorious Allied nations gathered in Paris to </a:t>
            </a:r>
            <a:r>
              <a:rPr lang="en-US" dirty="0" err="1"/>
              <a:t>concluse</a:t>
            </a:r>
            <a:r>
              <a:rPr lang="en-US" dirty="0"/>
              <a:t> a final settlement of the Great War. </a:t>
            </a:r>
          </a:p>
          <a:p>
            <a:endParaRPr lang="en-US" dirty="0"/>
          </a:p>
          <a:p>
            <a:r>
              <a:rPr lang="en-US" dirty="0"/>
              <a:t>Russia documents discovered by the Bolsheviks had publicly revealed the contents of secret wartime treaties found in the achieves of the Russian foreign minister. </a:t>
            </a:r>
          </a:p>
          <a:p>
            <a:r>
              <a:rPr lang="en-US" dirty="0"/>
              <a:t>The documents made it clear that European nations had gone to war primarily to achieve territorial gains. </a:t>
            </a:r>
          </a:p>
        </p:txBody>
      </p:sp>
    </p:spTree>
    <p:extLst>
      <p:ext uri="{BB962C8B-B14F-4D97-AF65-F5344CB8AC3E}">
        <p14:creationId xmlns:p14="http://schemas.microsoft.com/office/powerpoint/2010/main" val="4024677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794F-FD25-41B3-BFF5-A7C0F73211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050375-6BAB-42B5-9996-2ED5AEBBC092}"/>
              </a:ext>
            </a:extLst>
          </p:cNvPr>
          <p:cNvSpPr>
            <a:spLocks noGrp="1"/>
          </p:cNvSpPr>
          <p:nvPr>
            <p:ph idx="1"/>
          </p:nvPr>
        </p:nvSpPr>
        <p:spPr/>
        <p:txBody>
          <a:bodyPr/>
          <a:lstStyle/>
          <a:p>
            <a:r>
              <a:rPr lang="en-US" b="1" i="1" u="sng" dirty="0"/>
              <a:t>President Woodrow Wilson outlined “Fourteen Points” </a:t>
            </a:r>
            <a:r>
              <a:rPr lang="en-US" dirty="0"/>
              <a:t>to the American Congress that he believed justified the enormous military struggle then being waged. </a:t>
            </a:r>
          </a:p>
          <a:p>
            <a:endParaRPr lang="en-US" dirty="0"/>
          </a:p>
          <a:p>
            <a:r>
              <a:rPr lang="en-US" dirty="0"/>
              <a:t>As the spokesman for a new world order on democracy and international cooperation, Wilson was enthusiastically cheered by many Europeans when he arrived in Europe for the peace conference. </a:t>
            </a:r>
          </a:p>
        </p:txBody>
      </p:sp>
    </p:spTree>
    <p:extLst>
      <p:ext uri="{BB962C8B-B14F-4D97-AF65-F5344CB8AC3E}">
        <p14:creationId xmlns:p14="http://schemas.microsoft.com/office/powerpoint/2010/main" val="1373055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3F72-8415-4730-991E-C2B5C0C9AE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AC7F3C-1564-4E5E-A85F-C5E3660492CC}"/>
              </a:ext>
            </a:extLst>
          </p:cNvPr>
          <p:cNvSpPr>
            <a:spLocks noGrp="1"/>
          </p:cNvSpPr>
          <p:nvPr>
            <p:ph idx="1"/>
          </p:nvPr>
        </p:nvSpPr>
        <p:spPr/>
        <p:txBody>
          <a:bodyPr/>
          <a:lstStyle/>
          <a:p>
            <a:r>
              <a:rPr lang="en-US" dirty="0"/>
              <a:t>Although twenty-seven nations were represented at the Paris Peace Conference, the most important decisions were made by Wilson, Clemenceau, and Lloyd George. </a:t>
            </a:r>
          </a:p>
          <a:p>
            <a:endParaRPr lang="en-US" dirty="0"/>
          </a:p>
          <a:p>
            <a:r>
              <a:rPr lang="en-US" dirty="0"/>
              <a:t>Italy was considered one of the so-called Big Four power but played a much less important role than the other three countries. </a:t>
            </a:r>
          </a:p>
          <a:p>
            <a:endParaRPr lang="en-US" dirty="0"/>
          </a:p>
          <a:p>
            <a:pPr lvl="1"/>
            <a:r>
              <a:rPr lang="en-US" dirty="0"/>
              <a:t>Germany, of course, was not invited to attend, and Russia could not because of its civil war. </a:t>
            </a:r>
          </a:p>
        </p:txBody>
      </p:sp>
    </p:spTree>
    <p:extLst>
      <p:ext uri="{BB962C8B-B14F-4D97-AF65-F5344CB8AC3E}">
        <p14:creationId xmlns:p14="http://schemas.microsoft.com/office/powerpoint/2010/main" val="101636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4169E-786C-4F60-9D9B-844DF0D740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F3666F-583B-4FB8-8B9C-C0A55BAFA9B3}"/>
              </a:ext>
            </a:extLst>
          </p:cNvPr>
          <p:cNvSpPr>
            <a:spLocks noGrp="1"/>
          </p:cNvSpPr>
          <p:nvPr>
            <p:ph idx="1"/>
          </p:nvPr>
        </p:nvSpPr>
        <p:spPr/>
        <p:txBody>
          <a:bodyPr>
            <a:normAutofit/>
          </a:bodyPr>
          <a:lstStyle/>
          <a:p>
            <a:r>
              <a:rPr lang="en-US" sz="3200" dirty="0"/>
              <a:t>On January 25, 1919, the conference adopted the principle of the League of Nations. </a:t>
            </a:r>
          </a:p>
        </p:txBody>
      </p:sp>
    </p:spTree>
    <p:extLst>
      <p:ext uri="{BB962C8B-B14F-4D97-AF65-F5344CB8AC3E}">
        <p14:creationId xmlns:p14="http://schemas.microsoft.com/office/powerpoint/2010/main" val="4031177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0BB3-21E6-4FA1-922B-F499A3185D4F}"/>
              </a:ext>
            </a:extLst>
          </p:cNvPr>
          <p:cNvSpPr>
            <a:spLocks noGrp="1"/>
          </p:cNvSpPr>
          <p:nvPr>
            <p:ph type="title"/>
          </p:nvPr>
        </p:nvSpPr>
        <p:spPr/>
        <p:txBody>
          <a:bodyPr/>
          <a:lstStyle/>
          <a:p>
            <a:r>
              <a:rPr lang="en-US" dirty="0"/>
              <a:t>The Treaty of Versailles </a:t>
            </a:r>
          </a:p>
        </p:txBody>
      </p:sp>
      <p:sp>
        <p:nvSpPr>
          <p:cNvPr id="3" name="Content Placeholder 2">
            <a:extLst>
              <a:ext uri="{FF2B5EF4-FFF2-40B4-BE49-F238E27FC236}">
                <a16:creationId xmlns:a16="http://schemas.microsoft.com/office/drawing/2014/main" id="{D32991EE-1F99-40C0-A366-021C9312566B}"/>
              </a:ext>
            </a:extLst>
          </p:cNvPr>
          <p:cNvSpPr>
            <a:spLocks noGrp="1"/>
          </p:cNvSpPr>
          <p:nvPr>
            <p:ph idx="1"/>
          </p:nvPr>
        </p:nvSpPr>
        <p:spPr/>
        <p:txBody>
          <a:bodyPr>
            <a:normAutofit/>
          </a:bodyPr>
          <a:lstStyle/>
          <a:p>
            <a:r>
              <a:rPr lang="en-US" sz="2800" dirty="0"/>
              <a:t>WW1 or the  "Great War" officially ended the state of war between Germany and the Allies when the Treaty of Versailles was signed at the Palace of Versailles in France on June 28, 1919.</a:t>
            </a:r>
          </a:p>
          <a:p>
            <a:r>
              <a:rPr lang="en-US" sz="2800" dirty="0"/>
              <a:t> The terms of the Treaty of Versailles were extremely harsh towards Germany who had taken responsibility for the war. </a:t>
            </a:r>
          </a:p>
          <a:p>
            <a:r>
              <a:rPr lang="en-US" sz="2800" dirty="0"/>
              <a:t>France, Britain and Italy wanted to take revenge and punish the Germans. </a:t>
            </a:r>
          </a:p>
        </p:txBody>
      </p:sp>
    </p:spTree>
    <p:extLst>
      <p:ext uri="{BB962C8B-B14F-4D97-AF65-F5344CB8AC3E}">
        <p14:creationId xmlns:p14="http://schemas.microsoft.com/office/powerpoint/2010/main" val="1325230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493F9-7B83-40D7-88A1-3AA7E6A3FF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FDB417-44EE-455C-9A1F-510E350EFF95}"/>
              </a:ext>
            </a:extLst>
          </p:cNvPr>
          <p:cNvSpPr>
            <a:spLocks noGrp="1"/>
          </p:cNvSpPr>
          <p:nvPr>
            <p:ph idx="1"/>
          </p:nvPr>
        </p:nvSpPr>
        <p:spPr/>
        <p:txBody>
          <a:bodyPr/>
          <a:lstStyle/>
          <a:p>
            <a:r>
              <a:rPr lang="en-US" dirty="0"/>
              <a:t>Wilson's Fourteen Points Plan was criticized for being to lenient towards Germany and were scuttled and by the other leaders of the Allies. </a:t>
            </a:r>
          </a:p>
          <a:p>
            <a:r>
              <a:rPr lang="en-US" dirty="0"/>
              <a:t>The terms of Treaty of Versailles detailed territorial and military changes and addressed War-Guilt provisions that demanded massive amounts of money (Reparations) as compensation for the Great War. </a:t>
            </a:r>
          </a:p>
          <a:p>
            <a:r>
              <a:rPr lang="en-US" dirty="0"/>
              <a:t>The terms of Treaty of Versailles did however create the League of Nations as suggested in President  Wilson's 14 Points.</a:t>
            </a:r>
          </a:p>
          <a:p>
            <a:endParaRPr lang="en-US" dirty="0"/>
          </a:p>
        </p:txBody>
      </p:sp>
    </p:spTree>
    <p:extLst>
      <p:ext uri="{BB962C8B-B14F-4D97-AF65-F5344CB8AC3E}">
        <p14:creationId xmlns:p14="http://schemas.microsoft.com/office/powerpoint/2010/main" val="1694938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441EC-D674-4996-9D14-2107836570D8}"/>
              </a:ext>
            </a:extLst>
          </p:cNvPr>
          <p:cNvSpPr>
            <a:spLocks noGrp="1"/>
          </p:cNvSpPr>
          <p:nvPr>
            <p:ph type="title"/>
          </p:nvPr>
        </p:nvSpPr>
        <p:spPr/>
        <p:txBody>
          <a:bodyPr/>
          <a:lstStyle/>
          <a:p>
            <a:r>
              <a:rPr lang="en-US" dirty="0"/>
              <a:t>The Effect of the Treaty of Versailles with Germany</a:t>
            </a:r>
          </a:p>
        </p:txBody>
      </p:sp>
      <p:sp>
        <p:nvSpPr>
          <p:cNvPr id="3" name="Content Placeholder 2">
            <a:extLst>
              <a:ext uri="{FF2B5EF4-FFF2-40B4-BE49-F238E27FC236}">
                <a16:creationId xmlns:a16="http://schemas.microsoft.com/office/drawing/2014/main" id="{85B2AE91-AA2C-449D-B736-53E9696FF0BB}"/>
              </a:ext>
            </a:extLst>
          </p:cNvPr>
          <p:cNvSpPr>
            <a:spLocks noGrp="1"/>
          </p:cNvSpPr>
          <p:nvPr>
            <p:ph idx="1"/>
          </p:nvPr>
        </p:nvSpPr>
        <p:spPr/>
        <p:txBody>
          <a:bodyPr/>
          <a:lstStyle/>
          <a:p>
            <a:r>
              <a:rPr lang="en-US" dirty="0"/>
              <a:t>The major effect of the Treaty of Versailles was to force Germany to give massive amounts of land to the Allies, force Germany to pay exorbitant amounts of reparation money to the Allies, and limit the size of the German army to a fraction of its former size.</a:t>
            </a:r>
          </a:p>
        </p:txBody>
      </p:sp>
    </p:spTree>
    <p:extLst>
      <p:ext uri="{BB962C8B-B14F-4D97-AF65-F5344CB8AC3E}">
        <p14:creationId xmlns:p14="http://schemas.microsoft.com/office/powerpoint/2010/main" val="3450330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E3551-38EB-473B-AD43-AEB108140313}"/>
              </a:ext>
            </a:extLst>
          </p:cNvPr>
          <p:cNvSpPr>
            <a:spLocks noGrp="1"/>
          </p:cNvSpPr>
          <p:nvPr>
            <p:ph type="title"/>
          </p:nvPr>
        </p:nvSpPr>
        <p:spPr/>
        <p:txBody>
          <a:bodyPr/>
          <a:lstStyle/>
          <a:p>
            <a:r>
              <a:rPr lang="en-US" dirty="0"/>
              <a:t>The Other Peace Treaties </a:t>
            </a:r>
          </a:p>
        </p:txBody>
      </p:sp>
      <p:sp>
        <p:nvSpPr>
          <p:cNvPr id="3" name="Content Placeholder 2">
            <a:extLst>
              <a:ext uri="{FF2B5EF4-FFF2-40B4-BE49-F238E27FC236}">
                <a16:creationId xmlns:a16="http://schemas.microsoft.com/office/drawing/2014/main" id="{821433A0-C9B1-48C0-A004-9AE1AC941B5F}"/>
              </a:ext>
            </a:extLst>
          </p:cNvPr>
          <p:cNvSpPr>
            <a:spLocks noGrp="1"/>
          </p:cNvSpPr>
          <p:nvPr>
            <p:ph idx="1"/>
          </p:nvPr>
        </p:nvSpPr>
        <p:spPr/>
        <p:txBody>
          <a:bodyPr>
            <a:normAutofit lnSpcReduction="10000"/>
          </a:bodyPr>
          <a:lstStyle/>
          <a:p>
            <a:r>
              <a:rPr lang="en-US" dirty="0"/>
              <a:t>Both the German and Russian Empires lost considerable territory in eastern Europe, and the Austro-Hungarian Empire disappeared altogether. </a:t>
            </a:r>
          </a:p>
          <a:p>
            <a:endParaRPr lang="en-US" dirty="0"/>
          </a:p>
          <a:p>
            <a:r>
              <a:rPr lang="en-US" dirty="0"/>
              <a:t>New nation-states emerged from the lands of these three empires: Finland, Latvia, Estonia, Lithuania, Poland, Czechoslovakia, Austria, and Hungary. </a:t>
            </a:r>
          </a:p>
          <a:p>
            <a:endParaRPr lang="en-US" dirty="0"/>
          </a:p>
          <a:p>
            <a:r>
              <a:rPr lang="en-US" dirty="0"/>
              <a:t>Territorial rearrangements were also made in the Balkans.</a:t>
            </a:r>
          </a:p>
          <a:p>
            <a:r>
              <a:rPr lang="en-US" dirty="0"/>
              <a:t>Romania acquired additional lands from Russia, Hungary, and Bulgaria.</a:t>
            </a:r>
          </a:p>
          <a:p>
            <a:r>
              <a:rPr lang="en-US" dirty="0"/>
              <a:t>Serbia formed the nucleus of the new state of Yugoslavia. </a:t>
            </a:r>
          </a:p>
        </p:txBody>
      </p:sp>
    </p:spTree>
    <p:extLst>
      <p:ext uri="{BB962C8B-B14F-4D97-AF65-F5344CB8AC3E}">
        <p14:creationId xmlns:p14="http://schemas.microsoft.com/office/powerpoint/2010/main" val="387068752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emplate>TM10001106[[fn=Badge]]</Template>
  <TotalTime>26</TotalTime>
  <Words>754</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Impact</vt:lpstr>
      <vt:lpstr>Badge</vt:lpstr>
      <vt:lpstr>Chapter 25 Section 4: The Peace Settlement </vt:lpstr>
      <vt:lpstr>PowerPoint Presentation</vt:lpstr>
      <vt:lpstr>PowerPoint Presentation</vt:lpstr>
      <vt:lpstr>PowerPoint Presentation</vt:lpstr>
      <vt:lpstr>PowerPoint Presentation</vt:lpstr>
      <vt:lpstr>The Treaty of Versailles </vt:lpstr>
      <vt:lpstr>PowerPoint Presentation</vt:lpstr>
      <vt:lpstr>The Effect of the Treaty of Versailles with Germany</vt:lpstr>
      <vt:lpstr>The Other Peace Treaties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25 Section 4: The Peace Settlement </dc:title>
  <dc:creator>Tyler Moudry</dc:creator>
  <cp:lastModifiedBy>Tyler Moudry</cp:lastModifiedBy>
  <cp:revision>3</cp:revision>
  <dcterms:created xsi:type="dcterms:W3CDTF">2019-04-01T04:19:43Z</dcterms:created>
  <dcterms:modified xsi:type="dcterms:W3CDTF">2019-04-01T04:45:47Z</dcterms:modified>
</cp:coreProperties>
</file>