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3/31/2019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3/31/2019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3/31/2019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3/31/2019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3/31/2019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istory.com/topics/world-war-i" TargetMode="External"/><Relationship Id="rId2" Type="http://schemas.openxmlformats.org/officeDocument/2006/relationships/hyperlink" Target="http://www.history.com/this-day-in-history/czar-nicholas-ii-crown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4189-582C-4EB9-817A-EE4C6BDB69E5}"/>
              </a:ext>
            </a:extLst>
          </p:cNvPr>
          <p:cNvSpPr>
            <a:spLocks noGrp="1"/>
          </p:cNvSpPr>
          <p:nvPr>
            <p:ph type="ctrTitle"/>
          </p:nvPr>
        </p:nvSpPr>
        <p:spPr/>
        <p:txBody>
          <a:bodyPr/>
          <a:lstStyle/>
          <a:p>
            <a:r>
              <a:rPr lang="en-US" dirty="0"/>
              <a:t>Chapter 25 Section 3: War and Revolution </a:t>
            </a:r>
          </a:p>
        </p:txBody>
      </p:sp>
      <p:sp>
        <p:nvSpPr>
          <p:cNvPr id="3" name="Subtitle 2">
            <a:extLst>
              <a:ext uri="{FF2B5EF4-FFF2-40B4-BE49-F238E27FC236}">
                <a16:creationId xmlns:a16="http://schemas.microsoft.com/office/drawing/2014/main" id="{910C6E3B-48EC-4AA5-9C44-EA16A9B5C58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1780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0623-37A2-4535-B85E-D48DCBF5A5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5BCFED-CE57-42F4-80FD-AE61D57A8E22}"/>
              </a:ext>
            </a:extLst>
          </p:cNvPr>
          <p:cNvSpPr>
            <a:spLocks noGrp="1"/>
          </p:cNvSpPr>
          <p:nvPr>
            <p:ph idx="1"/>
          </p:nvPr>
        </p:nvSpPr>
        <p:spPr/>
        <p:txBody>
          <a:bodyPr>
            <a:normAutofit/>
          </a:bodyPr>
          <a:lstStyle/>
          <a:p>
            <a:r>
              <a:rPr lang="en-US" sz="2800" dirty="0"/>
              <a:t>Moderates soon joined Russian radical elements in calling for an overthrow of the hapless czar.</a:t>
            </a:r>
          </a:p>
          <a:p>
            <a:endParaRPr lang="en-US" sz="2800" dirty="0"/>
          </a:p>
          <a:p>
            <a:r>
              <a:rPr lang="en-US" sz="2800" dirty="0"/>
              <a:t>The February Revolution (known as such because of Russia’s use of the Julian calendar until February 1918) began on March 8, 1917 (February 23 on the Julian calendar).</a:t>
            </a:r>
          </a:p>
        </p:txBody>
      </p:sp>
    </p:spTree>
    <p:extLst>
      <p:ext uri="{BB962C8B-B14F-4D97-AF65-F5344CB8AC3E}">
        <p14:creationId xmlns:p14="http://schemas.microsoft.com/office/powerpoint/2010/main" val="2351827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6D97-E281-428D-BDBE-2827EE520F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35F691-77BE-42FD-9799-901075487A60}"/>
              </a:ext>
            </a:extLst>
          </p:cNvPr>
          <p:cNvSpPr>
            <a:spLocks noGrp="1"/>
          </p:cNvSpPr>
          <p:nvPr>
            <p:ph idx="1"/>
          </p:nvPr>
        </p:nvSpPr>
        <p:spPr/>
        <p:txBody>
          <a:bodyPr/>
          <a:lstStyle/>
          <a:p>
            <a:r>
              <a:rPr lang="en-US" dirty="0"/>
              <a:t>Demonstrators clamoring for bread took to the streets of Petrograd. Supported by huge crowds of striking industrial workers, the protesters clashed with police but refused to leave the streets.</a:t>
            </a:r>
          </a:p>
          <a:p>
            <a:endParaRPr lang="en-US" dirty="0"/>
          </a:p>
          <a:p>
            <a:r>
              <a:rPr lang="en-US" dirty="0"/>
              <a:t>On March 11, the troops of the Petrograd army garrison were called out to quell the uprising. In some encounters, the regiments opened fire, killing demonstrators, but the protesters kept to the streets and the troops began to waver.</a:t>
            </a:r>
          </a:p>
        </p:txBody>
      </p:sp>
    </p:spTree>
    <p:extLst>
      <p:ext uri="{BB962C8B-B14F-4D97-AF65-F5344CB8AC3E}">
        <p14:creationId xmlns:p14="http://schemas.microsoft.com/office/powerpoint/2010/main" val="20312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9C56B-9627-401E-A1C7-28C0586B14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0A7815-7FED-4E95-8E05-28163048BEFF}"/>
              </a:ext>
            </a:extLst>
          </p:cNvPr>
          <p:cNvSpPr>
            <a:spLocks noGrp="1"/>
          </p:cNvSpPr>
          <p:nvPr>
            <p:ph idx="1"/>
          </p:nvPr>
        </p:nvSpPr>
        <p:spPr/>
        <p:txBody>
          <a:bodyPr>
            <a:normAutofit fontScale="92500" lnSpcReduction="10000"/>
          </a:bodyPr>
          <a:lstStyle/>
          <a:p>
            <a:r>
              <a:rPr lang="en-US" dirty="0"/>
              <a:t>The Duma formed a provisional government on March 12. A few days later, Czar Nicholas abdicated the throne, ending centuries of Russian Romanov rule.</a:t>
            </a:r>
          </a:p>
          <a:p>
            <a:endParaRPr lang="en-US" dirty="0"/>
          </a:p>
          <a:p>
            <a:r>
              <a:rPr lang="en-US" dirty="0"/>
              <a:t>The leaders of the provisional government, including young Russian lawyer Alexander Kerensky, established a liberal program of rights such as freedom of speech, equality before the law, and the right of unions to organize and strike. They opposed violent social revolution.</a:t>
            </a:r>
          </a:p>
          <a:p>
            <a:endParaRPr lang="en-US" dirty="0"/>
          </a:p>
          <a:p>
            <a:r>
              <a:rPr lang="en-US" dirty="0"/>
              <a:t>As minister of war, Kerensky continued the Russian war effort, even though Russian involvement in World War I was enormously unpopular. This further exacerbated Russia’s food supply problems. Unrest continued to grow as peasants looted farms and food riots erupted in the cities.</a:t>
            </a:r>
          </a:p>
        </p:txBody>
      </p:sp>
    </p:spTree>
    <p:extLst>
      <p:ext uri="{BB962C8B-B14F-4D97-AF65-F5344CB8AC3E}">
        <p14:creationId xmlns:p14="http://schemas.microsoft.com/office/powerpoint/2010/main" val="353590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C0761-6AC2-4439-8F2E-DF33A7512FDA}"/>
              </a:ext>
            </a:extLst>
          </p:cNvPr>
          <p:cNvSpPr>
            <a:spLocks noGrp="1"/>
          </p:cNvSpPr>
          <p:nvPr>
            <p:ph type="title"/>
          </p:nvPr>
        </p:nvSpPr>
        <p:spPr/>
        <p:txBody>
          <a:bodyPr/>
          <a:lstStyle/>
          <a:p>
            <a:r>
              <a:rPr lang="en-US" dirty="0"/>
              <a:t>Bolshevik Revolution</a:t>
            </a:r>
          </a:p>
        </p:txBody>
      </p:sp>
      <p:sp>
        <p:nvSpPr>
          <p:cNvPr id="3" name="Content Placeholder 2">
            <a:extLst>
              <a:ext uri="{FF2B5EF4-FFF2-40B4-BE49-F238E27FC236}">
                <a16:creationId xmlns:a16="http://schemas.microsoft.com/office/drawing/2014/main" id="{5394BF25-C6CF-4747-9A8C-AD7593B05E2A}"/>
              </a:ext>
            </a:extLst>
          </p:cNvPr>
          <p:cNvSpPr>
            <a:spLocks noGrp="1"/>
          </p:cNvSpPr>
          <p:nvPr>
            <p:ph idx="1"/>
          </p:nvPr>
        </p:nvSpPr>
        <p:spPr/>
        <p:txBody>
          <a:bodyPr/>
          <a:lstStyle/>
          <a:p>
            <a:r>
              <a:rPr lang="en-US" dirty="0"/>
              <a:t>On November 6 and 7, 1917 (or October 24 and 25 on the Julian calendar, which is why the event is often referred to as the October Revolution), leftist revolutionaries led by Bolshevik Party leader Vladimir Lenin launched a nearly bloodless coup d’état against the Duma’s provisional government.</a:t>
            </a:r>
          </a:p>
          <a:p>
            <a:endParaRPr lang="en-US" dirty="0"/>
          </a:p>
          <a:p>
            <a:r>
              <a:rPr lang="en-US" dirty="0"/>
              <a:t>The provisional government had been assembled by a group of leaders from Russia’s bourgeois capitalist class. Lenin instead called for a Soviet government that would be ruled directly by councils of soldiers, peasants and workers.</a:t>
            </a:r>
          </a:p>
        </p:txBody>
      </p:sp>
    </p:spTree>
    <p:extLst>
      <p:ext uri="{BB962C8B-B14F-4D97-AF65-F5344CB8AC3E}">
        <p14:creationId xmlns:p14="http://schemas.microsoft.com/office/powerpoint/2010/main" val="3596556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4130-8551-4215-B76D-74742E2BB3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897024-B63E-475F-B1DE-00A182FF20B9}"/>
              </a:ext>
            </a:extLst>
          </p:cNvPr>
          <p:cNvSpPr>
            <a:spLocks noGrp="1"/>
          </p:cNvSpPr>
          <p:nvPr>
            <p:ph idx="1"/>
          </p:nvPr>
        </p:nvSpPr>
        <p:spPr/>
        <p:txBody>
          <a:bodyPr/>
          <a:lstStyle/>
          <a:p>
            <a:r>
              <a:rPr lang="en-US" dirty="0"/>
              <a:t>The Bolsheviks and their allies occupied government buildings and other strategic locations in Petrograd, and soon formed a new government with Lenin as its head. Lenin became the dictator of the world’s first communist state.</a:t>
            </a:r>
          </a:p>
        </p:txBody>
      </p:sp>
    </p:spTree>
    <p:extLst>
      <p:ext uri="{BB962C8B-B14F-4D97-AF65-F5344CB8AC3E}">
        <p14:creationId xmlns:p14="http://schemas.microsoft.com/office/powerpoint/2010/main" val="805685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549F9-5DCE-4FB3-B7AD-0C917880B3C8}"/>
              </a:ext>
            </a:extLst>
          </p:cNvPr>
          <p:cNvSpPr>
            <a:spLocks noGrp="1"/>
          </p:cNvSpPr>
          <p:nvPr>
            <p:ph type="title"/>
          </p:nvPr>
        </p:nvSpPr>
        <p:spPr/>
        <p:txBody>
          <a:bodyPr/>
          <a:lstStyle/>
          <a:p>
            <a:r>
              <a:rPr lang="en-US" dirty="0"/>
              <a:t>Russian Civil War</a:t>
            </a:r>
          </a:p>
        </p:txBody>
      </p:sp>
      <p:sp>
        <p:nvSpPr>
          <p:cNvPr id="3" name="Content Placeholder 2">
            <a:extLst>
              <a:ext uri="{FF2B5EF4-FFF2-40B4-BE49-F238E27FC236}">
                <a16:creationId xmlns:a16="http://schemas.microsoft.com/office/drawing/2014/main" id="{E44ADFC5-8112-47C3-B9B4-F4FEFF097846}"/>
              </a:ext>
            </a:extLst>
          </p:cNvPr>
          <p:cNvSpPr>
            <a:spLocks noGrp="1"/>
          </p:cNvSpPr>
          <p:nvPr>
            <p:ph idx="1"/>
          </p:nvPr>
        </p:nvSpPr>
        <p:spPr/>
        <p:txBody>
          <a:bodyPr/>
          <a:lstStyle/>
          <a:p>
            <a:r>
              <a:rPr lang="en-US" dirty="0"/>
              <a:t>Civil War broke out in Russia in late 1917 after the Bolshevik Revolution. The warring factions included the Red and White Armies.</a:t>
            </a:r>
          </a:p>
          <a:p>
            <a:endParaRPr lang="en-US" dirty="0"/>
          </a:p>
          <a:p>
            <a:r>
              <a:rPr lang="en-US" dirty="0"/>
              <a:t>The Red Army fought for the Lenin’s Bolshevik government. The White Army represented a large group of loosely allied forces, including monarchists, capitalists and supporters of democratic socialism.</a:t>
            </a:r>
          </a:p>
          <a:p>
            <a:endParaRPr lang="en-US" dirty="0"/>
          </a:p>
          <a:p>
            <a:r>
              <a:rPr lang="en-US" dirty="0"/>
              <a:t>The Russian Civil War ended in 1923 with Lenin’s Red Army claiming victory and establishing the Soviet Union.</a:t>
            </a:r>
          </a:p>
        </p:txBody>
      </p:sp>
    </p:spTree>
    <p:extLst>
      <p:ext uri="{BB962C8B-B14F-4D97-AF65-F5344CB8AC3E}">
        <p14:creationId xmlns:p14="http://schemas.microsoft.com/office/powerpoint/2010/main" val="59999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C46A8-ED17-4F18-B9FF-46CB208D99F4}"/>
              </a:ext>
            </a:extLst>
          </p:cNvPr>
          <p:cNvSpPr>
            <a:spLocks noGrp="1"/>
          </p:cNvSpPr>
          <p:nvPr>
            <p:ph type="title"/>
          </p:nvPr>
        </p:nvSpPr>
        <p:spPr/>
        <p:txBody>
          <a:bodyPr/>
          <a:lstStyle/>
          <a:p>
            <a:r>
              <a:rPr lang="en-US" dirty="0"/>
              <a:t>The last year of the war </a:t>
            </a:r>
          </a:p>
        </p:txBody>
      </p:sp>
      <p:sp>
        <p:nvSpPr>
          <p:cNvPr id="3" name="Content Placeholder 2">
            <a:extLst>
              <a:ext uri="{FF2B5EF4-FFF2-40B4-BE49-F238E27FC236}">
                <a16:creationId xmlns:a16="http://schemas.microsoft.com/office/drawing/2014/main" id="{1A4BF4C1-2E2B-47BD-8003-1BD2BDCACDB7}"/>
              </a:ext>
            </a:extLst>
          </p:cNvPr>
          <p:cNvSpPr>
            <a:spLocks noGrp="1"/>
          </p:cNvSpPr>
          <p:nvPr>
            <p:ph idx="1"/>
          </p:nvPr>
        </p:nvSpPr>
        <p:spPr/>
        <p:txBody>
          <a:bodyPr/>
          <a:lstStyle/>
          <a:p>
            <a:r>
              <a:rPr lang="en-US" dirty="0"/>
              <a:t>Ludendorff, having used up his reserves, knew that defeat was now inevitable. </a:t>
            </a:r>
          </a:p>
          <a:p>
            <a:r>
              <a:rPr lang="en-US" dirty="0"/>
              <a:t>With the arrival of one million more American troops on the Continent, Allied forces began making a steady advance toward Germany. </a:t>
            </a:r>
          </a:p>
        </p:txBody>
      </p:sp>
    </p:spTree>
    <p:extLst>
      <p:ext uri="{BB962C8B-B14F-4D97-AF65-F5344CB8AC3E}">
        <p14:creationId xmlns:p14="http://schemas.microsoft.com/office/powerpoint/2010/main" val="2295321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61E5-296B-498D-A758-74686DF2B5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8FD5E2-9E16-48DF-9239-C9248702E32B}"/>
              </a:ext>
            </a:extLst>
          </p:cNvPr>
          <p:cNvSpPr>
            <a:spLocks noGrp="1"/>
          </p:cNvSpPr>
          <p:nvPr>
            <p:ph idx="1"/>
          </p:nvPr>
        </p:nvSpPr>
        <p:spPr/>
        <p:txBody>
          <a:bodyPr/>
          <a:lstStyle/>
          <a:p>
            <a:r>
              <a:rPr lang="en-US" dirty="0"/>
              <a:t>On September 29, 1918, General Ludendorff informed German Leaders that the war was lost. </a:t>
            </a:r>
          </a:p>
          <a:p>
            <a:endParaRPr lang="en-US" dirty="0"/>
          </a:p>
          <a:p>
            <a:pPr lvl="1"/>
            <a:r>
              <a:rPr lang="en-US" dirty="0"/>
              <a:t>When German officials discovered that the Allies were unwilling to make peace  with autocratic imperial government, they instituted reforms to set up liberal government. </a:t>
            </a:r>
          </a:p>
        </p:txBody>
      </p:sp>
    </p:spTree>
    <p:extLst>
      <p:ext uri="{BB962C8B-B14F-4D97-AF65-F5344CB8AC3E}">
        <p14:creationId xmlns:p14="http://schemas.microsoft.com/office/powerpoint/2010/main" val="127364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94767-A0F5-4EEB-8218-0CF18BF271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F01B61-DEEF-49F8-A275-0A0CBBF1C73D}"/>
              </a:ext>
            </a:extLst>
          </p:cNvPr>
          <p:cNvSpPr>
            <a:spLocks noGrp="1"/>
          </p:cNvSpPr>
          <p:nvPr>
            <p:ph idx="1"/>
          </p:nvPr>
        </p:nvSpPr>
        <p:spPr/>
        <p:txBody>
          <a:bodyPr/>
          <a:lstStyle/>
          <a:p>
            <a:r>
              <a:rPr lang="en-US" dirty="0"/>
              <a:t>William II capitulated to public pressure and left the country on November 9, while the Socialists under Friedrich Ebert announced the establishment of a republic. </a:t>
            </a:r>
          </a:p>
          <a:p>
            <a:endParaRPr lang="en-US" dirty="0"/>
          </a:p>
          <a:p>
            <a:r>
              <a:rPr lang="en-US" dirty="0"/>
              <a:t>Two days later, on November 11, 1918, an armistice agreed to by the new German government went into effect. </a:t>
            </a:r>
          </a:p>
          <a:p>
            <a:endParaRPr lang="en-US" dirty="0"/>
          </a:p>
          <a:p>
            <a:r>
              <a:rPr lang="en-US" dirty="0"/>
              <a:t>The war was over, but the revolutionary forces set in motion by the war were not yet exhausted. </a:t>
            </a:r>
          </a:p>
        </p:txBody>
      </p:sp>
    </p:spTree>
    <p:extLst>
      <p:ext uri="{BB962C8B-B14F-4D97-AF65-F5344CB8AC3E}">
        <p14:creationId xmlns:p14="http://schemas.microsoft.com/office/powerpoint/2010/main" val="111091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56AD-A742-472A-9B88-9B6FF64D2F73}"/>
              </a:ext>
            </a:extLst>
          </p:cNvPr>
          <p:cNvSpPr>
            <a:spLocks noGrp="1"/>
          </p:cNvSpPr>
          <p:nvPr>
            <p:ph type="title"/>
          </p:nvPr>
        </p:nvSpPr>
        <p:spPr/>
        <p:txBody>
          <a:bodyPr/>
          <a:lstStyle/>
          <a:p>
            <a:r>
              <a:rPr lang="en-US" dirty="0"/>
              <a:t>Revolutionary Upheavals in Germany </a:t>
            </a:r>
          </a:p>
        </p:txBody>
      </p:sp>
      <p:sp>
        <p:nvSpPr>
          <p:cNvPr id="3" name="Content Placeholder 2">
            <a:extLst>
              <a:ext uri="{FF2B5EF4-FFF2-40B4-BE49-F238E27FC236}">
                <a16:creationId xmlns:a16="http://schemas.microsoft.com/office/drawing/2014/main" id="{FA2B8493-0879-4F0E-BCC0-9ABD81E7F06D}"/>
              </a:ext>
            </a:extLst>
          </p:cNvPr>
          <p:cNvSpPr>
            <a:spLocks noGrp="1"/>
          </p:cNvSpPr>
          <p:nvPr>
            <p:ph idx="1"/>
          </p:nvPr>
        </p:nvSpPr>
        <p:spPr/>
        <p:txBody>
          <a:bodyPr/>
          <a:lstStyle/>
          <a:p>
            <a:r>
              <a:rPr lang="en-US" dirty="0"/>
              <a:t>Like Russia, Germany and Austria-Hungary experienced political revolution as a result of military defeat.</a:t>
            </a:r>
          </a:p>
          <a:p>
            <a:endParaRPr lang="en-US" dirty="0"/>
          </a:p>
          <a:p>
            <a:r>
              <a:rPr lang="en-US" dirty="0"/>
              <a:t>In November 1918, when Germany began to disintegrate in a convulsion of mutinies and mass demonstrations (known as the November Revolution), only the Social Democrats were numerous and well organized enough to pick up the pieces. </a:t>
            </a:r>
          </a:p>
        </p:txBody>
      </p:sp>
    </p:spTree>
    <p:extLst>
      <p:ext uri="{BB962C8B-B14F-4D97-AF65-F5344CB8AC3E}">
        <p14:creationId xmlns:p14="http://schemas.microsoft.com/office/powerpoint/2010/main" val="130172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4421-3444-4004-8E57-325A1921E4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AD15A2-20F2-4F0B-8857-FFA6280E7334}"/>
              </a:ext>
            </a:extLst>
          </p:cNvPr>
          <p:cNvSpPr>
            <a:spLocks noGrp="1"/>
          </p:cNvSpPr>
          <p:nvPr>
            <p:ph idx="1"/>
          </p:nvPr>
        </p:nvSpPr>
        <p:spPr/>
        <p:txBody>
          <a:bodyPr/>
          <a:lstStyle/>
          <a:p>
            <a:r>
              <a:rPr lang="en-US" dirty="0"/>
              <a:t>Russia, however, was the only belligerent that actually experienced the kind of complete collapse in 1917 that others were predicting might happen throughout Europe. </a:t>
            </a:r>
          </a:p>
          <a:p>
            <a:endParaRPr lang="en-US" dirty="0"/>
          </a:p>
          <a:p>
            <a:r>
              <a:rPr lang="en-US" dirty="0"/>
              <a:t>Out of Russia’s collapse came the Russian Revolution, whose impact would be widely felt in Europe for decades to come. </a:t>
            </a:r>
          </a:p>
        </p:txBody>
      </p:sp>
    </p:spTree>
    <p:extLst>
      <p:ext uri="{BB962C8B-B14F-4D97-AF65-F5344CB8AC3E}">
        <p14:creationId xmlns:p14="http://schemas.microsoft.com/office/powerpoint/2010/main" val="3796913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2662E-49F1-46ED-A2E0-A3D48E234A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06B99C-AB5D-47E5-A64E-984D212CB65B}"/>
              </a:ext>
            </a:extLst>
          </p:cNvPr>
          <p:cNvSpPr>
            <a:spLocks noGrp="1"/>
          </p:cNvSpPr>
          <p:nvPr>
            <p:ph idx="1"/>
          </p:nvPr>
        </p:nvSpPr>
        <p:spPr/>
        <p:txBody>
          <a:bodyPr/>
          <a:lstStyle/>
          <a:p>
            <a:r>
              <a:rPr lang="en-US" dirty="0"/>
              <a:t>A majority of the Social Democrats still favored parliamentary democracy as a gradual approach to social democracy and the elimination of the capitalist system. </a:t>
            </a:r>
          </a:p>
          <a:p>
            <a:endParaRPr lang="en-US" dirty="0"/>
          </a:p>
          <a:p>
            <a:r>
              <a:rPr lang="en-US" dirty="0"/>
              <a:t>A minority of German socialists, however, disgusted with the Social Democrats’ support of the war, had formed their own Independent Social Democratic Party in 1916. </a:t>
            </a:r>
          </a:p>
          <a:p>
            <a:endParaRPr lang="en-US" dirty="0"/>
          </a:p>
          <a:p>
            <a:pPr lvl="1"/>
            <a:r>
              <a:rPr lang="en-US" dirty="0"/>
              <a:t>Unlike Russia’s Bolsheviks, Germany’s radicals failed to achieve control of the government. </a:t>
            </a:r>
          </a:p>
          <a:p>
            <a:pPr lvl="1"/>
            <a:r>
              <a:rPr lang="en-US" dirty="0"/>
              <a:t>The German republic had been saved, but only because the moderate socialists had relied on the traditional army. </a:t>
            </a:r>
          </a:p>
          <a:p>
            <a:pPr lvl="1"/>
            <a:endParaRPr lang="en-US" dirty="0"/>
          </a:p>
        </p:txBody>
      </p:sp>
    </p:spTree>
    <p:extLst>
      <p:ext uri="{BB962C8B-B14F-4D97-AF65-F5344CB8AC3E}">
        <p14:creationId xmlns:p14="http://schemas.microsoft.com/office/powerpoint/2010/main" val="1899331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B4905-6ABF-4E7C-A023-B725CFF221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2636FD-5AA0-44F3-8175-6B6CFDF58F71}"/>
              </a:ext>
            </a:extLst>
          </p:cNvPr>
          <p:cNvSpPr>
            <a:spLocks noGrp="1"/>
          </p:cNvSpPr>
          <p:nvPr>
            <p:ph idx="1"/>
          </p:nvPr>
        </p:nvSpPr>
        <p:spPr/>
        <p:txBody>
          <a:bodyPr/>
          <a:lstStyle/>
          <a:p>
            <a:r>
              <a:rPr lang="en-US" dirty="0"/>
              <a:t>Austria-Hungary, too, experienced disintegration and revolution. </a:t>
            </a:r>
          </a:p>
          <a:p>
            <a:r>
              <a:rPr lang="en-US" dirty="0"/>
              <a:t>In 1914, when it attacked Serbia, the imperial regime had tried to crush the nationalistic forces that it believed were destroying the empire. </a:t>
            </a:r>
          </a:p>
          <a:p>
            <a:endParaRPr lang="en-US" dirty="0"/>
          </a:p>
          <a:p>
            <a:r>
              <a:rPr lang="en-US" dirty="0"/>
              <a:t>By 1918, those same nationalistic forces had brought the complete breakup of the Austro-Hungarian Empire. </a:t>
            </a:r>
          </a:p>
        </p:txBody>
      </p:sp>
    </p:spTree>
    <p:extLst>
      <p:ext uri="{BB962C8B-B14F-4D97-AF65-F5344CB8AC3E}">
        <p14:creationId xmlns:p14="http://schemas.microsoft.com/office/powerpoint/2010/main" val="1127351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58814-DF37-4294-B9D6-8457B9EED0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DB84AF-366A-417E-95AF-4DDA5E0AEF55}"/>
              </a:ext>
            </a:extLst>
          </p:cNvPr>
          <p:cNvSpPr>
            <a:spLocks noGrp="1"/>
          </p:cNvSpPr>
          <p:nvPr>
            <p:ph idx="1"/>
          </p:nvPr>
        </p:nvSpPr>
        <p:spPr/>
        <p:txBody>
          <a:bodyPr/>
          <a:lstStyle/>
          <a:p>
            <a:r>
              <a:rPr lang="en-US" dirty="0"/>
              <a:t>By the time the war ended, the Austro-Hungarian Empire had been replaced by the independent republics of Austria, Hungary, and Czechoslovakia and a new southern Slavic monarchical stated called Yugoslavia. </a:t>
            </a:r>
          </a:p>
          <a:p>
            <a:endParaRPr lang="en-US" dirty="0"/>
          </a:p>
          <a:p>
            <a:pPr lvl="1"/>
            <a:r>
              <a:rPr lang="en-US" dirty="0"/>
              <a:t>Only in Hungary was there an attempt at social revolution when Bela </a:t>
            </a:r>
            <a:r>
              <a:rPr lang="en-US" dirty="0" err="1"/>
              <a:t>Kun</a:t>
            </a:r>
            <a:r>
              <a:rPr lang="en-US" dirty="0"/>
              <a:t> established a communist state.</a:t>
            </a:r>
          </a:p>
          <a:p>
            <a:pPr lvl="1"/>
            <a:r>
              <a:rPr lang="en-US" dirty="0"/>
              <a:t>It was crushed after a brief five-month existence. </a:t>
            </a:r>
          </a:p>
        </p:txBody>
      </p:sp>
    </p:spTree>
    <p:extLst>
      <p:ext uri="{BB962C8B-B14F-4D97-AF65-F5344CB8AC3E}">
        <p14:creationId xmlns:p14="http://schemas.microsoft.com/office/powerpoint/2010/main" val="83493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17A5-3FF1-4142-8AAC-0F11B389EBBA}"/>
              </a:ext>
            </a:extLst>
          </p:cNvPr>
          <p:cNvSpPr>
            <a:spLocks noGrp="1"/>
          </p:cNvSpPr>
          <p:nvPr>
            <p:ph type="title"/>
          </p:nvPr>
        </p:nvSpPr>
        <p:spPr/>
        <p:txBody>
          <a:bodyPr/>
          <a:lstStyle/>
          <a:p>
            <a:r>
              <a:rPr lang="en-US" dirty="0"/>
              <a:t>The Russian Revolution </a:t>
            </a:r>
          </a:p>
        </p:txBody>
      </p:sp>
      <p:sp>
        <p:nvSpPr>
          <p:cNvPr id="3" name="Content Placeholder 2">
            <a:extLst>
              <a:ext uri="{FF2B5EF4-FFF2-40B4-BE49-F238E27FC236}">
                <a16:creationId xmlns:a16="http://schemas.microsoft.com/office/drawing/2014/main" id="{65CBD508-6841-41B8-82C6-71817CF5689A}"/>
              </a:ext>
            </a:extLst>
          </p:cNvPr>
          <p:cNvSpPr>
            <a:spLocks noGrp="1"/>
          </p:cNvSpPr>
          <p:nvPr>
            <p:ph idx="1"/>
          </p:nvPr>
        </p:nvSpPr>
        <p:spPr/>
        <p:txBody>
          <a:bodyPr/>
          <a:lstStyle/>
          <a:p>
            <a:r>
              <a:rPr lang="en-US" dirty="0"/>
              <a:t>The Russian Revolution took place in 1917 when the peasants and working class people of Russia revolted against the government of Tsar Nicholas II. </a:t>
            </a:r>
          </a:p>
          <a:p>
            <a:endParaRPr lang="en-US" dirty="0"/>
          </a:p>
          <a:p>
            <a:r>
              <a:rPr lang="en-US" dirty="0"/>
              <a:t>They were led by Vladimir Lenin and a group of revolutionaries called the Bolsheviks. </a:t>
            </a:r>
          </a:p>
          <a:p>
            <a:endParaRPr lang="en-US" dirty="0"/>
          </a:p>
          <a:p>
            <a:r>
              <a:rPr lang="en-US" dirty="0"/>
              <a:t>The new communist government created the country of the Soviet Union.</a:t>
            </a:r>
          </a:p>
        </p:txBody>
      </p:sp>
    </p:spTree>
    <p:extLst>
      <p:ext uri="{BB962C8B-B14F-4D97-AF65-F5344CB8AC3E}">
        <p14:creationId xmlns:p14="http://schemas.microsoft.com/office/powerpoint/2010/main" val="319644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B387-99BA-4FF0-9B1A-66D8A9075B60}"/>
              </a:ext>
            </a:extLst>
          </p:cNvPr>
          <p:cNvSpPr>
            <a:spLocks noGrp="1"/>
          </p:cNvSpPr>
          <p:nvPr>
            <p:ph type="title"/>
          </p:nvPr>
        </p:nvSpPr>
        <p:spPr/>
        <p:txBody>
          <a:bodyPr/>
          <a:lstStyle/>
          <a:p>
            <a:r>
              <a:rPr lang="en-US" dirty="0"/>
              <a:t>The March Revolution </a:t>
            </a:r>
          </a:p>
        </p:txBody>
      </p:sp>
      <p:sp>
        <p:nvSpPr>
          <p:cNvPr id="3" name="Content Placeholder 2">
            <a:extLst>
              <a:ext uri="{FF2B5EF4-FFF2-40B4-BE49-F238E27FC236}">
                <a16:creationId xmlns:a16="http://schemas.microsoft.com/office/drawing/2014/main" id="{AD7533EF-E755-464D-8E7C-752AF83DCC7A}"/>
              </a:ext>
            </a:extLst>
          </p:cNvPr>
          <p:cNvSpPr>
            <a:spLocks noGrp="1"/>
          </p:cNvSpPr>
          <p:nvPr>
            <p:ph idx="1"/>
          </p:nvPr>
        </p:nvSpPr>
        <p:spPr/>
        <p:txBody>
          <a:bodyPr/>
          <a:lstStyle/>
          <a:p>
            <a:r>
              <a:rPr lang="en-US" dirty="0"/>
              <a:t>The violent revolution marked the end of the Romanov dynasty and centuries of Russian Imperial rule. </a:t>
            </a:r>
          </a:p>
          <a:p>
            <a:endParaRPr lang="en-US" dirty="0"/>
          </a:p>
          <a:p>
            <a:r>
              <a:rPr lang="en-US" dirty="0"/>
              <a:t>During the Russian Revolution, the Bolsheviks, led by leftist revolutionary Vladimir Lenin, seized power and destroyed the tradition of </a:t>
            </a:r>
            <a:r>
              <a:rPr lang="en-US" dirty="0" err="1"/>
              <a:t>csarist</a:t>
            </a:r>
            <a:r>
              <a:rPr lang="en-US" dirty="0"/>
              <a:t> rule. </a:t>
            </a:r>
          </a:p>
          <a:p>
            <a:endParaRPr lang="en-US" dirty="0"/>
          </a:p>
          <a:p>
            <a:r>
              <a:rPr lang="en-US" dirty="0"/>
              <a:t>The Bolsheviks would later become the Communist Party of the Soviet Union.</a:t>
            </a:r>
          </a:p>
        </p:txBody>
      </p:sp>
    </p:spTree>
    <p:extLst>
      <p:ext uri="{BB962C8B-B14F-4D97-AF65-F5344CB8AC3E}">
        <p14:creationId xmlns:p14="http://schemas.microsoft.com/office/powerpoint/2010/main" val="292318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BA83-43DF-4442-9055-11FAE9FC52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F43AE7-1FD4-49E8-8136-EA1A8A62F94D}"/>
              </a:ext>
            </a:extLst>
          </p:cNvPr>
          <p:cNvSpPr>
            <a:spLocks noGrp="1"/>
          </p:cNvSpPr>
          <p:nvPr>
            <p:ph idx="1"/>
          </p:nvPr>
        </p:nvSpPr>
        <p:spPr/>
        <p:txBody>
          <a:bodyPr/>
          <a:lstStyle/>
          <a:p>
            <a:r>
              <a:rPr lang="en-US" dirty="0"/>
              <a:t>A population boom at the end of the 19th century, a harsh growing season due to Russia’s northern climate, and a series of costly wars—starting with the Crimean War (1854-1856)—meant frequent food shortages across the vast empire.</a:t>
            </a:r>
          </a:p>
          <a:p>
            <a:endParaRPr lang="en-US" dirty="0"/>
          </a:p>
          <a:p>
            <a:r>
              <a:rPr lang="en-US" dirty="0"/>
              <a:t>Large protests by Russian workers against the monarchy led to the Bloody Sunday massacre of 1905. Hundreds of unarmed protesters were killed or wounded by the czar’s troops.</a:t>
            </a:r>
          </a:p>
        </p:txBody>
      </p:sp>
    </p:spTree>
    <p:extLst>
      <p:ext uri="{BB962C8B-B14F-4D97-AF65-F5344CB8AC3E}">
        <p14:creationId xmlns:p14="http://schemas.microsoft.com/office/powerpoint/2010/main" val="213260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22463-368C-40F6-B049-ED84DC40C5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CBE735-1531-4A8F-BCFD-8B1BEDAEF0AA}"/>
              </a:ext>
            </a:extLst>
          </p:cNvPr>
          <p:cNvSpPr>
            <a:spLocks noGrp="1"/>
          </p:cNvSpPr>
          <p:nvPr>
            <p:ph idx="1"/>
          </p:nvPr>
        </p:nvSpPr>
        <p:spPr/>
        <p:txBody>
          <a:bodyPr>
            <a:normAutofit/>
          </a:bodyPr>
          <a:lstStyle/>
          <a:p>
            <a:r>
              <a:rPr lang="en-US" sz="2800" dirty="0"/>
              <a:t>The massacre sparked the Russian revolution of 1905, during which angry workers responded with a series of crippling strikes throughout the country.</a:t>
            </a:r>
          </a:p>
        </p:txBody>
      </p:sp>
    </p:spTree>
    <p:extLst>
      <p:ext uri="{BB962C8B-B14F-4D97-AF65-F5344CB8AC3E}">
        <p14:creationId xmlns:p14="http://schemas.microsoft.com/office/powerpoint/2010/main" val="84211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386D-5704-4DAF-9D50-97E4F32B66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8CFA6D-E87B-4667-9F13-D4877FEC94AE}"/>
              </a:ext>
            </a:extLst>
          </p:cNvPr>
          <p:cNvSpPr>
            <a:spLocks noGrp="1"/>
          </p:cNvSpPr>
          <p:nvPr>
            <p:ph idx="1"/>
          </p:nvPr>
        </p:nvSpPr>
        <p:spPr/>
        <p:txBody>
          <a:bodyPr/>
          <a:lstStyle/>
          <a:p>
            <a:r>
              <a:rPr lang="en-US" dirty="0">
                <a:solidFill>
                  <a:srgbClr val="181818"/>
                </a:solidFill>
                <a:latin typeface="open-sans"/>
              </a:rPr>
              <a:t>After the bloodshed of 1905, </a:t>
            </a:r>
            <a:r>
              <a:rPr lang="en-US" dirty="0">
                <a:solidFill>
                  <a:schemeClr val="tx1"/>
                </a:solidFill>
                <a:latin typeface="open-sans"/>
                <a:hlinkClick r:id="rId2">
                  <a:extLst>
                    <a:ext uri="{A12FA001-AC4F-418D-AE19-62706E023703}">
                      <ahyp:hlinkClr xmlns:ahyp="http://schemas.microsoft.com/office/drawing/2018/hyperlinkcolor" val="tx"/>
                    </a:ext>
                  </a:extLst>
                </a:hlinkClick>
              </a:rPr>
              <a:t>Czar Nicholas II</a:t>
            </a:r>
            <a:r>
              <a:rPr lang="en-US" dirty="0">
                <a:solidFill>
                  <a:schemeClr val="tx1"/>
                </a:solidFill>
                <a:latin typeface="open-sans"/>
              </a:rPr>
              <a:t> </a:t>
            </a:r>
            <a:r>
              <a:rPr lang="en-US" dirty="0">
                <a:solidFill>
                  <a:srgbClr val="181818"/>
                </a:solidFill>
                <a:latin typeface="open-sans"/>
              </a:rPr>
              <a:t>promised the formation of a series of representative assemblies, or Dumas, to work toward reform.</a:t>
            </a:r>
          </a:p>
          <a:p>
            <a:pPr marL="0" indent="0">
              <a:buNone/>
            </a:pPr>
            <a:endParaRPr lang="en-US" dirty="0">
              <a:solidFill>
                <a:srgbClr val="181818"/>
              </a:solidFill>
              <a:latin typeface="open-sans"/>
            </a:endParaRPr>
          </a:p>
          <a:p>
            <a:r>
              <a:rPr lang="en-US" dirty="0">
                <a:solidFill>
                  <a:srgbClr val="181818"/>
                </a:solidFill>
                <a:latin typeface="open-sans"/>
              </a:rPr>
              <a:t>Russia entered into</a:t>
            </a:r>
            <a:r>
              <a:rPr lang="en-US" dirty="0">
                <a:solidFill>
                  <a:schemeClr val="tx1"/>
                </a:solidFill>
                <a:latin typeface="open-sans"/>
              </a:rPr>
              <a:t> </a:t>
            </a:r>
            <a:r>
              <a:rPr lang="en-US" dirty="0">
                <a:solidFill>
                  <a:schemeClr val="tx1"/>
                </a:solidFill>
                <a:latin typeface="open-sans"/>
                <a:hlinkClick r:id="rId3">
                  <a:extLst>
                    <a:ext uri="{A12FA001-AC4F-418D-AE19-62706E023703}">
                      <ahyp:hlinkClr xmlns:ahyp="http://schemas.microsoft.com/office/drawing/2018/hyperlinkcolor" val="tx"/>
                    </a:ext>
                  </a:extLst>
                </a:hlinkClick>
              </a:rPr>
              <a:t>World War I</a:t>
            </a:r>
            <a:r>
              <a:rPr lang="en-US" dirty="0">
                <a:solidFill>
                  <a:schemeClr val="tx1"/>
                </a:solidFill>
                <a:latin typeface="open-sans"/>
              </a:rPr>
              <a:t> </a:t>
            </a:r>
            <a:r>
              <a:rPr lang="en-US" dirty="0">
                <a:solidFill>
                  <a:srgbClr val="181818"/>
                </a:solidFill>
                <a:latin typeface="open-sans"/>
              </a:rPr>
              <a:t>in August 1914 in support of the Serbs and their French and British allies. Their involvement in the war would soon prove disastrous for the Russian Empire.</a:t>
            </a:r>
          </a:p>
          <a:p>
            <a:endParaRPr lang="en-US" dirty="0"/>
          </a:p>
        </p:txBody>
      </p:sp>
    </p:spTree>
    <p:extLst>
      <p:ext uri="{BB962C8B-B14F-4D97-AF65-F5344CB8AC3E}">
        <p14:creationId xmlns:p14="http://schemas.microsoft.com/office/powerpoint/2010/main" val="417225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7ABA-1C8C-4DB3-A798-91B5A49E95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2A6A78-B9A0-47CE-BBD5-FC427A157EFC}"/>
              </a:ext>
            </a:extLst>
          </p:cNvPr>
          <p:cNvSpPr>
            <a:spLocks noGrp="1"/>
          </p:cNvSpPr>
          <p:nvPr>
            <p:ph idx="1"/>
          </p:nvPr>
        </p:nvSpPr>
        <p:spPr/>
        <p:txBody>
          <a:bodyPr>
            <a:normAutofit/>
          </a:bodyPr>
          <a:lstStyle/>
          <a:p>
            <a:r>
              <a:rPr lang="en-US" sz="2800" dirty="0"/>
              <a:t>Czar Nicholas left the Russian capital of Petrograd (St. Petersburg) in 1915 to take command of the Russian Army front.</a:t>
            </a:r>
          </a:p>
        </p:txBody>
      </p:sp>
    </p:spTree>
    <p:extLst>
      <p:ext uri="{BB962C8B-B14F-4D97-AF65-F5344CB8AC3E}">
        <p14:creationId xmlns:p14="http://schemas.microsoft.com/office/powerpoint/2010/main" val="2576878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04DD-833A-4A46-A260-22E220383A40}"/>
              </a:ext>
            </a:extLst>
          </p:cNvPr>
          <p:cNvSpPr>
            <a:spLocks noGrp="1"/>
          </p:cNvSpPr>
          <p:nvPr>
            <p:ph type="title"/>
          </p:nvPr>
        </p:nvSpPr>
        <p:spPr/>
        <p:txBody>
          <a:bodyPr/>
          <a:lstStyle/>
          <a:p>
            <a:r>
              <a:rPr lang="en-US" dirty="0"/>
              <a:t>Rasputin and the Czarina</a:t>
            </a:r>
          </a:p>
        </p:txBody>
      </p:sp>
      <p:sp>
        <p:nvSpPr>
          <p:cNvPr id="3" name="Content Placeholder 2">
            <a:extLst>
              <a:ext uri="{FF2B5EF4-FFF2-40B4-BE49-F238E27FC236}">
                <a16:creationId xmlns:a16="http://schemas.microsoft.com/office/drawing/2014/main" id="{0DD11B85-532F-49F8-B471-071A4A202A7F}"/>
              </a:ext>
            </a:extLst>
          </p:cNvPr>
          <p:cNvSpPr>
            <a:spLocks noGrp="1"/>
          </p:cNvSpPr>
          <p:nvPr>
            <p:ph idx="1"/>
          </p:nvPr>
        </p:nvSpPr>
        <p:spPr/>
        <p:txBody>
          <a:bodyPr/>
          <a:lstStyle/>
          <a:p>
            <a:r>
              <a:rPr lang="en-US" dirty="0"/>
              <a:t>In her husband’s absence, Czarina Alexandra—an unpopular woman of German ancestry—began firing elected officials. During this time, her controversial advisor, </a:t>
            </a:r>
            <a:r>
              <a:rPr lang="en-US" dirty="0" err="1"/>
              <a:t>Grigory</a:t>
            </a:r>
            <a:r>
              <a:rPr lang="en-US" dirty="0"/>
              <a:t> Rasputin, increased his influence over Russian politics and the royal Romanov family.</a:t>
            </a:r>
          </a:p>
          <a:p>
            <a:endParaRPr lang="en-US" dirty="0"/>
          </a:p>
          <a:p>
            <a:r>
              <a:rPr lang="en-US" dirty="0"/>
              <a:t>Russian nobles eager to end Rasputin’s influence murdered him on December 30, 1916. By then, most Russians had lost faith in the failed leadership of the czar. Government corruption was rampant, the Russian economy remained backward and Nicholas repeatedly dissolved the Duma, the toothless Russian parliament established after the 1905 revolution, when it opposed his will.</a:t>
            </a:r>
          </a:p>
        </p:txBody>
      </p:sp>
    </p:spTree>
    <p:extLst>
      <p:ext uri="{BB962C8B-B14F-4D97-AF65-F5344CB8AC3E}">
        <p14:creationId xmlns:p14="http://schemas.microsoft.com/office/powerpoint/2010/main" val="110162400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32</TotalTime>
  <Words>1287</Words>
  <Application>Microsoft Office PowerPoint</Application>
  <PresentationFormat>Widescreen</PresentationFormat>
  <Paragraphs>79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Gill Sans MT</vt:lpstr>
      <vt:lpstr>Impact</vt:lpstr>
      <vt:lpstr>open-sans</vt:lpstr>
      <vt:lpstr>Badge</vt:lpstr>
      <vt:lpstr>Chapter 25 Section 3: War and Revolution </vt:lpstr>
      <vt:lpstr>PowerPoint Presentation</vt:lpstr>
      <vt:lpstr>The Russian Revolution </vt:lpstr>
      <vt:lpstr>The March Revolution </vt:lpstr>
      <vt:lpstr>PowerPoint Presentation</vt:lpstr>
      <vt:lpstr>PowerPoint Presentation</vt:lpstr>
      <vt:lpstr>PowerPoint Presentation</vt:lpstr>
      <vt:lpstr>PowerPoint Presentation</vt:lpstr>
      <vt:lpstr>Rasputin and the Czarina</vt:lpstr>
      <vt:lpstr>PowerPoint Presentation</vt:lpstr>
      <vt:lpstr>PowerPoint Presentation</vt:lpstr>
      <vt:lpstr>PowerPoint Presentation</vt:lpstr>
      <vt:lpstr>Bolshevik Revolution</vt:lpstr>
      <vt:lpstr>PowerPoint Presentation</vt:lpstr>
      <vt:lpstr>Russian Civil War</vt:lpstr>
      <vt:lpstr>The last year of the war </vt:lpstr>
      <vt:lpstr>PowerPoint Presentation</vt:lpstr>
      <vt:lpstr>PowerPoint Presentation</vt:lpstr>
      <vt:lpstr>Revolutionary Upheavals in Germany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 Section 3: War and Revolution </dc:title>
  <dc:creator>Tyler Moudry</dc:creator>
  <cp:lastModifiedBy>Tyler Moudry</cp:lastModifiedBy>
  <cp:revision>5</cp:revision>
  <dcterms:created xsi:type="dcterms:W3CDTF">2019-04-01T03:47:23Z</dcterms:created>
  <dcterms:modified xsi:type="dcterms:W3CDTF">2019-04-01T04:19:34Z</dcterms:modified>
</cp:coreProperties>
</file>