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2" d="100"/>
          <a:sy n="72" d="100"/>
        </p:scale>
        <p:origin x="6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3/27/2019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3/27/2019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3/27/2019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3/27/2019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3/27/2019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A2A5-F943-4CDA-A1B1-3EADD1E4BEF9}"/>
              </a:ext>
            </a:extLst>
          </p:cNvPr>
          <p:cNvSpPr>
            <a:spLocks noGrp="1"/>
          </p:cNvSpPr>
          <p:nvPr>
            <p:ph type="ctrTitle"/>
          </p:nvPr>
        </p:nvSpPr>
        <p:spPr/>
        <p:txBody>
          <a:bodyPr/>
          <a:lstStyle/>
          <a:p>
            <a:r>
              <a:rPr lang="en-US" sz="6600" dirty="0"/>
              <a:t>Ap European History </a:t>
            </a:r>
            <a:br>
              <a:rPr lang="en-US" sz="6600" dirty="0"/>
            </a:br>
            <a:r>
              <a:rPr lang="en-US" sz="6600" dirty="0"/>
              <a:t>Chapter 25 Section 2: The War </a:t>
            </a:r>
          </a:p>
        </p:txBody>
      </p:sp>
      <p:sp>
        <p:nvSpPr>
          <p:cNvPr id="3" name="Subtitle 2">
            <a:extLst>
              <a:ext uri="{FF2B5EF4-FFF2-40B4-BE49-F238E27FC236}">
                <a16:creationId xmlns:a16="http://schemas.microsoft.com/office/drawing/2014/main" id="{50EB7C16-4A23-41F8-BA59-E42B575C9C1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93263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39E9-6E1A-4248-8355-5C6FE8CAEC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E61A13C-4A4F-4EA1-9EED-E5BC4DF86C0C}"/>
              </a:ext>
            </a:extLst>
          </p:cNvPr>
          <p:cNvSpPr>
            <a:spLocks noGrp="1"/>
          </p:cNvSpPr>
          <p:nvPr>
            <p:ph idx="1"/>
          </p:nvPr>
        </p:nvSpPr>
        <p:spPr/>
        <p:txBody>
          <a:bodyPr>
            <a:normAutofit/>
          </a:bodyPr>
          <a:lstStyle/>
          <a:p>
            <a:r>
              <a:rPr lang="en-US" sz="2400" dirty="0"/>
              <a:t>German troops crossed into Belgium on August 4</a:t>
            </a:r>
            <a:r>
              <a:rPr lang="en-US" sz="2400" baseline="30000" dirty="0"/>
              <a:t>th</a:t>
            </a:r>
            <a:r>
              <a:rPr lang="en-US" sz="2400" dirty="0"/>
              <a:t>, and by the first week of September had reached the Marne River, only 20 miles from Paris. </a:t>
            </a:r>
          </a:p>
          <a:p>
            <a:endParaRPr lang="en-US" sz="2400" dirty="0"/>
          </a:p>
          <a:p>
            <a:pPr lvl="1"/>
            <a:r>
              <a:rPr lang="en-US" sz="2400" dirty="0"/>
              <a:t>The Germans seemed on the verge of success but had underestimated the speed with which the British would be able to mobilize and put troops into battle in France. </a:t>
            </a:r>
          </a:p>
        </p:txBody>
      </p:sp>
    </p:spTree>
    <p:extLst>
      <p:ext uri="{BB962C8B-B14F-4D97-AF65-F5344CB8AC3E}">
        <p14:creationId xmlns:p14="http://schemas.microsoft.com/office/powerpoint/2010/main" val="1106531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E7C4-1D60-4F3D-ACD4-9AEF5A39AF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44B8B8-D87D-4BFA-ABE4-49BCBF0EA33F}"/>
              </a:ext>
            </a:extLst>
          </p:cNvPr>
          <p:cNvSpPr>
            <a:spLocks noGrp="1"/>
          </p:cNvSpPr>
          <p:nvPr>
            <p:ph idx="1"/>
          </p:nvPr>
        </p:nvSpPr>
        <p:spPr/>
        <p:txBody>
          <a:bodyPr>
            <a:normAutofit/>
          </a:bodyPr>
          <a:lstStyle/>
          <a:p>
            <a:r>
              <a:rPr lang="en-US" sz="2800" dirty="0"/>
              <a:t>An unexpected counterattack by British and French forces under the French commander </a:t>
            </a:r>
            <a:r>
              <a:rPr lang="en-US" sz="2800" b="1" i="1" u="sng" dirty="0"/>
              <a:t>General Joseph Joffre </a:t>
            </a:r>
            <a:r>
              <a:rPr lang="en-US" sz="2800" dirty="0"/>
              <a:t>stopped the Germans at the </a:t>
            </a:r>
            <a:r>
              <a:rPr lang="en-US" sz="2800" b="1" i="1" u="sng" dirty="0"/>
              <a:t>First Battle of the Marne</a:t>
            </a:r>
            <a:r>
              <a:rPr lang="en-US" sz="2800" dirty="0"/>
              <a:t>. </a:t>
            </a:r>
          </a:p>
        </p:txBody>
      </p:sp>
    </p:spTree>
    <p:extLst>
      <p:ext uri="{BB962C8B-B14F-4D97-AF65-F5344CB8AC3E}">
        <p14:creationId xmlns:p14="http://schemas.microsoft.com/office/powerpoint/2010/main" val="1127499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7BB0-6B59-43EB-879D-A232D3B118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8D3582-423F-43D3-B06D-DFA057C1ACF0}"/>
              </a:ext>
            </a:extLst>
          </p:cNvPr>
          <p:cNvSpPr>
            <a:spLocks noGrp="1"/>
          </p:cNvSpPr>
          <p:nvPr>
            <p:ph idx="1"/>
          </p:nvPr>
        </p:nvSpPr>
        <p:spPr/>
        <p:txBody>
          <a:bodyPr>
            <a:normAutofit/>
          </a:bodyPr>
          <a:lstStyle/>
          <a:p>
            <a:r>
              <a:rPr lang="en-US" sz="3600" dirty="0"/>
              <a:t>The war quickly turned into a stalemate as neither the Germans nor the French could dislodge the other from the trenches they had begun to dig for shelter. </a:t>
            </a:r>
          </a:p>
        </p:txBody>
      </p:sp>
    </p:spTree>
    <p:extLst>
      <p:ext uri="{BB962C8B-B14F-4D97-AF65-F5344CB8AC3E}">
        <p14:creationId xmlns:p14="http://schemas.microsoft.com/office/powerpoint/2010/main" val="102847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2804-47B7-4040-B14A-2D7DCDB44CF9}"/>
              </a:ext>
            </a:extLst>
          </p:cNvPr>
          <p:cNvSpPr>
            <a:spLocks noGrp="1"/>
          </p:cNvSpPr>
          <p:nvPr>
            <p:ph type="title"/>
          </p:nvPr>
        </p:nvSpPr>
        <p:spPr/>
        <p:txBody>
          <a:bodyPr/>
          <a:lstStyle/>
          <a:p>
            <a:r>
              <a:rPr lang="en-US" dirty="0"/>
              <a:t>Trench Warfare </a:t>
            </a:r>
          </a:p>
        </p:txBody>
      </p:sp>
      <p:sp>
        <p:nvSpPr>
          <p:cNvPr id="3" name="Content Placeholder 2">
            <a:extLst>
              <a:ext uri="{FF2B5EF4-FFF2-40B4-BE49-F238E27FC236}">
                <a16:creationId xmlns:a16="http://schemas.microsoft.com/office/drawing/2014/main" id="{3CAB4461-CE5B-432F-818D-6837450F0953}"/>
              </a:ext>
            </a:extLst>
          </p:cNvPr>
          <p:cNvSpPr>
            <a:spLocks noGrp="1"/>
          </p:cNvSpPr>
          <p:nvPr>
            <p:ph idx="1"/>
          </p:nvPr>
        </p:nvSpPr>
        <p:spPr/>
        <p:txBody>
          <a:bodyPr>
            <a:normAutofit/>
          </a:bodyPr>
          <a:lstStyle/>
          <a:p>
            <a:r>
              <a:rPr lang="en-US" sz="2800" dirty="0"/>
              <a:t>Two lines of trenches soon extended from the English Channel to the frontiers of Switzerland. </a:t>
            </a:r>
          </a:p>
          <a:p>
            <a:endParaRPr lang="en-US" sz="2800" dirty="0"/>
          </a:p>
          <a:p>
            <a:r>
              <a:rPr lang="en-US" sz="2800" dirty="0"/>
              <a:t>The Western Front had become bogged down in trench warfare, which kept both sides immobilized in virtually the same positions for four years. </a:t>
            </a:r>
          </a:p>
        </p:txBody>
      </p:sp>
    </p:spTree>
    <p:extLst>
      <p:ext uri="{BB962C8B-B14F-4D97-AF65-F5344CB8AC3E}">
        <p14:creationId xmlns:p14="http://schemas.microsoft.com/office/powerpoint/2010/main" val="3756408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D0E9-FA00-4041-B358-FC4E768E28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1CC7CD-CB4B-4C66-AA51-E1EC23D19EB5}"/>
              </a:ext>
            </a:extLst>
          </p:cNvPr>
          <p:cNvSpPr>
            <a:spLocks noGrp="1"/>
          </p:cNvSpPr>
          <p:nvPr>
            <p:ph idx="1"/>
          </p:nvPr>
        </p:nvSpPr>
        <p:spPr/>
        <p:txBody>
          <a:bodyPr>
            <a:normAutofit/>
          </a:bodyPr>
          <a:lstStyle/>
          <a:p>
            <a:r>
              <a:rPr lang="en-US" sz="3200" dirty="0"/>
              <a:t>In contrast to the west, the war in the east was marked by much more mobility, although the cost in lives was equally enormous. </a:t>
            </a:r>
          </a:p>
        </p:txBody>
      </p:sp>
    </p:spTree>
    <p:extLst>
      <p:ext uri="{BB962C8B-B14F-4D97-AF65-F5344CB8AC3E}">
        <p14:creationId xmlns:p14="http://schemas.microsoft.com/office/powerpoint/2010/main" val="3600409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E646A-D2C9-4D9A-86EF-3A2CA30702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7C9B87-7B8E-498B-B86B-A3D772BB78F8}"/>
              </a:ext>
            </a:extLst>
          </p:cNvPr>
          <p:cNvSpPr>
            <a:spLocks noGrp="1"/>
          </p:cNvSpPr>
          <p:nvPr>
            <p:ph idx="1"/>
          </p:nvPr>
        </p:nvSpPr>
        <p:spPr>
          <a:xfrm>
            <a:off x="1251678" y="1404731"/>
            <a:ext cx="10178322" cy="5070884"/>
          </a:xfrm>
        </p:spPr>
        <p:txBody>
          <a:bodyPr>
            <a:normAutofit/>
          </a:bodyPr>
          <a:lstStyle/>
          <a:p>
            <a:r>
              <a:rPr lang="en-US" sz="2800" dirty="0"/>
              <a:t>At the beginning of the war, the Russian army moved into eastern Germany but was decisively defeated at the </a:t>
            </a:r>
            <a:r>
              <a:rPr lang="en-US" sz="2800" b="1" i="1" u="sng" dirty="0"/>
              <a:t>Battles of Tannenberg on August 30 and the </a:t>
            </a:r>
            <a:r>
              <a:rPr lang="en-US" sz="2800" b="1" i="1" u="sng" dirty="0" err="1"/>
              <a:t>Masurian</a:t>
            </a:r>
            <a:r>
              <a:rPr lang="en-US" sz="2800" b="1" i="1" u="sng" dirty="0"/>
              <a:t> Lakes </a:t>
            </a:r>
            <a:r>
              <a:rPr lang="en-US" sz="2800" dirty="0"/>
              <a:t>on September 15.</a:t>
            </a:r>
          </a:p>
          <a:p>
            <a:pPr lvl="1"/>
            <a:r>
              <a:rPr lang="en-US" sz="2600" dirty="0"/>
              <a:t>These battles established the military reputations of the commanding general, Paul von Hindenburg, and his chief of staff, General Erich Ludendorff. </a:t>
            </a:r>
          </a:p>
          <a:p>
            <a:pPr lvl="1"/>
            <a:endParaRPr lang="en-US" sz="2600" dirty="0"/>
          </a:p>
          <a:p>
            <a:pPr lvl="1"/>
            <a:r>
              <a:rPr lang="en-US" sz="2600" i="1" dirty="0"/>
              <a:t>The Russians were no longer a threat to German territory. </a:t>
            </a:r>
          </a:p>
        </p:txBody>
      </p:sp>
    </p:spTree>
    <p:extLst>
      <p:ext uri="{BB962C8B-B14F-4D97-AF65-F5344CB8AC3E}">
        <p14:creationId xmlns:p14="http://schemas.microsoft.com/office/powerpoint/2010/main" val="1204578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EE6DD-7C33-48F2-BDE3-7B2827CFA459}"/>
              </a:ext>
            </a:extLst>
          </p:cNvPr>
          <p:cNvSpPr>
            <a:spLocks noGrp="1"/>
          </p:cNvSpPr>
          <p:nvPr>
            <p:ph type="title"/>
          </p:nvPr>
        </p:nvSpPr>
        <p:spPr/>
        <p:txBody>
          <a:bodyPr/>
          <a:lstStyle/>
          <a:p>
            <a:r>
              <a:rPr lang="en-US" dirty="0"/>
              <a:t>Italy’s betrayal </a:t>
            </a:r>
          </a:p>
        </p:txBody>
      </p:sp>
      <p:sp>
        <p:nvSpPr>
          <p:cNvPr id="3" name="Content Placeholder 2">
            <a:extLst>
              <a:ext uri="{FF2B5EF4-FFF2-40B4-BE49-F238E27FC236}">
                <a16:creationId xmlns:a16="http://schemas.microsoft.com/office/drawing/2014/main" id="{01BBD38D-EAD2-42B7-8E44-A233DF6AECDD}"/>
              </a:ext>
            </a:extLst>
          </p:cNvPr>
          <p:cNvSpPr>
            <a:spLocks noGrp="1"/>
          </p:cNvSpPr>
          <p:nvPr>
            <p:ph idx="1"/>
          </p:nvPr>
        </p:nvSpPr>
        <p:spPr>
          <a:xfrm>
            <a:off x="1251678" y="2054087"/>
            <a:ext cx="10178322" cy="3825505"/>
          </a:xfrm>
        </p:spPr>
        <p:txBody>
          <a:bodyPr/>
          <a:lstStyle/>
          <a:p>
            <a:r>
              <a:rPr lang="en-US" dirty="0"/>
              <a:t>The Austrians, Germany’s allies, fared less well initially. </a:t>
            </a:r>
          </a:p>
          <a:p>
            <a:r>
              <a:rPr lang="en-US" dirty="0"/>
              <a:t>They had been defeated by the Russians in Galicia and thrown out of Serbia as well. </a:t>
            </a:r>
          </a:p>
          <a:p>
            <a:endParaRPr lang="en-US" dirty="0"/>
          </a:p>
          <a:p>
            <a:pPr lvl="1"/>
            <a:r>
              <a:rPr lang="en-US" dirty="0"/>
              <a:t>To make matters worse, the Italians betrayed the Germans and Austrians and entered the war on the Allied side by attacking Austria in May 1915. </a:t>
            </a:r>
          </a:p>
          <a:p>
            <a:pPr lvl="1"/>
            <a:endParaRPr lang="en-US" dirty="0"/>
          </a:p>
          <a:p>
            <a:pPr lvl="1"/>
            <a:r>
              <a:rPr lang="en-US" dirty="0"/>
              <a:t>By this time, the Germans had come to the aid of the Austrians. </a:t>
            </a:r>
          </a:p>
        </p:txBody>
      </p:sp>
    </p:spTree>
    <p:extLst>
      <p:ext uri="{BB962C8B-B14F-4D97-AF65-F5344CB8AC3E}">
        <p14:creationId xmlns:p14="http://schemas.microsoft.com/office/powerpoint/2010/main" val="2228037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A5BD9-39DE-489A-B71D-B27C4033AA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E9D9C2-E825-4F56-A700-678606480D14}"/>
              </a:ext>
            </a:extLst>
          </p:cNvPr>
          <p:cNvSpPr>
            <a:spLocks noGrp="1"/>
          </p:cNvSpPr>
          <p:nvPr>
            <p:ph idx="1"/>
          </p:nvPr>
        </p:nvSpPr>
        <p:spPr/>
        <p:txBody>
          <a:bodyPr/>
          <a:lstStyle/>
          <a:p>
            <a:r>
              <a:rPr lang="en-US" dirty="0"/>
              <a:t>A German-Austrian army defeated and routed the Russian army in Galicia and pushed the Russians back 300 miles into their own territory. </a:t>
            </a:r>
          </a:p>
          <a:p>
            <a:endParaRPr lang="en-US" dirty="0"/>
          </a:p>
          <a:p>
            <a:pPr lvl="1"/>
            <a:r>
              <a:rPr lang="en-US" dirty="0"/>
              <a:t>Russian casualties stood at 2.5 million killed, captured, or wounded; the Russians had almost been knocked out of the war. </a:t>
            </a:r>
          </a:p>
        </p:txBody>
      </p:sp>
    </p:spTree>
    <p:extLst>
      <p:ext uri="{BB962C8B-B14F-4D97-AF65-F5344CB8AC3E}">
        <p14:creationId xmlns:p14="http://schemas.microsoft.com/office/powerpoint/2010/main" val="3189590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4285C-998A-4674-B753-8FBED26F1A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F3BAD1-587A-4EE1-9E0E-FC5D98D83B56}"/>
              </a:ext>
            </a:extLst>
          </p:cNvPr>
          <p:cNvSpPr>
            <a:spLocks noGrp="1"/>
          </p:cNvSpPr>
          <p:nvPr>
            <p:ph idx="1"/>
          </p:nvPr>
        </p:nvSpPr>
        <p:spPr/>
        <p:txBody>
          <a:bodyPr>
            <a:normAutofit/>
          </a:bodyPr>
          <a:lstStyle/>
          <a:p>
            <a:r>
              <a:rPr lang="en-US" sz="2800" dirty="0"/>
              <a:t>Buoyed by their success, the Germans and Austrians, joined by the Bulgarians in September 1915, attacked and eliminated Serbia from the war. </a:t>
            </a:r>
          </a:p>
        </p:txBody>
      </p:sp>
    </p:spTree>
    <p:extLst>
      <p:ext uri="{BB962C8B-B14F-4D97-AF65-F5344CB8AC3E}">
        <p14:creationId xmlns:p14="http://schemas.microsoft.com/office/powerpoint/2010/main" val="3040332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52302-2305-4CA6-9E28-B99C00C4AD91}"/>
              </a:ext>
            </a:extLst>
          </p:cNvPr>
          <p:cNvSpPr>
            <a:spLocks noGrp="1"/>
          </p:cNvSpPr>
          <p:nvPr>
            <p:ph type="title"/>
          </p:nvPr>
        </p:nvSpPr>
        <p:spPr/>
        <p:txBody>
          <a:bodyPr/>
          <a:lstStyle/>
          <a:p>
            <a:r>
              <a:rPr lang="en-US" dirty="0"/>
              <a:t>1916-1917: The Great Slaughter </a:t>
            </a:r>
          </a:p>
        </p:txBody>
      </p:sp>
      <p:sp>
        <p:nvSpPr>
          <p:cNvPr id="3" name="Content Placeholder 2">
            <a:extLst>
              <a:ext uri="{FF2B5EF4-FFF2-40B4-BE49-F238E27FC236}">
                <a16:creationId xmlns:a16="http://schemas.microsoft.com/office/drawing/2014/main" id="{8A0BB0DA-E313-4C06-AA12-D2142737C161}"/>
              </a:ext>
            </a:extLst>
          </p:cNvPr>
          <p:cNvSpPr>
            <a:spLocks noGrp="1"/>
          </p:cNvSpPr>
          <p:nvPr>
            <p:ph idx="1"/>
          </p:nvPr>
        </p:nvSpPr>
        <p:spPr/>
        <p:txBody>
          <a:bodyPr/>
          <a:lstStyle/>
          <a:p>
            <a:r>
              <a:rPr lang="en-US" dirty="0"/>
              <a:t>The success in the east enabled the Germans to move back to the offensive in the west. </a:t>
            </a:r>
          </a:p>
          <a:p>
            <a:r>
              <a:rPr lang="en-US" dirty="0"/>
              <a:t>The early trenches dug in 1914 had by now become elaborate systems of defense. </a:t>
            </a:r>
          </a:p>
          <a:p>
            <a:endParaRPr lang="en-US" dirty="0"/>
          </a:p>
          <a:p>
            <a:pPr lvl="1"/>
            <a:r>
              <a:rPr lang="en-US" dirty="0"/>
              <a:t>Both lines of trenches were protected by barbed wire entanglements 3 to 5 feet high and 30 yards wide, concrete machine-gun nest, and mortar batteries, supported further back by heavy artillery. </a:t>
            </a:r>
          </a:p>
          <a:p>
            <a:pPr lvl="1"/>
            <a:endParaRPr lang="en-US" dirty="0"/>
          </a:p>
          <a:p>
            <a:pPr lvl="1"/>
            <a:r>
              <a:rPr lang="en-US" dirty="0"/>
              <a:t>Troops lived in holes in the ground, separated from each other by a “no-man’s land.” </a:t>
            </a:r>
          </a:p>
        </p:txBody>
      </p:sp>
    </p:spTree>
    <p:extLst>
      <p:ext uri="{BB962C8B-B14F-4D97-AF65-F5344CB8AC3E}">
        <p14:creationId xmlns:p14="http://schemas.microsoft.com/office/powerpoint/2010/main" val="1403815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D91A8-5384-48DD-B36A-8A2DB2106E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0E9F24-1A83-4E6B-8C0F-5828E99A8CE9}"/>
              </a:ext>
            </a:extLst>
          </p:cNvPr>
          <p:cNvSpPr>
            <a:spLocks noGrp="1"/>
          </p:cNvSpPr>
          <p:nvPr>
            <p:ph idx="1"/>
          </p:nvPr>
        </p:nvSpPr>
        <p:spPr>
          <a:xfrm>
            <a:off x="1251678" y="1457739"/>
            <a:ext cx="10178322" cy="4421853"/>
          </a:xfrm>
        </p:spPr>
        <p:txBody>
          <a:bodyPr/>
          <a:lstStyle/>
          <a:p>
            <a:r>
              <a:rPr lang="en-US" dirty="0"/>
              <a:t>Before 1914, many political leaders had become convinced the war involved so many political and economic risks that it was not worth fighting. </a:t>
            </a:r>
          </a:p>
          <a:p>
            <a:endParaRPr lang="en-US" dirty="0"/>
          </a:p>
          <a:p>
            <a:r>
              <a:rPr lang="en-US" dirty="0"/>
              <a:t>Others had believed that “rational diplomats could control any situation and prevent the outbreak of war.</a:t>
            </a:r>
          </a:p>
          <a:p>
            <a:endParaRPr lang="en-US" b="1" i="1" dirty="0"/>
          </a:p>
          <a:p>
            <a:pPr lvl="1"/>
            <a:r>
              <a:rPr lang="en-US" b="1" i="1" dirty="0"/>
              <a:t>At the beginning of August 1914, both of these prewar illusions were shattered. </a:t>
            </a:r>
          </a:p>
        </p:txBody>
      </p:sp>
    </p:spTree>
    <p:extLst>
      <p:ext uri="{BB962C8B-B14F-4D97-AF65-F5344CB8AC3E}">
        <p14:creationId xmlns:p14="http://schemas.microsoft.com/office/powerpoint/2010/main" val="2724917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FB100-B0D6-47C0-AB8B-DD329D928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F2F552-0DED-47F8-923C-5504B748BA75}"/>
              </a:ext>
            </a:extLst>
          </p:cNvPr>
          <p:cNvSpPr>
            <a:spLocks noGrp="1"/>
          </p:cNvSpPr>
          <p:nvPr>
            <p:ph idx="1"/>
          </p:nvPr>
        </p:nvSpPr>
        <p:spPr/>
        <p:txBody>
          <a:bodyPr/>
          <a:lstStyle/>
          <a:p>
            <a:r>
              <a:rPr lang="en-US" dirty="0"/>
              <a:t>The unexpected development of trench warfare baffled military leaders, who had been trained to fight wars of movement and maneuver. </a:t>
            </a:r>
          </a:p>
          <a:p>
            <a:endParaRPr lang="en-US" dirty="0"/>
          </a:p>
          <a:p>
            <a:r>
              <a:rPr lang="en-US" dirty="0"/>
              <a:t>Once the decisive breakthrough had been achieved, they thought, they could then return to the war of movement that they knew best. </a:t>
            </a:r>
          </a:p>
        </p:txBody>
      </p:sp>
    </p:spTree>
    <p:extLst>
      <p:ext uri="{BB962C8B-B14F-4D97-AF65-F5344CB8AC3E}">
        <p14:creationId xmlns:p14="http://schemas.microsoft.com/office/powerpoint/2010/main" val="1700175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4E85-C5A2-4CB8-9696-93779CF618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DC9A46-6286-4B2F-84A5-DCB6BEA6AAF2}"/>
              </a:ext>
            </a:extLst>
          </p:cNvPr>
          <p:cNvSpPr>
            <a:spLocks noGrp="1"/>
          </p:cNvSpPr>
          <p:nvPr>
            <p:ph idx="1"/>
          </p:nvPr>
        </p:nvSpPr>
        <p:spPr/>
        <p:txBody>
          <a:bodyPr/>
          <a:lstStyle/>
          <a:p>
            <a:r>
              <a:rPr lang="en-US" dirty="0"/>
              <a:t>The attacks rarely worked; the machine gun put hordes of men advancing unprotected across open fields at a severe disadvantage. </a:t>
            </a:r>
          </a:p>
          <a:p>
            <a:endParaRPr lang="en-US" dirty="0"/>
          </a:p>
          <a:p>
            <a:pPr lvl="1"/>
            <a:r>
              <a:rPr lang="en-US" dirty="0"/>
              <a:t>In 1916 and 1917, millions of young men were sacrificed in the search for the elusive breakthrough. </a:t>
            </a:r>
          </a:p>
        </p:txBody>
      </p:sp>
    </p:spTree>
    <p:extLst>
      <p:ext uri="{BB962C8B-B14F-4D97-AF65-F5344CB8AC3E}">
        <p14:creationId xmlns:p14="http://schemas.microsoft.com/office/powerpoint/2010/main" val="3203299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A730-51B0-4463-A31F-645903F858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50CF90-5536-458D-B7DA-4E2B7B069DF1}"/>
              </a:ext>
            </a:extLst>
          </p:cNvPr>
          <p:cNvSpPr>
            <a:spLocks noGrp="1"/>
          </p:cNvSpPr>
          <p:nvPr>
            <p:ph idx="1"/>
          </p:nvPr>
        </p:nvSpPr>
        <p:spPr>
          <a:xfrm>
            <a:off x="1251678" y="1524001"/>
            <a:ext cx="10178322" cy="4355592"/>
          </a:xfrm>
        </p:spPr>
        <p:txBody>
          <a:bodyPr>
            <a:normAutofit/>
          </a:bodyPr>
          <a:lstStyle/>
          <a:p>
            <a:r>
              <a:rPr lang="en-US" sz="2800" dirty="0"/>
              <a:t>In the German offensive at Verdun in 1916, the British campaign on the Somme in 1916, and the French attack in the Champagne in 1917, the senselessness of trench warfare became all too obvious. </a:t>
            </a:r>
          </a:p>
          <a:p>
            <a:endParaRPr lang="en-US" sz="2800" dirty="0"/>
          </a:p>
          <a:p>
            <a:pPr lvl="1"/>
            <a:r>
              <a:rPr lang="en-US" sz="2800" b="1" i="1" dirty="0"/>
              <a:t>In ten months at Verdun, 700,000 men lost their lives over a few square miles of terrain. </a:t>
            </a:r>
          </a:p>
        </p:txBody>
      </p:sp>
    </p:spTree>
    <p:extLst>
      <p:ext uri="{BB962C8B-B14F-4D97-AF65-F5344CB8AC3E}">
        <p14:creationId xmlns:p14="http://schemas.microsoft.com/office/powerpoint/2010/main" val="171611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82129-D0FD-43EB-91FF-A3B839F82A2C}"/>
              </a:ext>
            </a:extLst>
          </p:cNvPr>
          <p:cNvSpPr>
            <a:spLocks noGrp="1"/>
          </p:cNvSpPr>
          <p:nvPr>
            <p:ph type="title"/>
          </p:nvPr>
        </p:nvSpPr>
        <p:spPr/>
        <p:txBody>
          <a:bodyPr/>
          <a:lstStyle/>
          <a:p>
            <a:r>
              <a:rPr lang="en-US" dirty="0"/>
              <a:t>Daily life in the trenches </a:t>
            </a:r>
          </a:p>
        </p:txBody>
      </p:sp>
      <p:sp>
        <p:nvSpPr>
          <p:cNvPr id="3" name="Content Placeholder 2">
            <a:extLst>
              <a:ext uri="{FF2B5EF4-FFF2-40B4-BE49-F238E27FC236}">
                <a16:creationId xmlns:a16="http://schemas.microsoft.com/office/drawing/2014/main" id="{49018567-2743-4850-964B-E7F9150D7ACF}"/>
              </a:ext>
            </a:extLst>
          </p:cNvPr>
          <p:cNvSpPr>
            <a:spLocks noGrp="1"/>
          </p:cNvSpPr>
          <p:nvPr>
            <p:ph idx="1"/>
          </p:nvPr>
        </p:nvSpPr>
        <p:spPr/>
        <p:txBody>
          <a:bodyPr>
            <a:normAutofit/>
          </a:bodyPr>
          <a:lstStyle/>
          <a:p>
            <a:r>
              <a:rPr lang="en-US" sz="2400" dirty="0"/>
              <a:t>Warfare in the trenches of the Western Front produced unimaginable horror. </a:t>
            </a:r>
          </a:p>
          <a:p>
            <a:r>
              <a:rPr lang="en-US" sz="2400" dirty="0"/>
              <a:t>Many participants commented on the cloud of confusion that covered the battlefields.</a:t>
            </a:r>
          </a:p>
          <a:p>
            <a:endParaRPr lang="en-US" sz="2400" dirty="0"/>
          </a:p>
          <a:p>
            <a:pPr lvl="1"/>
            <a:r>
              <a:rPr lang="en-US" sz="2400" b="1" i="1" dirty="0"/>
              <a:t>Rarely were battles as orderly as they were portrayed on military maps and in civilian newspapers. </a:t>
            </a:r>
          </a:p>
        </p:txBody>
      </p:sp>
    </p:spTree>
    <p:extLst>
      <p:ext uri="{BB962C8B-B14F-4D97-AF65-F5344CB8AC3E}">
        <p14:creationId xmlns:p14="http://schemas.microsoft.com/office/powerpoint/2010/main" val="1664522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692A9-BB2C-4817-86B9-622F868ADC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18DD31-CC69-4D60-8A11-3B71C8051CC6}"/>
              </a:ext>
            </a:extLst>
          </p:cNvPr>
          <p:cNvSpPr>
            <a:spLocks noGrp="1"/>
          </p:cNvSpPr>
          <p:nvPr>
            <p:ph idx="1"/>
          </p:nvPr>
        </p:nvSpPr>
        <p:spPr/>
        <p:txBody>
          <a:bodyPr/>
          <a:lstStyle/>
          <a:p>
            <a:r>
              <a:rPr lang="en-US" dirty="0"/>
              <a:t>Battlefields were hellish landscapes of barbed wire, shell holes, mud, and injured and dying men. </a:t>
            </a:r>
          </a:p>
          <a:p>
            <a:r>
              <a:rPr lang="en-US" dirty="0"/>
              <a:t>The introduction of poison gas in 1915 produced new forms of injuries. </a:t>
            </a:r>
          </a:p>
          <a:p>
            <a:endParaRPr lang="en-US" dirty="0"/>
          </a:p>
          <a:p>
            <a:pPr lvl="1"/>
            <a:r>
              <a:rPr lang="en-US" dirty="0"/>
              <a:t>Soldiers in the trenches also lived with the persistence of death. </a:t>
            </a:r>
          </a:p>
          <a:p>
            <a:pPr marL="457200" lvl="1" indent="0">
              <a:buNone/>
            </a:pPr>
            <a:endParaRPr lang="en-US" dirty="0"/>
          </a:p>
        </p:txBody>
      </p:sp>
    </p:spTree>
    <p:extLst>
      <p:ext uri="{BB962C8B-B14F-4D97-AF65-F5344CB8AC3E}">
        <p14:creationId xmlns:p14="http://schemas.microsoft.com/office/powerpoint/2010/main" val="264889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249A-88F1-41AB-90D6-3350DFD9F8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1F3D6C-27CD-4E35-B5D8-94D34E714D4A}"/>
              </a:ext>
            </a:extLst>
          </p:cNvPr>
          <p:cNvSpPr>
            <a:spLocks noGrp="1"/>
          </p:cNvSpPr>
          <p:nvPr>
            <p:ph idx="1"/>
          </p:nvPr>
        </p:nvSpPr>
        <p:spPr/>
        <p:txBody>
          <a:bodyPr/>
          <a:lstStyle/>
          <a:p>
            <a:r>
              <a:rPr lang="en-US" dirty="0"/>
              <a:t>Daily life in the trenches was predictable. </a:t>
            </a:r>
          </a:p>
          <a:p>
            <a:pPr lvl="1"/>
            <a:r>
              <a:rPr lang="en-US" dirty="0"/>
              <a:t>Thirty minutes before sunrise, troops had to stand to or be ready to repel any attack. </a:t>
            </a:r>
          </a:p>
          <a:p>
            <a:pPr lvl="1"/>
            <a:r>
              <a:rPr lang="en-US" dirty="0"/>
              <a:t>If no attack were forthcoming that day, the day’s routine consisted of breakfast followed by inspection, sentry duty, restoration of the trenches, care of personal items, or willing </a:t>
            </a:r>
          </a:p>
        </p:txBody>
      </p:sp>
    </p:spTree>
    <p:extLst>
      <p:ext uri="{BB962C8B-B14F-4D97-AF65-F5344CB8AC3E}">
        <p14:creationId xmlns:p14="http://schemas.microsoft.com/office/powerpoint/2010/main" val="2307563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BCFD-8CF8-47C1-B3FB-E86DBDB980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1FFFEC-9158-4117-9CBC-77F11C9DBE88}"/>
              </a:ext>
            </a:extLst>
          </p:cNvPr>
          <p:cNvSpPr>
            <a:spLocks noGrp="1"/>
          </p:cNvSpPr>
          <p:nvPr>
            <p:ph idx="1"/>
          </p:nvPr>
        </p:nvSpPr>
        <p:spPr/>
        <p:txBody>
          <a:bodyPr/>
          <a:lstStyle/>
          <a:p>
            <a:r>
              <a:rPr lang="en-US" dirty="0"/>
              <a:t>At many places along the opposing lines of trenches, a “Live and let live” system evolved based on the realization that neither side was going to drive out the other anyway. </a:t>
            </a:r>
          </a:p>
          <a:p>
            <a:endParaRPr lang="en-US" dirty="0"/>
          </a:p>
          <a:p>
            <a:r>
              <a:rPr lang="en-US" dirty="0"/>
              <a:t>The “live and let live” system resulted in such arrangements as not shelling the latrines or attacking during breakfast. </a:t>
            </a:r>
          </a:p>
          <a:p>
            <a:endParaRPr lang="en-US" dirty="0"/>
          </a:p>
          <a:p>
            <a:r>
              <a:rPr lang="en-US" dirty="0"/>
              <a:t>Some parties even worked out agreements to make noise before lesser raids so that the opposing soldiers could retreat to their bunkers. </a:t>
            </a:r>
          </a:p>
        </p:txBody>
      </p:sp>
    </p:spTree>
    <p:extLst>
      <p:ext uri="{BB962C8B-B14F-4D97-AF65-F5344CB8AC3E}">
        <p14:creationId xmlns:p14="http://schemas.microsoft.com/office/powerpoint/2010/main" val="2484836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0DA1-5309-4234-9ABB-626761655898}"/>
              </a:ext>
            </a:extLst>
          </p:cNvPr>
          <p:cNvSpPr>
            <a:spLocks noGrp="1"/>
          </p:cNvSpPr>
          <p:nvPr>
            <p:ph type="title"/>
          </p:nvPr>
        </p:nvSpPr>
        <p:spPr/>
        <p:txBody>
          <a:bodyPr/>
          <a:lstStyle/>
          <a:p>
            <a:r>
              <a:rPr lang="en-US" dirty="0"/>
              <a:t>Part 2 </a:t>
            </a:r>
          </a:p>
        </p:txBody>
      </p:sp>
      <p:sp>
        <p:nvSpPr>
          <p:cNvPr id="3" name="Content Placeholder 2">
            <a:extLst>
              <a:ext uri="{FF2B5EF4-FFF2-40B4-BE49-F238E27FC236}">
                <a16:creationId xmlns:a16="http://schemas.microsoft.com/office/drawing/2014/main" id="{0260ED59-3603-41C8-8D66-0EB147BE7E5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92237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67D4F-B939-41B0-AD01-DD6AC75D9714}"/>
              </a:ext>
            </a:extLst>
          </p:cNvPr>
          <p:cNvSpPr>
            <a:spLocks noGrp="1"/>
          </p:cNvSpPr>
          <p:nvPr>
            <p:ph type="title"/>
          </p:nvPr>
        </p:nvSpPr>
        <p:spPr/>
        <p:txBody>
          <a:bodyPr/>
          <a:lstStyle/>
          <a:p>
            <a:r>
              <a:rPr lang="en-US" dirty="0"/>
              <a:t>The Widening of the war </a:t>
            </a:r>
          </a:p>
        </p:txBody>
      </p:sp>
      <p:sp>
        <p:nvSpPr>
          <p:cNvPr id="3" name="Content Placeholder 2">
            <a:extLst>
              <a:ext uri="{FF2B5EF4-FFF2-40B4-BE49-F238E27FC236}">
                <a16:creationId xmlns:a16="http://schemas.microsoft.com/office/drawing/2014/main" id="{CDAA611F-5184-458A-AA8D-216C51997A81}"/>
              </a:ext>
            </a:extLst>
          </p:cNvPr>
          <p:cNvSpPr>
            <a:spLocks noGrp="1"/>
          </p:cNvSpPr>
          <p:nvPr>
            <p:ph idx="1"/>
          </p:nvPr>
        </p:nvSpPr>
        <p:spPr>
          <a:xfrm>
            <a:off x="1251678" y="1603513"/>
            <a:ext cx="10178322" cy="4276079"/>
          </a:xfrm>
        </p:spPr>
        <p:txBody>
          <a:bodyPr/>
          <a:lstStyle/>
          <a:p>
            <a:r>
              <a:rPr lang="en-US" dirty="0"/>
              <a:t>As another response to the stalemate on the Western Front, both sides sought to gain new allies who might provide a winning advantage. </a:t>
            </a:r>
          </a:p>
          <a:p>
            <a:endParaRPr lang="en-US" b="1" dirty="0"/>
          </a:p>
          <a:p>
            <a:pPr lvl="1"/>
            <a:r>
              <a:rPr lang="en-US" b="1" dirty="0"/>
              <a:t>The Ottoman Empire had already come into the war on Germany’s side in August 1914. </a:t>
            </a:r>
          </a:p>
          <a:p>
            <a:pPr lvl="1"/>
            <a:r>
              <a:rPr lang="en-US" b="1" dirty="0"/>
              <a:t>Russia, Great Britain, and France declared war on the Ottoman Empire in November. </a:t>
            </a:r>
          </a:p>
        </p:txBody>
      </p:sp>
    </p:spTree>
    <p:extLst>
      <p:ext uri="{BB962C8B-B14F-4D97-AF65-F5344CB8AC3E}">
        <p14:creationId xmlns:p14="http://schemas.microsoft.com/office/powerpoint/2010/main" val="1552377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9B007-FE0E-4B24-9203-83C9DE737A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CF64D6-EC46-4E77-90C0-47C8F0332E17}"/>
              </a:ext>
            </a:extLst>
          </p:cNvPr>
          <p:cNvSpPr>
            <a:spLocks noGrp="1"/>
          </p:cNvSpPr>
          <p:nvPr>
            <p:ph idx="1"/>
          </p:nvPr>
        </p:nvSpPr>
        <p:spPr/>
        <p:txBody>
          <a:bodyPr>
            <a:normAutofit/>
          </a:bodyPr>
          <a:lstStyle/>
          <a:p>
            <a:r>
              <a:rPr lang="en-US" sz="2800" dirty="0"/>
              <a:t>Although the forces of the British Empire attempted to open a Balkan front by landing forces at Gallipoli, southwest of Constantinople, in April 1915, the entry of Bulgaria into the war on the side of the </a:t>
            </a:r>
            <a:r>
              <a:rPr lang="en-US" sz="2800" b="1" dirty="0"/>
              <a:t>Central Powers (as Germany, Austria-Hungary, and the Ottoman Empire were called) </a:t>
            </a:r>
            <a:r>
              <a:rPr lang="en-US" sz="2800" dirty="0"/>
              <a:t>and a disastrous campaign at Gallipoli caused them to withdraw. </a:t>
            </a:r>
          </a:p>
        </p:txBody>
      </p:sp>
    </p:spTree>
    <p:extLst>
      <p:ext uri="{BB962C8B-B14F-4D97-AF65-F5344CB8AC3E}">
        <p14:creationId xmlns:p14="http://schemas.microsoft.com/office/powerpoint/2010/main" val="11505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9D8B1-8DDA-4C4B-9C4F-008B8240B7F1}"/>
              </a:ext>
            </a:extLst>
          </p:cNvPr>
          <p:cNvSpPr>
            <a:spLocks noGrp="1"/>
          </p:cNvSpPr>
          <p:nvPr>
            <p:ph type="title"/>
          </p:nvPr>
        </p:nvSpPr>
        <p:spPr/>
        <p:txBody>
          <a:bodyPr/>
          <a:lstStyle/>
          <a:p>
            <a:r>
              <a:rPr lang="en-US" dirty="0"/>
              <a:t>1914-1915</a:t>
            </a:r>
          </a:p>
        </p:txBody>
      </p:sp>
      <p:sp>
        <p:nvSpPr>
          <p:cNvPr id="3" name="Content Placeholder 2">
            <a:extLst>
              <a:ext uri="{FF2B5EF4-FFF2-40B4-BE49-F238E27FC236}">
                <a16:creationId xmlns:a16="http://schemas.microsoft.com/office/drawing/2014/main" id="{F5A8BA65-B4EB-4FAC-9178-787197C986DD}"/>
              </a:ext>
            </a:extLst>
          </p:cNvPr>
          <p:cNvSpPr>
            <a:spLocks noGrp="1"/>
          </p:cNvSpPr>
          <p:nvPr>
            <p:ph idx="1"/>
          </p:nvPr>
        </p:nvSpPr>
        <p:spPr>
          <a:xfrm>
            <a:off x="1251678" y="1497497"/>
            <a:ext cx="10178322" cy="4978118"/>
          </a:xfrm>
        </p:spPr>
        <p:txBody>
          <a:bodyPr>
            <a:normAutofit/>
          </a:bodyPr>
          <a:lstStyle/>
          <a:p>
            <a:r>
              <a:rPr lang="en-US" sz="2800" dirty="0"/>
              <a:t>Europeans went to war in 1914 with remarkable enthusiasm. </a:t>
            </a:r>
          </a:p>
          <a:p>
            <a:r>
              <a:rPr lang="en-US" sz="2800" dirty="0"/>
              <a:t>Government propaganda had been successful in stirring up national antagonisms before the war. </a:t>
            </a:r>
          </a:p>
          <a:p>
            <a:endParaRPr lang="en-US" sz="2800" dirty="0"/>
          </a:p>
          <a:p>
            <a:r>
              <a:rPr lang="en-US" sz="2800" dirty="0"/>
              <a:t>Now, in August 1914, the urgent pleas of governments for defense against aggressors fell on receptive ears in every belligerent nation. </a:t>
            </a:r>
          </a:p>
          <a:p>
            <a:pPr lvl="1"/>
            <a:r>
              <a:rPr lang="en-US" sz="2800" b="1" dirty="0"/>
              <a:t>Most people seemed genuinely convinced that their nations cause was just. </a:t>
            </a:r>
          </a:p>
        </p:txBody>
      </p:sp>
    </p:spTree>
    <p:extLst>
      <p:ext uri="{BB962C8B-B14F-4D97-AF65-F5344CB8AC3E}">
        <p14:creationId xmlns:p14="http://schemas.microsoft.com/office/powerpoint/2010/main" val="38306037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0DED7-B096-407D-85E2-10CCFF00BE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5A5E19-3C76-4CB2-8DA6-458666E835CE}"/>
              </a:ext>
            </a:extLst>
          </p:cNvPr>
          <p:cNvSpPr>
            <a:spLocks noGrp="1"/>
          </p:cNvSpPr>
          <p:nvPr>
            <p:ph idx="1"/>
          </p:nvPr>
        </p:nvSpPr>
        <p:spPr/>
        <p:txBody>
          <a:bodyPr>
            <a:normAutofit/>
          </a:bodyPr>
          <a:lstStyle/>
          <a:p>
            <a:r>
              <a:rPr lang="en-US" sz="2400" dirty="0"/>
              <a:t>The Italians entered the war on the Allied side after France and Britain promised to further their acquisition of Austrian territory. </a:t>
            </a:r>
          </a:p>
          <a:p>
            <a:endParaRPr lang="en-US" sz="2400" dirty="0"/>
          </a:p>
          <a:p>
            <a:pPr lvl="1"/>
            <a:r>
              <a:rPr lang="en-US" sz="2400" dirty="0"/>
              <a:t>In the long run, however, Italian military incompetence forced the Allies to come to the assistance of Italy. </a:t>
            </a:r>
          </a:p>
        </p:txBody>
      </p:sp>
    </p:spTree>
    <p:extLst>
      <p:ext uri="{BB962C8B-B14F-4D97-AF65-F5344CB8AC3E}">
        <p14:creationId xmlns:p14="http://schemas.microsoft.com/office/powerpoint/2010/main" val="290082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5355-CF06-45BF-A78B-C2F91FB2F2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238DE1-DC61-4A8F-A6BD-F08ACA52023A}"/>
              </a:ext>
            </a:extLst>
          </p:cNvPr>
          <p:cNvSpPr>
            <a:spLocks noGrp="1"/>
          </p:cNvSpPr>
          <p:nvPr>
            <p:ph idx="1"/>
          </p:nvPr>
        </p:nvSpPr>
        <p:spPr/>
        <p:txBody>
          <a:bodyPr/>
          <a:lstStyle/>
          <a:p>
            <a:r>
              <a:rPr lang="en-US" dirty="0"/>
              <a:t>By 1917, the war that had begun in Europe was having an increasing impact on other parts of the world. </a:t>
            </a:r>
          </a:p>
          <a:p>
            <a:endParaRPr lang="en-US" dirty="0"/>
          </a:p>
          <a:p>
            <a:r>
              <a:rPr lang="en-US" dirty="0"/>
              <a:t>In the Middle East, a British officer who came to be known as Lawrence of Arabia incited Arab princes to revolt against their Ottoman overlords. </a:t>
            </a:r>
          </a:p>
        </p:txBody>
      </p:sp>
    </p:spTree>
    <p:extLst>
      <p:ext uri="{BB962C8B-B14F-4D97-AF65-F5344CB8AC3E}">
        <p14:creationId xmlns:p14="http://schemas.microsoft.com/office/powerpoint/2010/main" val="33204341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27BFF-BCBA-414A-A67F-77F0599899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7335F7-C5DA-4911-A1CA-ACEDC2D70C66}"/>
              </a:ext>
            </a:extLst>
          </p:cNvPr>
          <p:cNvSpPr>
            <a:spLocks noGrp="1"/>
          </p:cNvSpPr>
          <p:nvPr>
            <p:ph idx="1"/>
          </p:nvPr>
        </p:nvSpPr>
        <p:spPr/>
        <p:txBody>
          <a:bodyPr/>
          <a:lstStyle/>
          <a:p>
            <a:r>
              <a:rPr lang="en-US" dirty="0"/>
              <a:t>In 1918, British forces from Egypt destroyed the rest of the Ottoman Empire in the Middle East. </a:t>
            </a:r>
          </a:p>
          <a:p>
            <a:endParaRPr lang="en-US" dirty="0"/>
          </a:p>
          <a:p>
            <a:pPr lvl="1"/>
            <a:r>
              <a:rPr lang="en-US" dirty="0"/>
              <a:t>For their Middle East campaigns, the British mobilized forces from India, Australia, and New Zealand. </a:t>
            </a:r>
          </a:p>
          <a:p>
            <a:pPr lvl="1"/>
            <a:r>
              <a:rPr lang="en-US" dirty="0"/>
              <a:t>The Allies also took advantage of Germany’s preoccupations in Europe and lack of naval strength to seize German colonies in the rest of the world. </a:t>
            </a:r>
          </a:p>
        </p:txBody>
      </p:sp>
    </p:spTree>
    <p:extLst>
      <p:ext uri="{BB962C8B-B14F-4D97-AF65-F5344CB8AC3E}">
        <p14:creationId xmlns:p14="http://schemas.microsoft.com/office/powerpoint/2010/main" val="1749894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B37E2-0A61-4E7A-B463-F037A9AF846A}"/>
              </a:ext>
            </a:extLst>
          </p:cNvPr>
          <p:cNvSpPr>
            <a:spLocks noGrp="1"/>
          </p:cNvSpPr>
          <p:nvPr>
            <p:ph type="title"/>
          </p:nvPr>
        </p:nvSpPr>
        <p:spPr/>
        <p:txBody>
          <a:bodyPr/>
          <a:lstStyle/>
          <a:p>
            <a:r>
              <a:rPr lang="en-US" dirty="0"/>
              <a:t>Entry of the United States </a:t>
            </a:r>
          </a:p>
        </p:txBody>
      </p:sp>
      <p:sp>
        <p:nvSpPr>
          <p:cNvPr id="3" name="Content Placeholder 2">
            <a:extLst>
              <a:ext uri="{FF2B5EF4-FFF2-40B4-BE49-F238E27FC236}">
                <a16:creationId xmlns:a16="http://schemas.microsoft.com/office/drawing/2014/main" id="{6B4C890C-EDF6-42F9-8304-5D2E227E42DA}"/>
              </a:ext>
            </a:extLst>
          </p:cNvPr>
          <p:cNvSpPr>
            <a:spLocks noGrp="1"/>
          </p:cNvSpPr>
          <p:nvPr>
            <p:ph idx="1"/>
          </p:nvPr>
        </p:nvSpPr>
        <p:spPr>
          <a:xfrm>
            <a:off x="1251678" y="2286001"/>
            <a:ext cx="10178322" cy="3593591"/>
          </a:xfrm>
        </p:spPr>
        <p:txBody>
          <a:bodyPr/>
          <a:lstStyle/>
          <a:p>
            <a:r>
              <a:rPr lang="en-US" dirty="0"/>
              <a:t>The United States tried to remain neutral in the Great War but found it more difficult to do so as the war dragged on. </a:t>
            </a:r>
          </a:p>
          <a:p>
            <a:endParaRPr lang="en-US" dirty="0"/>
          </a:p>
          <a:p>
            <a:r>
              <a:rPr lang="en-US" dirty="0"/>
              <a:t>Although there was considerable sentiment for the British side in the conflict, the immediate cause of American involvement grew out of the naval conflict between Germany and Great Britain. </a:t>
            </a:r>
          </a:p>
          <a:p>
            <a:endParaRPr lang="en-US" dirty="0"/>
          </a:p>
          <a:p>
            <a:r>
              <a:rPr lang="en-US" dirty="0"/>
              <a:t>Only once did the German and British naval forces engage in direct combat- at the Battle of Jutland on May 31, 1916, when the Germans won an inconclusive victory. </a:t>
            </a:r>
          </a:p>
        </p:txBody>
      </p:sp>
    </p:spTree>
    <p:extLst>
      <p:ext uri="{BB962C8B-B14F-4D97-AF65-F5344CB8AC3E}">
        <p14:creationId xmlns:p14="http://schemas.microsoft.com/office/powerpoint/2010/main" val="413265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D8BE-0565-401E-B6B6-B2FEBBDF56FE}"/>
              </a:ext>
            </a:extLst>
          </p:cNvPr>
          <p:cNvSpPr>
            <a:spLocks noGrp="1"/>
          </p:cNvSpPr>
          <p:nvPr>
            <p:ph type="title"/>
          </p:nvPr>
        </p:nvSpPr>
        <p:spPr/>
        <p:txBody>
          <a:bodyPr/>
          <a:lstStyle/>
          <a:p>
            <a:r>
              <a:rPr lang="en-US" dirty="0"/>
              <a:t>Sinking of the Lusitania </a:t>
            </a:r>
          </a:p>
        </p:txBody>
      </p:sp>
      <p:sp>
        <p:nvSpPr>
          <p:cNvPr id="3" name="Content Placeholder 2">
            <a:extLst>
              <a:ext uri="{FF2B5EF4-FFF2-40B4-BE49-F238E27FC236}">
                <a16:creationId xmlns:a16="http://schemas.microsoft.com/office/drawing/2014/main" id="{9D606E11-400D-4B56-A944-EA370279E28A}"/>
              </a:ext>
            </a:extLst>
          </p:cNvPr>
          <p:cNvSpPr>
            <a:spLocks noGrp="1"/>
          </p:cNvSpPr>
          <p:nvPr>
            <p:ph idx="1"/>
          </p:nvPr>
        </p:nvSpPr>
        <p:spPr/>
        <p:txBody>
          <a:bodyPr>
            <a:normAutofit/>
          </a:bodyPr>
          <a:lstStyle/>
          <a:p>
            <a:r>
              <a:rPr lang="en-US" sz="2400" dirty="0"/>
              <a:t>At the beginning of 1915, the German government declared the area around the British Isles a war zone and threatened to torpedo any ship caught in it. </a:t>
            </a:r>
          </a:p>
          <a:p>
            <a:endParaRPr lang="en-US" sz="2400" dirty="0"/>
          </a:p>
          <a:p>
            <a:r>
              <a:rPr lang="en-US" sz="2400" dirty="0"/>
              <a:t>Strong American protests over the German sinking of passenger liners, especially the British ship </a:t>
            </a:r>
            <a:r>
              <a:rPr lang="en-US" sz="2400" b="1" i="1" u="sng" dirty="0"/>
              <a:t>Lusitania</a:t>
            </a:r>
            <a:r>
              <a:rPr lang="en-US" sz="2400" dirty="0"/>
              <a:t> on May 7, 1915, on which more than one hundred Americans lost their lives, forced the German government to modify its policy of unrestricted submarine warfare starting in September 1915 and to briefly suspend unrestricted submarine warfare a year later.</a:t>
            </a:r>
          </a:p>
        </p:txBody>
      </p:sp>
    </p:spTree>
    <p:extLst>
      <p:ext uri="{BB962C8B-B14F-4D97-AF65-F5344CB8AC3E}">
        <p14:creationId xmlns:p14="http://schemas.microsoft.com/office/powerpoint/2010/main" val="651566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F9F3-362E-4188-A29D-6ED0DD2CFD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B6D3CF-22E7-4510-84E1-04B87CFE03A2}"/>
              </a:ext>
            </a:extLst>
          </p:cNvPr>
          <p:cNvSpPr>
            <a:spLocks noGrp="1"/>
          </p:cNvSpPr>
          <p:nvPr>
            <p:ph idx="1"/>
          </p:nvPr>
        </p:nvSpPr>
        <p:spPr/>
        <p:txBody>
          <a:bodyPr/>
          <a:lstStyle/>
          <a:p>
            <a:r>
              <a:rPr lang="en-US" dirty="0"/>
              <a:t>In January 1917, however, eager to break the deadlock in the war, the Germans decided on another military gamble by returning to unrestricted submarine warfare. </a:t>
            </a:r>
          </a:p>
        </p:txBody>
      </p:sp>
    </p:spTree>
    <p:extLst>
      <p:ext uri="{BB962C8B-B14F-4D97-AF65-F5344CB8AC3E}">
        <p14:creationId xmlns:p14="http://schemas.microsoft.com/office/powerpoint/2010/main" val="544517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5F968-ED12-4D30-A490-24E79A0252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605F6E-D26B-4628-B29E-440810CAC935}"/>
              </a:ext>
            </a:extLst>
          </p:cNvPr>
          <p:cNvSpPr>
            <a:spLocks noGrp="1"/>
          </p:cNvSpPr>
          <p:nvPr>
            <p:ph idx="1"/>
          </p:nvPr>
        </p:nvSpPr>
        <p:spPr/>
        <p:txBody>
          <a:bodyPr/>
          <a:lstStyle/>
          <a:p>
            <a:r>
              <a:rPr lang="en-US" dirty="0"/>
              <a:t>German naval officers convinced Emperor William II that the use of unrestricted submarine warfare could starve the British into submission within five months. </a:t>
            </a:r>
          </a:p>
        </p:txBody>
      </p:sp>
    </p:spTree>
    <p:extLst>
      <p:ext uri="{BB962C8B-B14F-4D97-AF65-F5344CB8AC3E}">
        <p14:creationId xmlns:p14="http://schemas.microsoft.com/office/powerpoint/2010/main" val="34076006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B7588-247F-4ACD-B350-8C055D7660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45D629-5459-467E-B7E2-31F673C75F40}"/>
              </a:ext>
            </a:extLst>
          </p:cNvPr>
          <p:cNvSpPr>
            <a:spLocks noGrp="1"/>
          </p:cNvSpPr>
          <p:nvPr>
            <p:ph idx="1"/>
          </p:nvPr>
        </p:nvSpPr>
        <p:spPr/>
        <p:txBody>
          <a:bodyPr>
            <a:noAutofit/>
          </a:bodyPr>
          <a:lstStyle/>
          <a:p>
            <a:r>
              <a:rPr lang="en-US" sz="2400" dirty="0"/>
              <a:t>When the emperor expressed concern about the Americans, he was told not to worry. </a:t>
            </a:r>
          </a:p>
          <a:p>
            <a:endParaRPr lang="en-US" sz="2400" dirty="0"/>
          </a:p>
          <a:p>
            <a:r>
              <a:rPr lang="en-US" sz="2400" dirty="0"/>
              <a:t>The Americans, the chief of the German Naval Staff said, were “disorganized and undisciplined.” </a:t>
            </a:r>
          </a:p>
          <a:p>
            <a:endParaRPr lang="en-US" sz="2400" dirty="0"/>
          </a:p>
          <a:p>
            <a:r>
              <a:rPr lang="en-US" sz="2400" dirty="0"/>
              <a:t>Even if the Americans did intervene, Admiral </a:t>
            </a:r>
            <a:r>
              <a:rPr lang="en-US" sz="2400" dirty="0" err="1"/>
              <a:t>Holtzendorff</a:t>
            </a:r>
            <a:r>
              <a:rPr lang="en-US" sz="2400" dirty="0"/>
              <a:t> assured the emperor, “I give your Majesty my word as an officer, that not one American will land on the Continent.” </a:t>
            </a:r>
          </a:p>
        </p:txBody>
      </p:sp>
    </p:spTree>
    <p:extLst>
      <p:ext uri="{BB962C8B-B14F-4D97-AF65-F5344CB8AC3E}">
        <p14:creationId xmlns:p14="http://schemas.microsoft.com/office/powerpoint/2010/main" val="1114735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B449-B855-4374-AEF1-6E934EB55EA5}"/>
              </a:ext>
            </a:extLst>
          </p:cNvPr>
          <p:cNvSpPr>
            <a:spLocks noGrp="1"/>
          </p:cNvSpPr>
          <p:nvPr>
            <p:ph type="title"/>
          </p:nvPr>
        </p:nvSpPr>
        <p:spPr/>
        <p:txBody>
          <a:bodyPr/>
          <a:lstStyle/>
          <a:p>
            <a:r>
              <a:rPr lang="en-US" dirty="0"/>
              <a:t>Why did the U.S. Enter the war in 1917? </a:t>
            </a:r>
          </a:p>
        </p:txBody>
      </p:sp>
      <p:sp>
        <p:nvSpPr>
          <p:cNvPr id="3" name="Content Placeholder 2">
            <a:extLst>
              <a:ext uri="{FF2B5EF4-FFF2-40B4-BE49-F238E27FC236}">
                <a16:creationId xmlns:a16="http://schemas.microsoft.com/office/drawing/2014/main" id="{520D3CF8-BFC8-4CD3-A063-0DE495E12FC5}"/>
              </a:ext>
            </a:extLst>
          </p:cNvPr>
          <p:cNvSpPr>
            <a:spLocks noGrp="1"/>
          </p:cNvSpPr>
          <p:nvPr>
            <p:ph idx="1"/>
          </p:nvPr>
        </p:nvSpPr>
        <p:spPr/>
        <p:txBody>
          <a:bodyPr>
            <a:normAutofit fontScale="85000" lnSpcReduction="20000"/>
          </a:bodyPr>
          <a:lstStyle/>
          <a:p>
            <a:r>
              <a:rPr lang="en-US" sz="3900" b="1" dirty="0"/>
              <a:t>The return to unrestricted submarine warfare brought the United States into the war on April 6, 1917. </a:t>
            </a:r>
          </a:p>
          <a:p>
            <a:endParaRPr lang="en-US" sz="3200" dirty="0"/>
          </a:p>
          <a:p>
            <a:r>
              <a:rPr lang="en-US" sz="3200" dirty="0"/>
              <a:t>Although American troops did not arrive in large numbers in Europe until the following year, the entry of the United States into the war in 1917 gave the Allied Powers a psychological boost when they needed it. </a:t>
            </a:r>
          </a:p>
          <a:p>
            <a:endParaRPr lang="en-US" dirty="0"/>
          </a:p>
          <a:p>
            <a:endParaRPr lang="en-US" dirty="0"/>
          </a:p>
        </p:txBody>
      </p:sp>
    </p:spTree>
    <p:extLst>
      <p:ext uri="{BB962C8B-B14F-4D97-AF65-F5344CB8AC3E}">
        <p14:creationId xmlns:p14="http://schemas.microsoft.com/office/powerpoint/2010/main" val="1128565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59938-BD31-4DA4-8A0A-778F826064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13D26-1EE6-4F00-9C99-4CCABAA60A8C}"/>
              </a:ext>
            </a:extLst>
          </p:cNvPr>
          <p:cNvSpPr>
            <a:spLocks noGrp="1"/>
          </p:cNvSpPr>
          <p:nvPr>
            <p:ph idx="1"/>
          </p:nvPr>
        </p:nvSpPr>
        <p:spPr/>
        <p:txBody>
          <a:bodyPr/>
          <a:lstStyle/>
          <a:p>
            <a:r>
              <a:rPr lang="en-US" dirty="0"/>
              <a:t>The year 1917 was not a good one for them.</a:t>
            </a:r>
          </a:p>
          <a:p>
            <a:r>
              <a:rPr lang="en-US" dirty="0"/>
              <a:t>Allied offensives on the Western Front were disastrously defeated. </a:t>
            </a:r>
          </a:p>
          <a:p>
            <a:r>
              <a:rPr lang="en-US" dirty="0"/>
              <a:t>The Italian armies were smashed in October, and in November, the Bolshevik Revolution in Russia led to Russia’s withdrawal from the war. </a:t>
            </a:r>
          </a:p>
        </p:txBody>
      </p:sp>
    </p:spTree>
    <p:extLst>
      <p:ext uri="{BB962C8B-B14F-4D97-AF65-F5344CB8AC3E}">
        <p14:creationId xmlns:p14="http://schemas.microsoft.com/office/powerpoint/2010/main" val="69998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D218E-B94C-4D88-9618-B3D1B25BBA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F4CD27-C107-4CAF-9DAF-84A5B43C3482}"/>
              </a:ext>
            </a:extLst>
          </p:cNvPr>
          <p:cNvSpPr>
            <a:spLocks noGrp="1"/>
          </p:cNvSpPr>
          <p:nvPr>
            <p:ph idx="1"/>
          </p:nvPr>
        </p:nvSpPr>
        <p:spPr/>
        <p:txBody>
          <a:bodyPr/>
          <a:lstStyle/>
          <a:p>
            <a:r>
              <a:rPr lang="en-US" dirty="0"/>
              <a:t>Socialists had long derided “imperialist war” as a blow against the common interests that united the working classes of all countries. </a:t>
            </a:r>
          </a:p>
          <a:p>
            <a:endParaRPr lang="en-US" dirty="0"/>
          </a:p>
          <a:p>
            <a:r>
              <a:rPr lang="en-US" dirty="0"/>
              <a:t>Nationalism, however, proved more powerful than working-class solidarity in the summer of 1914 as socialist parties everywhere dropped plans of strikes and workers expressed their readiness to fight for their country. </a:t>
            </a:r>
          </a:p>
        </p:txBody>
      </p:sp>
    </p:spTree>
    <p:extLst>
      <p:ext uri="{BB962C8B-B14F-4D97-AF65-F5344CB8AC3E}">
        <p14:creationId xmlns:p14="http://schemas.microsoft.com/office/powerpoint/2010/main" val="947929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BFE5-FADB-4512-A6F4-2AB44C8196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CE0997-1B1B-4050-8722-B0215F73B099}"/>
              </a:ext>
            </a:extLst>
          </p:cNvPr>
          <p:cNvSpPr>
            <a:spLocks noGrp="1"/>
          </p:cNvSpPr>
          <p:nvPr>
            <p:ph idx="1"/>
          </p:nvPr>
        </p:nvSpPr>
        <p:spPr/>
        <p:txBody>
          <a:bodyPr>
            <a:normAutofit/>
          </a:bodyPr>
          <a:lstStyle/>
          <a:p>
            <a:r>
              <a:rPr lang="en-US" sz="2800" dirty="0"/>
              <a:t>The cause of the Central Powers looked favorable, although war weariness in the Ottoman Empire, Bulgaria, Austria-Hungary, and Germany was beginning to take its toll. </a:t>
            </a:r>
          </a:p>
        </p:txBody>
      </p:sp>
    </p:spTree>
    <p:extLst>
      <p:ext uri="{BB962C8B-B14F-4D97-AF65-F5344CB8AC3E}">
        <p14:creationId xmlns:p14="http://schemas.microsoft.com/office/powerpoint/2010/main" val="1472557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4E4C9-7ACA-4B43-BA0A-C243CC6DB861}"/>
              </a:ext>
            </a:extLst>
          </p:cNvPr>
          <p:cNvSpPr>
            <a:spLocks noGrp="1"/>
          </p:cNvSpPr>
          <p:nvPr>
            <p:ph type="title"/>
          </p:nvPr>
        </p:nvSpPr>
        <p:spPr/>
        <p:txBody>
          <a:bodyPr/>
          <a:lstStyle/>
          <a:p>
            <a:r>
              <a:rPr lang="en-US" dirty="0"/>
              <a:t>The home Front: the impact of total war </a:t>
            </a:r>
          </a:p>
        </p:txBody>
      </p:sp>
      <p:sp>
        <p:nvSpPr>
          <p:cNvPr id="3" name="Content Placeholder 2">
            <a:extLst>
              <a:ext uri="{FF2B5EF4-FFF2-40B4-BE49-F238E27FC236}">
                <a16:creationId xmlns:a16="http://schemas.microsoft.com/office/drawing/2014/main" id="{1A84C4D5-FD11-4B07-A945-B547F1B49333}"/>
              </a:ext>
            </a:extLst>
          </p:cNvPr>
          <p:cNvSpPr>
            <a:spLocks noGrp="1"/>
          </p:cNvSpPr>
          <p:nvPr>
            <p:ph idx="1"/>
          </p:nvPr>
        </p:nvSpPr>
        <p:spPr/>
        <p:txBody>
          <a:bodyPr/>
          <a:lstStyle/>
          <a:p>
            <a:r>
              <a:rPr lang="en-US" dirty="0"/>
              <a:t>The prolongation of World War 1 made it a total war that affected the lives of all citizens, however remote they might be from the battlefields.</a:t>
            </a:r>
          </a:p>
          <a:p>
            <a:endParaRPr lang="en-US" dirty="0"/>
          </a:p>
          <a:p>
            <a:r>
              <a:rPr lang="en-US" dirty="0"/>
              <a:t>World War 1 transformed the governments, economies, and societies of the European belligerents in fundamental ways. </a:t>
            </a:r>
          </a:p>
        </p:txBody>
      </p:sp>
    </p:spTree>
    <p:extLst>
      <p:ext uri="{BB962C8B-B14F-4D97-AF65-F5344CB8AC3E}">
        <p14:creationId xmlns:p14="http://schemas.microsoft.com/office/powerpoint/2010/main" val="843991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7C5F6-342F-46E0-9C5F-03178149BC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AF19BA-B995-4420-8E9E-A381267200EA}"/>
              </a:ext>
            </a:extLst>
          </p:cNvPr>
          <p:cNvSpPr>
            <a:spLocks noGrp="1"/>
          </p:cNvSpPr>
          <p:nvPr>
            <p:ph idx="1"/>
          </p:nvPr>
        </p:nvSpPr>
        <p:spPr/>
        <p:txBody>
          <a:bodyPr>
            <a:normAutofit/>
          </a:bodyPr>
          <a:lstStyle/>
          <a:p>
            <a:r>
              <a:rPr lang="en-US" sz="2800" dirty="0"/>
              <a:t>The need to organize masses of men and material for years of combat led to increased centralization of government powers, economics regimentation, and manipulation of public opinion to keep the war effort going. </a:t>
            </a:r>
          </a:p>
        </p:txBody>
      </p:sp>
    </p:spTree>
    <p:extLst>
      <p:ext uri="{BB962C8B-B14F-4D97-AF65-F5344CB8AC3E}">
        <p14:creationId xmlns:p14="http://schemas.microsoft.com/office/powerpoint/2010/main" val="1221773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0BA4-4CCC-4819-9F6C-64EC4F052520}"/>
              </a:ext>
            </a:extLst>
          </p:cNvPr>
          <p:cNvSpPr>
            <a:spLocks noGrp="1"/>
          </p:cNvSpPr>
          <p:nvPr>
            <p:ph type="title"/>
          </p:nvPr>
        </p:nvSpPr>
        <p:spPr/>
        <p:txBody>
          <a:bodyPr>
            <a:normAutofit fontScale="90000"/>
          </a:bodyPr>
          <a:lstStyle/>
          <a:p>
            <a:r>
              <a:rPr lang="en-US" dirty="0"/>
              <a:t>Total War: Political centralization and Economic Regimentation </a:t>
            </a:r>
          </a:p>
        </p:txBody>
      </p:sp>
      <p:sp>
        <p:nvSpPr>
          <p:cNvPr id="3" name="Content Placeholder 2">
            <a:extLst>
              <a:ext uri="{FF2B5EF4-FFF2-40B4-BE49-F238E27FC236}">
                <a16:creationId xmlns:a16="http://schemas.microsoft.com/office/drawing/2014/main" id="{5CDC8FCA-86C2-4E0A-A101-399281883233}"/>
              </a:ext>
            </a:extLst>
          </p:cNvPr>
          <p:cNvSpPr>
            <a:spLocks noGrp="1"/>
          </p:cNvSpPr>
          <p:nvPr>
            <p:ph idx="1"/>
          </p:nvPr>
        </p:nvSpPr>
        <p:spPr/>
        <p:txBody>
          <a:bodyPr/>
          <a:lstStyle/>
          <a:p>
            <a:r>
              <a:rPr lang="en-US" dirty="0"/>
              <a:t>Countries that traditionally relied on volunteers (Great Britain had the largest volunteer army in modern history- one million men- in 1914 and 1915) were forced to resort to conscription, especially to ensure that skilled workers did not enlist but remained in factories that were crucial to the production of munitions. </a:t>
            </a:r>
          </a:p>
        </p:txBody>
      </p:sp>
    </p:spTree>
    <p:extLst>
      <p:ext uri="{BB962C8B-B14F-4D97-AF65-F5344CB8AC3E}">
        <p14:creationId xmlns:p14="http://schemas.microsoft.com/office/powerpoint/2010/main" val="26441504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36D1-90DF-43E6-B85A-DCFAD48FC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A6AC6B-A721-482D-B42D-7968DD30E9CA}"/>
              </a:ext>
            </a:extLst>
          </p:cNvPr>
          <p:cNvSpPr>
            <a:spLocks noGrp="1"/>
          </p:cNvSpPr>
          <p:nvPr>
            <p:ph idx="1"/>
          </p:nvPr>
        </p:nvSpPr>
        <p:spPr/>
        <p:txBody>
          <a:bodyPr/>
          <a:lstStyle/>
          <a:p>
            <a:r>
              <a:rPr lang="en-US" dirty="0"/>
              <a:t>Throughout Europe, wartime governments expanded their powers over their economies. </a:t>
            </a:r>
          </a:p>
          <a:p>
            <a:r>
              <a:rPr lang="en-US" dirty="0"/>
              <a:t>Free market capitalistic systems were temporarily shelved as governments experimented with price, wage, and rent controls, the rationing of food supplies and materials, the regulation of imports and exports, and the nationalization of transportation systems and industries. </a:t>
            </a:r>
          </a:p>
        </p:txBody>
      </p:sp>
    </p:spTree>
    <p:extLst>
      <p:ext uri="{BB962C8B-B14F-4D97-AF65-F5344CB8AC3E}">
        <p14:creationId xmlns:p14="http://schemas.microsoft.com/office/powerpoint/2010/main" val="17857178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D4E0E-8668-436D-9E65-C3D638E6BD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1D1CE9-9E72-48F7-A585-87AB32DF0DF0}"/>
              </a:ext>
            </a:extLst>
          </p:cNvPr>
          <p:cNvSpPr>
            <a:spLocks noGrp="1"/>
          </p:cNvSpPr>
          <p:nvPr>
            <p:ph idx="1"/>
          </p:nvPr>
        </p:nvSpPr>
        <p:spPr/>
        <p:txBody>
          <a:bodyPr/>
          <a:lstStyle/>
          <a:p>
            <a:r>
              <a:rPr lang="en-US" dirty="0"/>
              <a:t>Under total war mobilization, the distinction between soldiers at war and civilians at home was narrowed. </a:t>
            </a:r>
          </a:p>
          <a:p>
            <a:r>
              <a:rPr lang="en-US" dirty="0"/>
              <a:t>In the view of political leaders, all citizens constituted a national army dedicated to victory. </a:t>
            </a:r>
          </a:p>
        </p:txBody>
      </p:sp>
    </p:spTree>
    <p:extLst>
      <p:ext uri="{BB962C8B-B14F-4D97-AF65-F5344CB8AC3E}">
        <p14:creationId xmlns:p14="http://schemas.microsoft.com/office/powerpoint/2010/main" val="42770600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E031-3B04-4D54-BFFF-48F665495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133628-84E9-4619-9A44-DC4D0FD25D85}"/>
              </a:ext>
            </a:extLst>
          </p:cNvPr>
          <p:cNvSpPr>
            <a:spLocks noGrp="1"/>
          </p:cNvSpPr>
          <p:nvPr>
            <p:ph idx="1"/>
          </p:nvPr>
        </p:nvSpPr>
        <p:spPr/>
        <p:txBody>
          <a:bodyPr>
            <a:normAutofit/>
          </a:bodyPr>
          <a:lstStyle/>
          <a:p>
            <a:r>
              <a:rPr lang="en-US" sz="2400" dirty="0"/>
              <a:t>The German war government was eventually consolidated under military authority. </a:t>
            </a:r>
          </a:p>
          <a:p>
            <a:endParaRPr lang="en-US" sz="2400" dirty="0"/>
          </a:p>
          <a:p>
            <a:pPr lvl="1"/>
            <a:r>
              <a:rPr lang="en-US" sz="2400" dirty="0"/>
              <a:t>The two popular military heroes of the war, </a:t>
            </a:r>
            <a:r>
              <a:rPr lang="en-US" sz="2400" b="1" i="1" u="sng" dirty="0"/>
              <a:t>General Paul von Hindenburg</a:t>
            </a:r>
            <a:r>
              <a:rPr lang="en-US" sz="2400" dirty="0"/>
              <a:t>, chief of the General Staff, and </a:t>
            </a:r>
            <a:r>
              <a:rPr lang="en-US" sz="2400" b="1" i="1" u="sng" dirty="0"/>
              <a:t>Erich Ludendorff</a:t>
            </a:r>
            <a:r>
              <a:rPr lang="en-US" sz="2400" dirty="0"/>
              <a:t>, deputy chief of staff, came to control the government by 1916 and virtually became the military dictators of Germany. </a:t>
            </a:r>
          </a:p>
        </p:txBody>
      </p:sp>
    </p:spTree>
    <p:extLst>
      <p:ext uri="{BB962C8B-B14F-4D97-AF65-F5344CB8AC3E}">
        <p14:creationId xmlns:p14="http://schemas.microsoft.com/office/powerpoint/2010/main" val="3999135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476D-6CA0-42C3-853F-E7E4C76658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2E22291-A589-4E2F-ACBF-590CDD1FBDD9}"/>
              </a:ext>
            </a:extLst>
          </p:cNvPr>
          <p:cNvSpPr>
            <a:spLocks noGrp="1"/>
          </p:cNvSpPr>
          <p:nvPr>
            <p:ph idx="1"/>
          </p:nvPr>
        </p:nvSpPr>
        <p:spPr/>
        <p:txBody>
          <a:bodyPr>
            <a:normAutofit/>
          </a:bodyPr>
          <a:lstStyle/>
          <a:p>
            <a:r>
              <a:rPr lang="en-US" sz="2800" dirty="0"/>
              <a:t>In Great Britain, the need to ensure and adequate production of munitions led to the creation in July 1915 of the Ministry of Munitions under the dynamic leader </a:t>
            </a:r>
            <a:r>
              <a:rPr lang="en-US" sz="2800" b="1" i="1" u="sng" dirty="0"/>
              <a:t>David Lloyd George. </a:t>
            </a:r>
          </a:p>
          <a:p>
            <a:endParaRPr lang="en-US" sz="2800" dirty="0"/>
          </a:p>
          <a:p>
            <a:r>
              <a:rPr lang="en-US" sz="2800" dirty="0"/>
              <a:t>The Ministry of Munitions took numerous steps to ensure that private industry would produce war material at limited profit. </a:t>
            </a:r>
          </a:p>
        </p:txBody>
      </p:sp>
    </p:spTree>
    <p:extLst>
      <p:ext uri="{BB962C8B-B14F-4D97-AF65-F5344CB8AC3E}">
        <p14:creationId xmlns:p14="http://schemas.microsoft.com/office/powerpoint/2010/main" val="32217086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8B4FA-D1B0-41DE-80F0-D4332A8FE2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0D90D2-542D-429A-8025-163BE90377D7}"/>
              </a:ext>
            </a:extLst>
          </p:cNvPr>
          <p:cNvSpPr>
            <a:spLocks noGrp="1"/>
          </p:cNvSpPr>
          <p:nvPr>
            <p:ph idx="1"/>
          </p:nvPr>
        </p:nvSpPr>
        <p:spPr/>
        <p:txBody>
          <a:bodyPr>
            <a:normAutofit/>
          </a:bodyPr>
          <a:lstStyle/>
          <a:p>
            <a:r>
              <a:rPr lang="en-US" sz="3200" dirty="0"/>
              <a:t>Not until the end of 1917 did the French war government find a strong leader in </a:t>
            </a:r>
            <a:r>
              <a:rPr lang="en-US" sz="3200" b="1" i="1" u="sng" dirty="0"/>
              <a:t>Georges Clemenceau</a:t>
            </a:r>
            <a:r>
              <a:rPr lang="en-US" sz="3200" dirty="0"/>
              <a:t>.</a:t>
            </a:r>
          </a:p>
          <a:p>
            <a:r>
              <a:rPr lang="en-US" sz="3200" dirty="0"/>
              <a:t>Declaring that war is too important to be left to generals, Clemenceau established clear civilian control of a total war government. </a:t>
            </a:r>
          </a:p>
        </p:txBody>
      </p:sp>
    </p:spTree>
    <p:extLst>
      <p:ext uri="{BB962C8B-B14F-4D97-AF65-F5344CB8AC3E}">
        <p14:creationId xmlns:p14="http://schemas.microsoft.com/office/powerpoint/2010/main" val="28138339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6A74-9189-4F09-B228-397BEDB9FB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DC2E60-DFA9-4839-BDDE-048D00260514}"/>
              </a:ext>
            </a:extLst>
          </p:cNvPr>
          <p:cNvSpPr>
            <a:spLocks noGrp="1"/>
          </p:cNvSpPr>
          <p:nvPr>
            <p:ph idx="1"/>
          </p:nvPr>
        </p:nvSpPr>
        <p:spPr/>
        <p:txBody>
          <a:bodyPr>
            <a:normAutofit/>
          </a:bodyPr>
          <a:lstStyle/>
          <a:p>
            <a:r>
              <a:rPr lang="en-US" sz="2400" dirty="0"/>
              <a:t>The three other major belligerents – Russia, Austria-Hungary, and Italy- had much less success than Great Britain, Germany, and France in mobilizing for total war. </a:t>
            </a:r>
          </a:p>
        </p:txBody>
      </p:sp>
    </p:spTree>
    <p:extLst>
      <p:ext uri="{BB962C8B-B14F-4D97-AF65-F5344CB8AC3E}">
        <p14:creationId xmlns:p14="http://schemas.microsoft.com/office/powerpoint/2010/main" val="105920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CCAE-5A74-4FD9-B0E9-941DE849D67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BFF511-C452-4BBD-8E2E-7990BA895A3A}"/>
              </a:ext>
            </a:extLst>
          </p:cNvPr>
          <p:cNvSpPr>
            <a:spLocks noGrp="1"/>
          </p:cNvSpPr>
          <p:nvPr>
            <p:ph idx="1"/>
          </p:nvPr>
        </p:nvSpPr>
        <p:spPr/>
        <p:txBody>
          <a:bodyPr>
            <a:normAutofit/>
          </a:bodyPr>
          <a:lstStyle/>
          <a:p>
            <a:r>
              <a:rPr lang="en-US" sz="2800" dirty="0"/>
              <a:t>The German Social Democrats, for example, decided that it was imperative to safeguard the culture and independence of our own country. </a:t>
            </a:r>
          </a:p>
        </p:txBody>
      </p:sp>
    </p:spTree>
    <p:extLst>
      <p:ext uri="{BB962C8B-B14F-4D97-AF65-F5344CB8AC3E}">
        <p14:creationId xmlns:p14="http://schemas.microsoft.com/office/powerpoint/2010/main" val="13417097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7DFDF-792D-4400-9DDF-BADE71C39F37}"/>
              </a:ext>
            </a:extLst>
          </p:cNvPr>
          <p:cNvSpPr>
            <a:spLocks noGrp="1"/>
          </p:cNvSpPr>
          <p:nvPr>
            <p:ph type="title"/>
          </p:nvPr>
        </p:nvSpPr>
        <p:spPr/>
        <p:txBody>
          <a:bodyPr/>
          <a:lstStyle/>
          <a:p>
            <a:r>
              <a:rPr lang="en-US" dirty="0"/>
              <a:t>Public order and public opinion </a:t>
            </a:r>
          </a:p>
        </p:txBody>
      </p:sp>
      <p:sp>
        <p:nvSpPr>
          <p:cNvPr id="3" name="Content Placeholder 2">
            <a:extLst>
              <a:ext uri="{FF2B5EF4-FFF2-40B4-BE49-F238E27FC236}">
                <a16:creationId xmlns:a16="http://schemas.microsoft.com/office/drawing/2014/main" id="{D23594F5-EC32-495A-AB32-2E9690D4EE21}"/>
              </a:ext>
            </a:extLst>
          </p:cNvPr>
          <p:cNvSpPr>
            <a:spLocks noGrp="1"/>
          </p:cNvSpPr>
          <p:nvPr>
            <p:ph idx="1"/>
          </p:nvPr>
        </p:nvSpPr>
        <p:spPr/>
        <p:txBody>
          <a:bodyPr/>
          <a:lstStyle/>
          <a:p>
            <a:r>
              <a:rPr lang="en-US" dirty="0"/>
              <a:t>Internal opposition to the war came from two major sources in 1916 and 1917, liberals and socialists. </a:t>
            </a:r>
          </a:p>
          <a:p>
            <a:endParaRPr lang="en-US" dirty="0"/>
          </a:p>
          <a:p>
            <a:r>
              <a:rPr lang="en-US" dirty="0"/>
              <a:t>Liberals in both Germany and Britain sponsored peace resolutions calling for a negotiated peace without any territorial acquisitions. They were largely ignored. </a:t>
            </a:r>
          </a:p>
          <a:p>
            <a:endParaRPr lang="en-US" dirty="0"/>
          </a:p>
          <a:p>
            <a:r>
              <a:rPr lang="en-US" dirty="0"/>
              <a:t>Socialists in Germany and Austria also called for negotiated settlements. </a:t>
            </a:r>
          </a:p>
          <a:p>
            <a:r>
              <a:rPr lang="en-US" dirty="0"/>
              <a:t>By 1917, war morale had so deteriorated that more dramatic protests took place. </a:t>
            </a:r>
          </a:p>
        </p:txBody>
      </p:sp>
    </p:spTree>
    <p:extLst>
      <p:ext uri="{BB962C8B-B14F-4D97-AF65-F5344CB8AC3E}">
        <p14:creationId xmlns:p14="http://schemas.microsoft.com/office/powerpoint/2010/main" val="1228792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C85E-0D8F-40FE-9BC5-B8505F7324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EF21B2-36F8-44FE-85DB-67186936EA18}"/>
              </a:ext>
            </a:extLst>
          </p:cNvPr>
          <p:cNvSpPr>
            <a:spLocks noGrp="1"/>
          </p:cNvSpPr>
          <p:nvPr>
            <p:ph idx="1"/>
          </p:nvPr>
        </p:nvSpPr>
        <p:spPr/>
        <p:txBody>
          <a:bodyPr/>
          <a:lstStyle/>
          <a:p>
            <a:r>
              <a:rPr lang="en-US" dirty="0"/>
              <a:t>Mutinies in the Italian and French armies were put down with difficulty. </a:t>
            </a:r>
          </a:p>
          <a:p>
            <a:endParaRPr lang="en-US" dirty="0"/>
          </a:p>
          <a:p>
            <a:r>
              <a:rPr lang="en-US" dirty="0"/>
              <a:t>At the very beginning of the war, the British Parliament passed the Defense of the Realm Act, which allowed the public authorities to arrest dissenters at traitors. </a:t>
            </a:r>
          </a:p>
        </p:txBody>
      </p:sp>
    </p:spTree>
    <p:extLst>
      <p:ext uri="{BB962C8B-B14F-4D97-AF65-F5344CB8AC3E}">
        <p14:creationId xmlns:p14="http://schemas.microsoft.com/office/powerpoint/2010/main" val="4350574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43AE-428F-4B24-9198-364C0A149B0D}"/>
              </a:ext>
            </a:extLst>
          </p:cNvPr>
          <p:cNvSpPr>
            <a:spLocks noGrp="1"/>
          </p:cNvSpPr>
          <p:nvPr>
            <p:ph type="title"/>
          </p:nvPr>
        </p:nvSpPr>
        <p:spPr/>
        <p:txBody>
          <a:bodyPr/>
          <a:lstStyle/>
          <a:p>
            <a:r>
              <a:rPr lang="en-US" dirty="0"/>
              <a:t>The Social impact of war </a:t>
            </a:r>
          </a:p>
        </p:txBody>
      </p:sp>
      <p:sp>
        <p:nvSpPr>
          <p:cNvPr id="3" name="Content Placeholder 2">
            <a:extLst>
              <a:ext uri="{FF2B5EF4-FFF2-40B4-BE49-F238E27FC236}">
                <a16:creationId xmlns:a16="http://schemas.microsoft.com/office/drawing/2014/main" id="{A061DD21-E980-408A-835F-54831D7AB53E}"/>
              </a:ext>
            </a:extLst>
          </p:cNvPr>
          <p:cNvSpPr>
            <a:spLocks noGrp="1"/>
          </p:cNvSpPr>
          <p:nvPr>
            <p:ph idx="1"/>
          </p:nvPr>
        </p:nvSpPr>
        <p:spPr/>
        <p:txBody>
          <a:bodyPr/>
          <a:lstStyle/>
          <a:p>
            <a:r>
              <a:rPr lang="en-US" dirty="0"/>
              <a:t>Total war made a significant impact on European society, most visibly by bringing an end to unemployment. </a:t>
            </a:r>
          </a:p>
          <a:p>
            <a:endParaRPr lang="en-US" dirty="0"/>
          </a:p>
          <a:p>
            <a:r>
              <a:rPr lang="en-US" dirty="0"/>
              <a:t>The withdrawal of millions of men from the labor market to fight, combined with the heightened demand for wartime products led to jobs for everyone able to work. </a:t>
            </a:r>
          </a:p>
        </p:txBody>
      </p:sp>
    </p:spTree>
    <p:extLst>
      <p:ext uri="{BB962C8B-B14F-4D97-AF65-F5344CB8AC3E}">
        <p14:creationId xmlns:p14="http://schemas.microsoft.com/office/powerpoint/2010/main" val="20289882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A41E5-1887-40CB-95E7-C663FC9121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B02332-047F-4667-8187-C6768590183D}"/>
              </a:ext>
            </a:extLst>
          </p:cNvPr>
          <p:cNvSpPr>
            <a:spLocks noGrp="1"/>
          </p:cNvSpPr>
          <p:nvPr>
            <p:ph idx="1"/>
          </p:nvPr>
        </p:nvSpPr>
        <p:spPr/>
        <p:txBody>
          <a:bodyPr/>
          <a:lstStyle/>
          <a:p>
            <a:r>
              <a:rPr lang="en-US" dirty="0"/>
              <a:t>World War 1 also created new roles for women. </a:t>
            </a:r>
          </a:p>
          <a:p>
            <a:r>
              <a:rPr lang="en-US" dirty="0"/>
              <a:t>Women were called on to take over jobs and responsibilities that had not been open to them before. </a:t>
            </a:r>
          </a:p>
          <a:p>
            <a:r>
              <a:rPr lang="en-US" dirty="0"/>
              <a:t>These included certain clerical jobs that only small numbers of women had held earlier. </a:t>
            </a:r>
          </a:p>
          <a:p>
            <a:endParaRPr lang="en-US" dirty="0"/>
          </a:p>
          <a:p>
            <a:r>
              <a:rPr lang="en-US" dirty="0"/>
              <a:t>Women were also now employed in jobs that had been considered beyond the capacity of women. </a:t>
            </a:r>
          </a:p>
          <a:p>
            <a:r>
              <a:rPr lang="en-US" dirty="0"/>
              <a:t>These included such occupations as chimney sweeps, truck drivers, farm laborers, and above all, factory workers in heavy industry. </a:t>
            </a:r>
          </a:p>
        </p:txBody>
      </p:sp>
    </p:spTree>
    <p:extLst>
      <p:ext uri="{BB962C8B-B14F-4D97-AF65-F5344CB8AC3E}">
        <p14:creationId xmlns:p14="http://schemas.microsoft.com/office/powerpoint/2010/main" val="2326218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34F9-2AC0-4AAD-B089-0A8F3270E5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334F0C-92DE-4B8C-A913-3F4A799D1A3E}"/>
              </a:ext>
            </a:extLst>
          </p:cNvPr>
          <p:cNvSpPr>
            <a:spLocks noGrp="1"/>
          </p:cNvSpPr>
          <p:nvPr>
            <p:ph idx="1"/>
          </p:nvPr>
        </p:nvSpPr>
        <p:spPr/>
        <p:txBody>
          <a:bodyPr/>
          <a:lstStyle/>
          <a:p>
            <a:r>
              <a:rPr lang="en-US" dirty="0"/>
              <a:t>At the end of the war, governments moved quickly to remove women from the jobs they had encouraged them to take earlier. </a:t>
            </a:r>
          </a:p>
          <a:p>
            <a:endParaRPr lang="en-US" dirty="0"/>
          </a:p>
          <a:p>
            <a:r>
              <a:rPr lang="en-US" dirty="0"/>
              <a:t>By 1919, there were 650,000 unemployed women in Britain, and wages for women who were still employed were also lowered. </a:t>
            </a:r>
          </a:p>
        </p:txBody>
      </p:sp>
    </p:spTree>
    <p:extLst>
      <p:ext uri="{BB962C8B-B14F-4D97-AF65-F5344CB8AC3E}">
        <p14:creationId xmlns:p14="http://schemas.microsoft.com/office/powerpoint/2010/main" val="27893187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AFB3-2900-4272-AAC7-3213C35DD5E9}"/>
              </a:ext>
            </a:extLst>
          </p:cNvPr>
          <p:cNvSpPr>
            <a:spLocks noGrp="1"/>
          </p:cNvSpPr>
          <p:nvPr>
            <p:ph type="title"/>
          </p:nvPr>
        </p:nvSpPr>
        <p:spPr/>
        <p:txBody>
          <a:bodyPr/>
          <a:lstStyle/>
          <a:p>
            <a:r>
              <a:rPr lang="en-US" i="1" dirty="0"/>
              <a:t>Right to vote </a:t>
            </a:r>
          </a:p>
        </p:txBody>
      </p:sp>
      <p:sp>
        <p:nvSpPr>
          <p:cNvPr id="3" name="Content Placeholder 2">
            <a:extLst>
              <a:ext uri="{FF2B5EF4-FFF2-40B4-BE49-F238E27FC236}">
                <a16:creationId xmlns:a16="http://schemas.microsoft.com/office/drawing/2014/main" id="{B29E91E5-1655-44EF-9DBC-94FB2A024967}"/>
              </a:ext>
            </a:extLst>
          </p:cNvPr>
          <p:cNvSpPr>
            <a:spLocks noGrp="1"/>
          </p:cNvSpPr>
          <p:nvPr>
            <p:ph idx="1"/>
          </p:nvPr>
        </p:nvSpPr>
        <p:spPr/>
        <p:txBody>
          <a:bodyPr/>
          <a:lstStyle/>
          <a:p>
            <a:r>
              <a:rPr lang="en-US" dirty="0"/>
              <a:t>The most obvious gain was the right to vote that was given to women in Germany and Austria immediately after the war (in Britain already in January of 1918). </a:t>
            </a:r>
          </a:p>
          <a:p>
            <a:endParaRPr lang="en-US" dirty="0"/>
          </a:p>
          <a:p>
            <a:r>
              <a:rPr lang="en-US" dirty="0"/>
              <a:t>The 19</a:t>
            </a:r>
            <a:r>
              <a:rPr lang="en-US" baseline="30000" dirty="0"/>
              <a:t>th</a:t>
            </a:r>
            <a:r>
              <a:rPr lang="en-US" dirty="0"/>
              <a:t> Amendment to the U.S. Constitution gave women in the United States the right to vote in 1920. </a:t>
            </a:r>
          </a:p>
        </p:txBody>
      </p:sp>
    </p:spTree>
    <p:extLst>
      <p:ext uri="{BB962C8B-B14F-4D97-AF65-F5344CB8AC3E}">
        <p14:creationId xmlns:p14="http://schemas.microsoft.com/office/powerpoint/2010/main" val="31996761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4F061-D901-490D-B7EE-DD2A3E0253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1B857A-EA80-4AC6-818C-556F15F17500}"/>
              </a:ext>
            </a:extLst>
          </p:cNvPr>
          <p:cNvSpPr>
            <a:spLocks noGrp="1"/>
          </p:cNvSpPr>
          <p:nvPr>
            <p:ph idx="1"/>
          </p:nvPr>
        </p:nvSpPr>
        <p:spPr/>
        <p:txBody>
          <a:bodyPr/>
          <a:lstStyle/>
          <a:p>
            <a:r>
              <a:rPr lang="en-US" dirty="0"/>
              <a:t>In one sense, World War 1 had been a great social leveler. </a:t>
            </a:r>
          </a:p>
          <a:p>
            <a:r>
              <a:rPr lang="en-US" dirty="0"/>
              <a:t>Death in battle did not distinguish between classes. </a:t>
            </a:r>
          </a:p>
        </p:txBody>
      </p:sp>
    </p:spTree>
    <p:extLst>
      <p:ext uri="{BB962C8B-B14F-4D97-AF65-F5344CB8AC3E}">
        <p14:creationId xmlns:p14="http://schemas.microsoft.com/office/powerpoint/2010/main" val="23534538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8FB16-8E2E-4105-8929-768F0E308B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8891D65-3C07-44DA-A7C9-AD6A83FEDBAE}"/>
              </a:ext>
            </a:extLst>
          </p:cNvPr>
          <p:cNvSpPr>
            <a:spLocks noGrp="1"/>
          </p:cNvSpPr>
          <p:nvPr>
            <p:ph idx="1"/>
          </p:nvPr>
        </p:nvSpPr>
        <p:spPr/>
        <p:txBody>
          <a:bodyPr/>
          <a:lstStyle/>
          <a:p>
            <a:r>
              <a:rPr lang="en-US" dirty="0"/>
              <a:t>David Lloyd George, who became the British prime minister in 1916, wrote in September 1914 that all classes, high and low, are shedding themselves of selfishness. </a:t>
            </a:r>
          </a:p>
        </p:txBody>
      </p:sp>
    </p:spTree>
    <p:extLst>
      <p:ext uri="{BB962C8B-B14F-4D97-AF65-F5344CB8AC3E}">
        <p14:creationId xmlns:p14="http://schemas.microsoft.com/office/powerpoint/2010/main" val="8493608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E403B-2555-44CD-9F9C-F0F8BA140E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108389-7D3E-4B5C-AD20-82D30283ABBA}"/>
              </a:ext>
            </a:extLst>
          </p:cNvPr>
          <p:cNvSpPr>
            <a:spLocks noGrp="1"/>
          </p:cNvSpPr>
          <p:nvPr>
            <p:ph idx="1"/>
          </p:nvPr>
        </p:nvSpPr>
        <p:spPr/>
        <p:txBody>
          <a:bodyPr/>
          <a:lstStyle/>
          <a:p>
            <a:r>
              <a:rPr lang="en-US" dirty="0"/>
              <a:t>One group of people who especially benefited were the owners of the large industries manufacturing the weapons of war. </a:t>
            </a:r>
          </a:p>
          <a:p>
            <a:r>
              <a:rPr lang="en-US" dirty="0"/>
              <a:t>Despite public outrage, governments rarely limited the enormous profits made by the industrial barons. </a:t>
            </a:r>
          </a:p>
          <a:p>
            <a:endParaRPr lang="en-US" dirty="0"/>
          </a:p>
          <a:p>
            <a:r>
              <a:rPr lang="en-US" dirty="0"/>
              <a:t>Growing inflation also caused inequities. </a:t>
            </a:r>
          </a:p>
          <a:p>
            <a:r>
              <a:rPr lang="en-US" dirty="0"/>
              <a:t>Many middle class people were hit especially hard by inflation. </a:t>
            </a:r>
          </a:p>
          <a:p>
            <a:r>
              <a:rPr lang="en-US" dirty="0"/>
              <a:t>By the end of the war, many people were actually doing less well economically than skilled workers. </a:t>
            </a:r>
          </a:p>
        </p:txBody>
      </p:sp>
    </p:spTree>
    <p:extLst>
      <p:ext uri="{BB962C8B-B14F-4D97-AF65-F5344CB8AC3E}">
        <p14:creationId xmlns:p14="http://schemas.microsoft.com/office/powerpoint/2010/main" val="385631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7C66-7C89-4AA0-ACA1-4C18BF3282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AE66E2-9259-4135-A342-208573228667}"/>
              </a:ext>
            </a:extLst>
          </p:cNvPr>
          <p:cNvSpPr>
            <a:spLocks noGrp="1"/>
          </p:cNvSpPr>
          <p:nvPr>
            <p:ph idx="1"/>
          </p:nvPr>
        </p:nvSpPr>
        <p:spPr/>
        <p:txBody>
          <a:bodyPr/>
          <a:lstStyle/>
          <a:p>
            <a:r>
              <a:rPr lang="en-US" sz="2400" dirty="0"/>
              <a:t>Almost everyone in August 1914 believed that the war would be over in a few weeks. </a:t>
            </a:r>
          </a:p>
          <a:p>
            <a:pPr lvl="1"/>
            <a:r>
              <a:rPr lang="en-US" sz="2400" i="1" dirty="0"/>
              <a:t>People were reminded that all European wars since 1815 had in fact ended in a matter of weeks, conveniently overlooking the American Civil War (1861-1865), which was the true prototype for World War I. </a:t>
            </a:r>
          </a:p>
          <a:p>
            <a:endParaRPr lang="en-US" dirty="0"/>
          </a:p>
        </p:txBody>
      </p:sp>
    </p:spTree>
    <p:extLst>
      <p:ext uri="{BB962C8B-B14F-4D97-AF65-F5344CB8AC3E}">
        <p14:creationId xmlns:p14="http://schemas.microsoft.com/office/powerpoint/2010/main" val="365731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FED56-A89B-4B3E-9F6B-5A55F845B811}"/>
              </a:ext>
            </a:extLst>
          </p:cNvPr>
          <p:cNvSpPr>
            <a:spLocks noGrp="1"/>
          </p:cNvSpPr>
          <p:nvPr>
            <p:ph type="title"/>
          </p:nvPr>
        </p:nvSpPr>
        <p:spPr/>
        <p:txBody>
          <a:bodyPr/>
          <a:lstStyle/>
          <a:p>
            <a:r>
              <a:rPr lang="en-US" dirty="0"/>
              <a:t>The attractiveness of war </a:t>
            </a:r>
          </a:p>
        </p:txBody>
      </p:sp>
      <p:sp>
        <p:nvSpPr>
          <p:cNvPr id="3" name="Content Placeholder 2">
            <a:extLst>
              <a:ext uri="{FF2B5EF4-FFF2-40B4-BE49-F238E27FC236}">
                <a16:creationId xmlns:a16="http://schemas.microsoft.com/office/drawing/2014/main" id="{31999757-D5CE-4D64-8555-439E24400BC8}"/>
              </a:ext>
            </a:extLst>
          </p:cNvPr>
          <p:cNvSpPr>
            <a:spLocks noGrp="1"/>
          </p:cNvSpPr>
          <p:nvPr>
            <p:ph idx="1"/>
          </p:nvPr>
        </p:nvSpPr>
        <p:spPr/>
        <p:txBody>
          <a:bodyPr>
            <a:normAutofit/>
          </a:bodyPr>
          <a:lstStyle/>
          <a:p>
            <a:r>
              <a:rPr lang="en-US" sz="2400" dirty="0"/>
              <a:t>War held a fatal attraction for many people.</a:t>
            </a:r>
          </a:p>
          <a:p>
            <a:r>
              <a:rPr lang="en-US" sz="2400" dirty="0"/>
              <a:t>War was an exhilarating release from humdrum bourgeois existence, from a “world grown old and not cold and weary,” as one poet wrote. </a:t>
            </a:r>
          </a:p>
          <a:p>
            <a:endParaRPr lang="en-US" sz="2400" dirty="0"/>
          </a:p>
          <a:p>
            <a:pPr lvl="1"/>
            <a:r>
              <a:rPr lang="en-US" sz="2400" dirty="0"/>
              <a:t>To some war meant a glorious adventure. </a:t>
            </a:r>
          </a:p>
        </p:txBody>
      </p:sp>
    </p:spTree>
    <p:extLst>
      <p:ext uri="{BB962C8B-B14F-4D97-AF65-F5344CB8AC3E}">
        <p14:creationId xmlns:p14="http://schemas.microsoft.com/office/powerpoint/2010/main" val="2834677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B8A0-1789-46A0-9DCD-80F7322EEA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90CBB3-B933-418E-957C-DE9830AD9ADF}"/>
              </a:ext>
            </a:extLst>
          </p:cNvPr>
          <p:cNvSpPr>
            <a:spLocks noGrp="1"/>
          </p:cNvSpPr>
          <p:nvPr>
            <p:ph idx="1"/>
          </p:nvPr>
        </p:nvSpPr>
        <p:spPr/>
        <p:txBody>
          <a:bodyPr>
            <a:normAutofit/>
          </a:bodyPr>
          <a:lstStyle/>
          <a:p>
            <a:r>
              <a:rPr lang="en-US" sz="3200" dirty="0"/>
              <a:t>All of these illusions about war died painful deaths on the battlefields of World War I. </a:t>
            </a:r>
          </a:p>
        </p:txBody>
      </p:sp>
    </p:spTree>
    <p:extLst>
      <p:ext uri="{BB962C8B-B14F-4D97-AF65-F5344CB8AC3E}">
        <p14:creationId xmlns:p14="http://schemas.microsoft.com/office/powerpoint/2010/main" val="107800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BF7BB-3BCB-4E5E-9F23-CBD067B24B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969414-31FF-4CE3-8F3D-325D6906A43D}"/>
              </a:ext>
            </a:extLst>
          </p:cNvPr>
          <p:cNvSpPr>
            <a:spLocks noGrp="1"/>
          </p:cNvSpPr>
          <p:nvPr>
            <p:ph idx="1"/>
          </p:nvPr>
        </p:nvSpPr>
        <p:spPr/>
        <p:txBody>
          <a:bodyPr>
            <a:normAutofit/>
          </a:bodyPr>
          <a:lstStyle/>
          <a:p>
            <a:r>
              <a:rPr lang="en-US" sz="2800" dirty="0"/>
              <a:t>German hopes for a quick end to the war rested on a military gamble. </a:t>
            </a:r>
          </a:p>
          <a:p>
            <a:endParaRPr lang="en-US" sz="2800" dirty="0"/>
          </a:p>
          <a:p>
            <a:r>
              <a:rPr lang="en-US" sz="2800" b="1" i="1" u="sng" dirty="0"/>
              <a:t>The Schlieffen Plan </a:t>
            </a:r>
            <a:r>
              <a:rPr lang="en-US" sz="2800" dirty="0"/>
              <a:t>had called for the German army to make a vast encircling movement through Belgium into northern France that would sweep around Paris and encircle most of the French army. </a:t>
            </a:r>
          </a:p>
        </p:txBody>
      </p:sp>
    </p:spTree>
    <p:extLst>
      <p:ext uri="{BB962C8B-B14F-4D97-AF65-F5344CB8AC3E}">
        <p14:creationId xmlns:p14="http://schemas.microsoft.com/office/powerpoint/2010/main" val="47662448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6411</TotalTime>
  <Words>2886</Words>
  <Application>Microsoft Office PowerPoint</Application>
  <PresentationFormat>Widescreen</PresentationFormat>
  <Paragraphs>183</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Gill Sans MT</vt:lpstr>
      <vt:lpstr>Impact</vt:lpstr>
      <vt:lpstr>Badge</vt:lpstr>
      <vt:lpstr>Ap European History  Chapter 25 Section 2: The War </vt:lpstr>
      <vt:lpstr>PowerPoint Presentation</vt:lpstr>
      <vt:lpstr>1914-1915</vt:lpstr>
      <vt:lpstr>PowerPoint Presentation</vt:lpstr>
      <vt:lpstr>PowerPoint Presentation</vt:lpstr>
      <vt:lpstr>PowerPoint Presentation</vt:lpstr>
      <vt:lpstr>The attractiveness of war </vt:lpstr>
      <vt:lpstr>PowerPoint Presentation</vt:lpstr>
      <vt:lpstr>PowerPoint Presentation</vt:lpstr>
      <vt:lpstr>PowerPoint Presentation</vt:lpstr>
      <vt:lpstr>PowerPoint Presentation</vt:lpstr>
      <vt:lpstr>PowerPoint Presentation</vt:lpstr>
      <vt:lpstr>Trench Warfare </vt:lpstr>
      <vt:lpstr>PowerPoint Presentation</vt:lpstr>
      <vt:lpstr>PowerPoint Presentation</vt:lpstr>
      <vt:lpstr>Italy’s betrayal </vt:lpstr>
      <vt:lpstr>PowerPoint Presentation</vt:lpstr>
      <vt:lpstr>PowerPoint Presentation</vt:lpstr>
      <vt:lpstr>1916-1917: The Great Slaughter </vt:lpstr>
      <vt:lpstr>PowerPoint Presentation</vt:lpstr>
      <vt:lpstr>PowerPoint Presentation</vt:lpstr>
      <vt:lpstr>PowerPoint Presentation</vt:lpstr>
      <vt:lpstr>Daily life in the trenches </vt:lpstr>
      <vt:lpstr>PowerPoint Presentation</vt:lpstr>
      <vt:lpstr>PowerPoint Presentation</vt:lpstr>
      <vt:lpstr>PowerPoint Presentation</vt:lpstr>
      <vt:lpstr>Part 2 </vt:lpstr>
      <vt:lpstr>The Widening of the war </vt:lpstr>
      <vt:lpstr>PowerPoint Presentation</vt:lpstr>
      <vt:lpstr>PowerPoint Presentation</vt:lpstr>
      <vt:lpstr>PowerPoint Presentation</vt:lpstr>
      <vt:lpstr>PowerPoint Presentation</vt:lpstr>
      <vt:lpstr>Entry of the United States </vt:lpstr>
      <vt:lpstr>Sinking of the Lusitania </vt:lpstr>
      <vt:lpstr>PowerPoint Presentation</vt:lpstr>
      <vt:lpstr>PowerPoint Presentation</vt:lpstr>
      <vt:lpstr>PowerPoint Presentation</vt:lpstr>
      <vt:lpstr>Why did the U.S. Enter the war in 1917? </vt:lpstr>
      <vt:lpstr>PowerPoint Presentation</vt:lpstr>
      <vt:lpstr>PowerPoint Presentation</vt:lpstr>
      <vt:lpstr>The home Front: the impact of total war </vt:lpstr>
      <vt:lpstr>PowerPoint Presentation</vt:lpstr>
      <vt:lpstr>Total War: Political centralization and Economic Regimentation </vt:lpstr>
      <vt:lpstr>PowerPoint Presentation</vt:lpstr>
      <vt:lpstr>PowerPoint Presentation</vt:lpstr>
      <vt:lpstr>PowerPoint Presentation</vt:lpstr>
      <vt:lpstr>PowerPoint Presentation</vt:lpstr>
      <vt:lpstr>PowerPoint Presentation</vt:lpstr>
      <vt:lpstr>PowerPoint Presentation</vt:lpstr>
      <vt:lpstr>Public order and public opinion </vt:lpstr>
      <vt:lpstr>PowerPoint Presentation</vt:lpstr>
      <vt:lpstr>The Social impact of war </vt:lpstr>
      <vt:lpstr>PowerPoint Presentation</vt:lpstr>
      <vt:lpstr>PowerPoint Presentation</vt:lpstr>
      <vt:lpstr>Right to vote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25 Section 2: The War </dc:title>
  <dc:creator>Tyler Moudry</dc:creator>
  <cp:lastModifiedBy>Tyler Moudry</cp:lastModifiedBy>
  <cp:revision>23</cp:revision>
  <dcterms:created xsi:type="dcterms:W3CDTF">2019-03-27T16:55:18Z</dcterms:created>
  <dcterms:modified xsi:type="dcterms:W3CDTF">2019-04-01T03:47:10Z</dcterms:modified>
</cp:coreProperties>
</file>