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9334D819-9F07-4261-B09B-9E467E5D9002}" type="datetimeFigureOut">
              <a:rPr lang="en-US" dirty="0"/>
              <a:pPr/>
              <a:t>3/26/2019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3/26/2019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3/26/2019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3/26/2019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3/26/2019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29C38-4F12-4FB2-8F8E-4517065FFC16}"/>
              </a:ext>
            </a:extLst>
          </p:cNvPr>
          <p:cNvSpPr>
            <a:spLocks noGrp="1"/>
          </p:cNvSpPr>
          <p:nvPr>
            <p:ph type="ctrTitle"/>
          </p:nvPr>
        </p:nvSpPr>
        <p:spPr/>
        <p:txBody>
          <a:bodyPr/>
          <a:lstStyle/>
          <a:p>
            <a:r>
              <a:rPr lang="en-US" sz="5400" dirty="0"/>
              <a:t>Ap European History</a:t>
            </a:r>
            <a:br>
              <a:rPr lang="en-US" sz="5400" dirty="0"/>
            </a:br>
            <a:r>
              <a:rPr lang="en-US" sz="5400" dirty="0"/>
              <a:t>Chapter 25: The Beginning of the 20</a:t>
            </a:r>
            <a:r>
              <a:rPr lang="en-US" sz="5400" baseline="30000" dirty="0"/>
              <a:t>th</a:t>
            </a:r>
            <a:r>
              <a:rPr lang="en-US" sz="5400" dirty="0"/>
              <a:t> Century Crisis: War and Revolution</a:t>
            </a:r>
            <a:br>
              <a:rPr lang="en-US" sz="5400" dirty="0"/>
            </a:br>
            <a:br>
              <a:rPr lang="en-US" sz="5400" dirty="0"/>
            </a:br>
            <a:r>
              <a:rPr lang="en-US" sz="5400" dirty="0"/>
              <a:t>Section 1:   </a:t>
            </a:r>
          </a:p>
        </p:txBody>
      </p:sp>
      <p:sp>
        <p:nvSpPr>
          <p:cNvPr id="3" name="Subtitle 2">
            <a:extLst>
              <a:ext uri="{FF2B5EF4-FFF2-40B4-BE49-F238E27FC236}">
                <a16:creationId xmlns:a16="http://schemas.microsoft.com/office/drawing/2014/main" id="{BE7AF6D2-A88D-44C5-8A38-0D19E73125A9}"/>
              </a:ext>
            </a:extLst>
          </p:cNvPr>
          <p:cNvSpPr>
            <a:spLocks noGrp="1"/>
          </p:cNvSpPr>
          <p:nvPr>
            <p:ph type="subTitle" idx="1"/>
          </p:nvPr>
        </p:nvSpPr>
        <p:spPr/>
        <p:txBody>
          <a:bodyPr/>
          <a:lstStyle/>
          <a:p>
            <a:r>
              <a:rPr lang="en-US" dirty="0"/>
              <a:t>The Road to World War 1 </a:t>
            </a:r>
          </a:p>
        </p:txBody>
      </p:sp>
    </p:spTree>
    <p:extLst>
      <p:ext uri="{BB962C8B-B14F-4D97-AF65-F5344CB8AC3E}">
        <p14:creationId xmlns:p14="http://schemas.microsoft.com/office/powerpoint/2010/main" val="3603854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E4F7C-0D66-4A87-9305-AC157E9DFA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B82D58-5204-4182-91E7-7FD60BAA9E61}"/>
              </a:ext>
            </a:extLst>
          </p:cNvPr>
          <p:cNvSpPr>
            <a:spLocks noGrp="1"/>
          </p:cNvSpPr>
          <p:nvPr>
            <p:ph idx="1"/>
          </p:nvPr>
        </p:nvSpPr>
        <p:spPr/>
        <p:txBody>
          <a:bodyPr/>
          <a:lstStyle/>
          <a:p>
            <a:r>
              <a:rPr lang="en-US" dirty="0"/>
              <a:t>Militarism involved more than just large armies. </a:t>
            </a:r>
          </a:p>
          <a:p>
            <a:r>
              <a:rPr lang="en-US" dirty="0"/>
              <a:t>As an army grew, so did the influence of military leaders, who drew up vast and complex plans for quickly mobilizing millions of men and enormous quantities of supplies in the event of war. </a:t>
            </a:r>
          </a:p>
          <a:p>
            <a:endParaRPr lang="en-US" dirty="0"/>
          </a:p>
          <a:p>
            <a:r>
              <a:rPr lang="en-US" dirty="0"/>
              <a:t>Fearful that changes in these plans would cause chaos in the armed forces, military leaders insisted that their plans could not be altered. </a:t>
            </a:r>
          </a:p>
          <a:p>
            <a:pPr lvl="1"/>
            <a:r>
              <a:rPr lang="en-US" dirty="0"/>
              <a:t>In the crises during the summer of 1914, the generals’ lack of flexibility forced European political leaders to make decisions for military instead of political reasons. </a:t>
            </a:r>
          </a:p>
        </p:txBody>
      </p:sp>
    </p:spTree>
    <p:extLst>
      <p:ext uri="{BB962C8B-B14F-4D97-AF65-F5344CB8AC3E}">
        <p14:creationId xmlns:p14="http://schemas.microsoft.com/office/powerpoint/2010/main" val="3938952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F0ACE-E689-4FF1-B002-CB873691D185}"/>
              </a:ext>
            </a:extLst>
          </p:cNvPr>
          <p:cNvSpPr>
            <a:spLocks noGrp="1"/>
          </p:cNvSpPr>
          <p:nvPr>
            <p:ph type="title"/>
          </p:nvPr>
        </p:nvSpPr>
        <p:spPr/>
        <p:txBody>
          <a:bodyPr/>
          <a:lstStyle/>
          <a:p>
            <a:r>
              <a:rPr lang="en-US" dirty="0"/>
              <a:t>The Outbreak of War: The summer of 1914 </a:t>
            </a:r>
          </a:p>
        </p:txBody>
      </p:sp>
      <p:sp>
        <p:nvSpPr>
          <p:cNvPr id="3" name="Content Placeholder 2">
            <a:extLst>
              <a:ext uri="{FF2B5EF4-FFF2-40B4-BE49-F238E27FC236}">
                <a16:creationId xmlns:a16="http://schemas.microsoft.com/office/drawing/2014/main" id="{9871F558-E3F6-4C13-BC1A-481A63AF7F9F}"/>
              </a:ext>
            </a:extLst>
          </p:cNvPr>
          <p:cNvSpPr>
            <a:spLocks noGrp="1"/>
          </p:cNvSpPr>
          <p:nvPr>
            <p:ph idx="1"/>
          </p:nvPr>
        </p:nvSpPr>
        <p:spPr/>
        <p:txBody>
          <a:bodyPr/>
          <a:lstStyle/>
          <a:p>
            <a:r>
              <a:rPr lang="en-US" dirty="0"/>
              <a:t>Militarism , nationalism, and the desire to stifle internal dissent may all have played a role in the coming of World War I, but the decisions made by European leaders in the summer of 1914 directly precipitated the conflict. </a:t>
            </a:r>
          </a:p>
          <a:p>
            <a:pPr marL="0" indent="0">
              <a:buNone/>
            </a:pPr>
            <a:endParaRPr lang="en-US" dirty="0"/>
          </a:p>
        </p:txBody>
      </p:sp>
    </p:spTree>
    <p:extLst>
      <p:ext uri="{BB962C8B-B14F-4D97-AF65-F5344CB8AC3E}">
        <p14:creationId xmlns:p14="http://schemas.microsoft.com/office/powerpoint/2010/main" val="1559485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37356-3C24-491B-ADD8-5F50A3FDE4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EA3A96-6866-42F1-B209-BA40AEFFEC9B}"/>
              </a:ext>
            </a:extLst>
          </p:cNvPr>
          <p:cNvSpPr>
            <a:spLocks noGrp="1"/>
          </p:cNvSpPr>
          <p:nvPr>
            <p:ph idx="1"/>
          </p:nvPr>
        </p:nvSpPr>
        <p:spPr/>
        <p:txBody>
          <a:bodyPr/>
          <a:lstStyle/>
          <a:p>
            <a:r>
              <a:rPr lang="en-US" dirty="0"/>
              <a:t>States in the southeastern Europe had struggled to free themselves from Ottoman rule in the course of the 19</a:t>
            </a:r>
            <a:r>
              <a:rPr lang="en-US" baseline="30000" dirty="0"/>
              <a:t>th</a:t>
            </a:r>
            <a:r>
              <a:rPr lang="en-US" dirty="0"/>
              <a:t> century and early 20</a:t>
            </a:r>
            <a:r>
              <a:rPr lang="en-US" baseline="30000" dirty="0"/>
              <a:t>th</a:t>
            </a:r>
            <a:r>
              <a:rPr lang="en-US" dirty="0"/>
              <a:t> centuries. </a:t>
            </a:r>
          </a:p>
          <a:p>
            <a:pPr lvl="1"/>
            <a:r>
              <a:rPr lang="en-US" dirty="0"/>
              <a:t>The rivalry between Austria-Hungary and Russia for domination of these new states created serious tensions in the region. </a:t>
            </a:r>
          </a:p>
          <a:p>
            <a:pPr lvl="1"/>
            <a:r>
              <a:rPr lang="en-US" dirty="0"/>
              <a:t>The crisis between 1908 and 1913 had only intensified the antagonisms. </a:t>
            </a:r>
          </a:p>
          <a:p>
            <a:pPr lvl="1"/>
            <a:endParaRPr lang="en-US" dirty="0"/>
          </a:p>
          <a:p>
            <a:pPr lvl="1"/>
            <a:r>
              <a:rPr lang="en-US" dirty="0"/>
              <a:t>By 1914, Serbia, supported by Russia, was determined to create a large, independent Slavic state in the Balkan, but Austria, which had its own Slavic minorities to contend with, was equally set on preventing that possibility. </a:t>
            </a:r>
          </a:p>
        </p:txBody>
      </p:sp>
    </p:spTree>
    <p:extLst>
      <p:ext uri="{BB962C8B-B14F-4D97-AF65-F5344CB8AC3E}">
        <p14:creationId xmlns:p14="http://schemas.microsoft.com/office/powerpoint/2010/main" val="2887373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4422-DB59-44C3-A451-251C3134D7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360250-A2CF-4157-843B-38481AB5B249}"/>
              </a:ext>
            </a:extLst>
          </p:cNvPr>
          <p:cNvSpPr>
            <a:spLocks noGrp="1"/>
          </p:cNvSpPr>
          <p:nvPr>
            <p:ph idx="1"/>
          </p:nvPr>
        </p:nvSpPr>
        <p:spPr/>
        <p:txBody>
          <a:bodyPr/>
          <a:lstStyle/>
          <a:p>
            <a:r>
              <a:rPr lang="en-US" sz="2800" dirty="0"/>
              <a:t>It was against this backdrop of mutual distrust and hatred between Austria-Hungary and Russia, on the one hand, and Austria-Hungary and Serbia, on the other, that the events of the summer of 1914 were played out. </a:t>
            </a:r>
          </a:p>
          <a:p>
            <a:endParaRPr lang="en-US" dirty="0"/>
          </a:p>
          <a:p>
            <a:endParaRPr lang="en-US" dirty="0"/>
          </a:p>
          <a:p>
            <a:endParaRPr lang="en-US" dirty="0"/>
          </a:p>
        </p:txBody>
      </p:sp>
    </p:spTree>
    <p:extLst>
      <p:ext uri="{BB962C8B-B14F-4D97-AF65-F5344CB8AC3E}">
        <p14:creationId xmlns:p14="http://schemas.microsoft.com/office/powerpoint/2010/main" val="558859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B0BE0-2CA8-461E-ABD9-D69B9CD675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FE80B6-B11A-400A-8108-357B3BFF8AE1}"/>
              </a:ext>
            </a:extLst>
          </p:cNvPr>
          <p:cNvSpPr>
            <a:spLocks noGrp="1"/>
          </p:cNvSpPr>
          <p:nvPr>
            <p:ph idx="1"/>
          </p:nvPr>
        </p:nvSpPr>
        <p:spPr/>
        <p:txBody>
          <a:bodyPr/>
          <a:lstStyle/>
          <a:p>
            <a:r>
              <a:rPr lang="en-US" dirty="0"/>
              <a:t>The assassination of the Austrian Archduke Francis Ferdinand and his wife, Sophia, on June 28</a:t>
            </a:r>
            <a:r>
              <a:rPr lang="en-US" baseline="30000" dirty="0"/>
              <a:t>th</a:t>
            </a:r>
            <a:r>
              <a:rPr lang="en-US" dirty="0"/>
              <a:t>, 1914, was carried out by a Bosnian activist who worked for the Black Hand, a Serbian terrorist organization dedicated to the creation of a pan-Slavic kingdom. </a:t>
            </a:r>
          </a:p>
          <a:p>
            <a:endParaRPr lang="en-US" dirty="0"/>
          </a:p>
          <a:p>
            <a:r>
              <a:rPr lang="en-US" dirty="0"/>
              <a:t>Although the Austrian government did not know whether the Serbian government had been directly involved in the archduke’s assassination, it saw an opportunity to “render Serbia impotent once and for all by display of force,” as the Austrian foreign minister put it. </a:t>
            </a:r>
          </a:p>
        </p:txBody>
      </p:sp>
    </p:spTree>
    <p:extLst>
      <p:ext uri="{BB962C8B-B14F-4D97-AF65-F5344CB8AC3E}">
        <p14:creationId xmlns:p14="http://schemas.microsoft.com/office/powerpoint/2010/main" val="3313675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619FA-E4C2-4E96-BAA3-7EBBED2D41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770E45-A39E-4E97-BCC7-77A109C2DD74}"/>
              </a:ext>
            </a:extLst>
          </p:cNvPr>
          <p:cNvSpPr>
            <a:spLocks noGrp="1"/>
          </p:cNvSpPr>
          <p:nvPr>
            <p:ph idx="1"/>
          </p:nvPr>
        </p:nvSpPr>
        <p:spPr/>
        <p:txBody>
          <a:bodyPr/>
          <a:lstStyle/>
          <a:p>
            <a:r>
              <a:rPr lang="en-US" dirty="0"/>
              <a:t>Fearful of Russian intervention on Serbia’s behalf, Austrian leaders sought the backing of their German allies. </a:t>
            </a:r>
          </a:p>
          <a:p>
            <a:endParaRPr lang="en-US" dirty="0"/>
          </a:p>
          <a:p>
            <a:r>
              <a:rPr lang="en-US" dirty="0"/>
              <a:t>Emperor William II and his chancellor, Theobald von Bethmann-Hollweg, responded with the infamous “blank check,” their assurance that Austria- Hungary could rely on Germany’s full support even if matters went to the length of a war between Austria-Hungary and Russia. </a:t>
            </a:r>
          </a:p>
        </p:txBody>
      </p:sp>
    </p:spTree>
    <p:extLst>
      <p:ext uri="{BB962C8B-B14F-4D97-AF65-F5344CB8AC3E}">
        <p14:creationId xmlns:p14="http://schemas.microsoft.com/office/powerpoint/2010/main" val="1001162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F45A-C47A-4970-8657-AC2FD32E46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E5D94A-D1BA-41BB-9763-4D8266859BBF}"/>
              </a:ext>
            </a:extLst>
          </p:cNvPr>
          <p:cNvSpPr>
            <a:spLocks noGrp="1"/>
          </p:cNvSpPr>
          <p:nvPr>
            <p:ph idx="1"/>
          </p:nvPr>
        </p:nvSpPr>
        <p:spPr/>
        <p:txBody>
          <a:bodyPr>
            <a:normAutofit/>
          </a:bodyPr>
          <a:lstStyle/>
          <a:p>
            <a:r>
              <a:rPr lang="en-US" dirty="0"/>
              <a:t>Austrian leaders issued and ultimatum to Serbia on July 23. Austrian leaders made their demands so extreme that Serbia had little choice but to reject some of them in order to preserve its sovereignty. </a:t>
            </a:r>
          </a:p>
          <a:p>
            <a:endParaRPr lang="en-US" dirty="0"/>
          </a:p>
          <a:p>
            <a:pPr lvl="1"/>
            <a:r>
              <a:rPr lang="en-US" sz="2000" b="1" i="1" dirty="0"/>
              <a:t>Austria then declared war on Serbia on July 28. </a:t>
            </a:r>
          </a:p>
          <a:p>
            <a:pPr lvl="1"/>
            <a:r>
              <a:rPr lang="en-US" sz="2000" dirty="0"/>
              <a:t>Although both Germany and Austria had hoped to keep the war limited to Serbia and Austria in order to ensure Austria’s success in the Balkans, these hopes soon vanished.  </a:t>
            </a:r>
          </a:p>
        </p:txBody>
      </p:sp>
    </p:spTree>
    <p:extLst>
      <p:ext uri="{BB962C8B-B14F-4D97-AF65-F5344CB8AC3E}">
        <p14:creationId xmlns:p14="http://schemas.microsoft.com/office/powerpoint/2010/main" val="2301247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A9084-8033-472D-B5C0-6E1C642666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E9EDA6-EB83-49D6-B16E-2AF4DBA49630}"/>
              </a:ext>
            </a:extLst>
          </p:cNvPr>
          <p:cNvSpPr>
            <a:spLocks noGrp="1"/>
          </p:cNvSpPr>
          <p:nvPr>
            <p:ph idx="1"/>
          </p:nvPr>
        </p:nvSpPr>
        <p:spPr/>
        <p:txBody>
          <a:bodyPr/>
          <a:lstStyle/>
          <a:p>
            <a:r>
              <a:rPr lang="en-US" dirty="0"/>
              <a:t>Still smarting from its humiliation in the Bosnian crisis of 1908, Russia was determined to support Serbia’s cause. </a:t>
            </a:r>
          </a:p>
          <a:p>
            <a:endParaRPr lang="en-US" dirty="0"/>
          </a:p>
          <a:p>
            <a:r>
              <a:rPr lang="en-US" dirty="0"/>
              <a:t>On July 28, Tsar Nicholas II ordered partial mobilization of the Russian army against Austria. </a:t>
            </a:r>
          </a:p>
          <a:p>
            <a:r>
              <a:rPr lang="en-US" dirty="0"/>
              <a:t>Germany responded to Russian mobilization with its own ultimatum that Russians must halt their mobilization within twelve hours. </a:t>
            </a:r>
          </a:p>
          <a:p>
            <a:endParaRPr lang="en-US" dirty="0"/>
          </a:p>
          <a:p>
            <a:r>
              <a:rPr lang="en-US" b="1" dirty="0"/>
              <a:t>When the Russian ignored it, Germany declared war on Russian on August 1</a:t>
            </a:r>
            <a:r>
              <a:rPr lang="en-US" b="1" baseline="30000" dirty="0"/>
              <a:t>st. </a:t>
            </a:r>
            <a:endParaRPr lang="en-US" b="1" dirty="0"/>
          </a:p>
          <a:p>
            <a:pPr marL="0" indent="0">
              <a:buNone/>
            </a:pPr>
            <a:endParaRPr lang="en-US" dirty="0"/>
          </a:p>
        </p:txBody>
      </p:sp>
    </p:spTree>
    <p:extLst>
      <p:ext uri="{BB962C8B-B14F-4D97-AF65-F5344CB8AC3E}">
        <p14:creationId xmlns:p14="http://schemas.microsoft.com/office/powerpoint/2010/main" val="3989846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F0AB7-F1C4-4192-AF92-F180A82FED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DA4F8A-DD15-4874-A3CD-BB953E246C7B}"/>
              </a:ext>
            </a:extLst>
          </p:cNvPr>
          <p:cNvSpPr>
            <a:spLocks noGrp="1"/>
          </p:cNvSpPr>
          <p:nvPr>
            <p:ph idx="1"/>
          </p:nvPr>
        </p:nvSpPr>
        <p:spPr/>
        <p:txBody>
          <a:bodyPr/>
          <a:lstStyle/>
          <a:p>
            <a:r>
              <a:rPr lang="en-US" dirty="0"/>
              <a:t>At this stage of the conflict, German war plans determined </a:t>
            </a:r>
            <a:r>
              <a:rPr lang="en-US" dirty="0" err="1"/>
              <a:t>wheter</a:t>
            </a:r>
            <a:r>
              <a:rPr lang="en-US" dirty="0"/>
              <a:t> France would become involved in the war. </a:t>
            </a:r>
          </a:p>
          <a:p>
            <a:endParaRPr lang="en-US" dirty="0"/>
          </a:p>
          <a:p>
            <a:r>
              <a:rPr lang="en-US" dirty="0"/>
              <a:t>Under the guidance of General Alfred von Schlieffen, chief of staff from 1891 to 1905, the German General Staff had devised a military plan based on the assumption of a two-front war with France and Russia, since the two powers had formed a military alliance in 1894. </a:t>
            </a:r>
          </a:p>
        </p:txBody>
      </p:sp>
    </p:spTree>
    <p:extLst>
      <p:ext uri="{BB962C8B-B14F-4D97-AF65-F5344CB8AC3E}">
        <p14:creationId xmlns:p14="http://schemas.microsoft.com/office/powerpoint/2010/main" val="496179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21CC2-FAF2-4D7B-A248-D0BCE93B17C0}"/>
              </a:ext>
            </a:extLst>
          </p:cNvPr>
          <p:cNvSpPr>
            <a:spLocks noGrp="1"/>
          </p:cNvSpPr>
          <p:nvPr>
            <p:ph type="title"/>
          </p:nvPr>
        </p:nvSpPr>
        <p:spPr/>
        <p:txBody>
          <a:bodyPr/>
          <a:lstStyle/>
          <a:p>
            <a:r>
              <a:rPr lang="en-US" dirty="0"/>
              <a:t>Schlieffen Plan </a:t>
            </a:r>
          </a:p>
        </p:txBody>
      </p:sp>
      <p:sp>
        <p:nvSpPr>
          <p:cNvPr id="3" name="Content Placeholder 2">
            <a:extLst>
              <a:ext uri="{FF2B5EF4-FFF2-40B4-BE49-F238E27FC236}">
                <a16:creationId xmlns:a16="http://schemas.microsoft.com/office/drawing/2014/main" id="{310E0505-341C-47BF-B3AA-9E91ACE23E52}"/>
              </a:ext>
            </a:extLst>
          </p:cNvPr>
          <p:cNvSpPr>
            <a:spLocks noGrp="1"/>
          </p:cNvSpPr>
          <p:nvPr>
            <p:ph idx="1"/>
          </p:nvPr>
        </p:nvSpPr>
        <p:spPr/>
        <p:txBody>
          <a:bodyPr/>
          <a:lstStyle/>
          <a:p>
            <a:r>
              <a:rPr lang="en-US" dirty="0"/>
              <a:t>The Schlieffen Plan called for a minimal troop deployment against Russia while most of the German army would make a rapid invasion of western France by way of neutral Belgium. </a:t>
            </a:r>
          </a:p>
          <a:p>
            <a:endParaRPr lang="en-US" dirty="0"/>
          </a:p>
          <a:p>
            <a:r>
              <a:rPr lang="en-US" dirty="0"/>
              <a:t>After the planned quick defeat of the French, the German army expected to redeploy to the east against Russia. </a:t>
            </a:r>
          </a:p>
        </p:txBody>
      </p:sp>
    </p:spTree>
    <p:extLst>
      <p:ext uri="{BB962C8B-B14F-4D97-AF65-F5344CB8AC3E}">
        <p14:creationId xmlns:p14="http://schemas.microsoft.com/office/powerpoint/2010/main" val="2467901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DD78C-41B2-4F89-89D7-21675C891A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95DA1FD-A108-4194-8C68-39956D7F5535}"/>
              </a:ext>
            </a:extLst>
          </p:cNvPr>
          <p:cNvSpPr>
            <a:spLocks noGrp="1"/>
          </p:cNvSpPr>
          <p:nvPr>
            <p:ph idx="1"/>
          </p:nvPr>
        </p:nvSpPr>
        <p:spPr/>
        <p:txBody>
          <a:bodyPr/>
          <a:lstStyle/>
          <a:p>
            <a:r>
              <a:rPr lang="en-US" dirty="0"/>
              <a:t>On June 28</a:t>
            </a:r>
            <a:r>
              <a:rPr lang="en-US" baseline="30000" dirty="0"/>
              <a:t>th</a:t>
            </a:r>
            <a:r>
              <a:rPr lang="en-US" dirty="0"/>
              <a:t>, 1914, the heir to the Austrian throne, the Archduke Francis Ferdinand, was assassinated in the Bosnian city of Sarajevo. </a:t>
            </a:r>
          </a:p>
          <a:p>
            <a:endParaRPr lang="en-US" dirty="0"/>
          </a:p>
          <a:p>
            <a:pPr lvl="1"/>
            <a:r>
              <a:rPr lang="en-US" dirty="0"/>
              <a:t>Although this event precipitated the confrontation between Austria and Serbia that led to World War I, war was not inventible. </a:t>
            </a:r>
          </a:p>
          <a:p>
            <a:pPr lvl="1"/>
            <a:endParaRPr lang="en-US" dirty="0"/>
          </a:p>
          <a:p>
            <a:pPr lvl="1"/>
            <a:r>
              <a:rPr lang="en-US" dirty="0"/>
              <a:t>Although the decisions that European statemen made during this crisis were crucial in leading to war, there was also long-range underlying forces that were propelling Europeans toward armed conflict. </a:t>
            </a:r>
          </a:p>
        </p:txBody>
      </p:sp>
    </p:spTree>
    <p:extLst>
      <p:ext uri="{BB962C8B-B14F-4D97-AF65-F5344CB8AC3E}">
        <p14:creationId xmlns:p14="http://schemas.microsoft.com/office/powerpoint/2010/main" val="3436985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A03B-1A4B-4957-A2A8-F2A986E08D5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810567-8AB2-4C3B-8AE3-A44FD7CFFDBB}"/>
              </a:ext>
            </a:extLst>
          </p:cNvPr>
          <p:cNvSpPr>
            <a:spLocks noGrp="1"/>
          </p:cNvSpPr>
          <p:nvPr>
            <p:ph idx="1"/>
          </p:nvPr>
        </p:nvSpPr>
        <p:spPr/>
        <p:txBody>
          <a:bodyPr/>
          <a:lstStyle/>
          <a:p>
            <a:r>
              <a:rPr lang="en-US" dirty="0"/>
              <a:t>Under the Schlieffen Plan, Germany could not mobilize its troops </a:t>
            </a:r>
            <a:r>
              <a:rPr lang="en-US" dirty="0" err="1"/>
              <a:t>soley</a:t>
            </a:r>
            <a:r>
              <a:rPr lang="en-US" dirty="0"/>
              <a:t> against Russia and therefore declared war on France on August 3</a:t>
            </a:r>
            <a:r>
              <a:rPr lang="en-US" baseline="30000" dirty="0"/>
              <a:t>rd</a:t>
            </a:r>
            <a:r>
              <a:rPr lang="en-US" dirty="0"/>
              <a:t>, after issuing an </a:t>
            </a:r>
            <a:r>
              <a:rPr lang="en-US" dirty="0" err="1"/>
              <a:t>ultimantium</a:t>
            </a:r>
            <a:r>
              <a:rPr lang="en-US" dirty="0"/>
              <a:t> to Belgium on August 2</a:t>
            </a:r>
            <a:r>
              <a:rPr lang="en-US" baseline="30000" dirty="0"/>
              <a:t>nd</a:t>
            </a:r>
            <a:r>
              <a:rPr lang="en-US" dirty="0"/>
              <a:t>, demanding the right of German troops to pass through Belgian territory. </a:t>
            </a:r>
          </a:p>
          <a:p>
            <a:endParaRPr lang="en-US" dirty="0"/>
          </a:p>
          <a:p>
            <a:r>
              <a:rPr lang="en-US" dirty="0"/>
              <a:t>On August 4</a:t>
            </a:r>
            <a:r>
              <a:rPr lang="en-US" baseline="30000" dirty="0"/>
              <a:t>th</a:t>
            </a:r>
            <a:r>
              <a:rPr lang="en-US" dirty="0"/>
              <a:t>, Great Britain declared war on Germany, officially over this violation of Belgian neutrality but in fact over the British desire to maintain world power. </a:t>
            </a:r>
          </a:p>
        </p:txBody>
      </p:sp>
    </p:spTree>
    <p:extLst>
      <p:ext uri="{BB962C8B-B14F-4D97-AF65-F5344CB8AC3E}">
        <p14:creationId xmlns:p14="http://schemas.microsoft.com/office/powerpoint/2010/main" val="945448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EC023-4EC4-4F19-8FA0-F8D1C81C76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94DB38-04A1-4AC3-84E5-D10E1B564BB2}"/>
              </a:ext>
            </a:extLst>
          </p:cNvPr>
          <p:cNvSpPr>
            <a:spLocks noGrp="1"/>
          </p:cNvSpPr>
          <p:nvPr>
            <p:ph idx="1"/>
          </p:nvPr>
        </p:nvSpPr>
        <p:spPr/>
        <p:txBody>
          <a:bodyPr/>
          <a:lstStyle/>
          <a:p>
            <a:r>
              <a:rPr lang="en-US" dirty="0"/>
              <a:t>By August 4</a:t>
            </a:r>
            <a:r>
              <a:rPr lang="en-US" baseline="30000" dirty="0"/>
              <a:t>th</a:t>
            </a:r>
            <a:r>
              <a:rPr lang="en-US" dirty="0"/>
              <a:t>, all the great powers of Europe were at war. </a:t>
            </a:r>
          </a:p>
          <a:p>
            <a:r>
              <a:rPr lang="en-US" dirty="0"/>
              <a:t>Through all the maneuvering of the last few days before the war, one fact stands out- all the great powers seemed willing to risk the Great War. </a:t>
            </a:r>
          </a:p>
          <a:p>
            <a:endParaRPr lang="en-US" dirty="0"/>
          </a:p>
          <a:p>
            <a:r>
              <a:rPr lang="en-US" dirty="0"/>
              <a:t>They were not disappointed. </a:t>
            </a:r>
          </a:p>
        </p:txBody>
      </p:sp>
    </p:spTree>
    <p:extLst>
      <p:ext uri="{BB962C8B-B14F-4D97-AF65-F5344CB8AC3E}">
        <p14:creationId xmlns:p14="http://schemas.microsoft.com/office/powerpoint/2010/main" val="3259747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03450-BAB9-45ED-A738-2BB1B49EEAE6}"/>
              </a:ext>
            </a:extLst>
          </p:cNvPr>
          <p:cNvSpPr>
            <a:spLocks noGrp="1"/>
          </p:cNvSpPr>
          <p:nvPr>
            <p:ph type="title"/>
          </p:nvPr>
        </p:nvSpPr>
        <p:spPr/>
        <p:txBody>
          <a:bodyPr/>
          <a:lstStyle/>
          <a:p>
            <a:r>
              <a:rPr lang="en-US" dirty="0"/>
              <a:t>Nationalism and Internal Dissent </a:t>
            </a:r>
          </a:p>
        </p:txBody>
      </p:sp>
      <p:sp>
        <p:nvSpPr>
          <p:cNvPr id="3" name="Content Placeholder 2">
            <a:extLst>
              <a:ext uri="{FF2B5EF4-FFF2-40B4-BE49-F238E27FC236}">
                <a16:creationId xmlns:a16="http://schemas.microsoft.com/office/drawing/2014/main" id="{25DB4D84-21F5-4E08-915E-C48ABA14FFC2}"/>
              </a:ext>
            </a:extLst>
          </p:cNvPr>
          <p:cNvSpPr>
            <a:spLocks noGrp="1"/>
          </p:cNvSpPr>
          <p:nvPr>
            <p:ph idx="1"/>
          </p:nvPr>
        </p:nvSpPr>
        <p:spPr/>
        <p:txBody>
          <a:bodyPr>
            <a:normAutofit/>
          </a:bodyPr>
          <a:lstStyle/>
          <a:p>
            <a:r>
              <a:rPr lang="en-US" sz="2800" dirty="0"/>
              <a:t>In the first half of the 19</a:t>
            </a:r>
            <a:r>
              <a:rPr lang="en-US" sz="2800" baseline="30000" dirty="0"/>
              <a:t>th</a:t>
            </a:r>
            <a:r>
              <a:rPr lang="en-US" sz="2800" dirty="0"/>
              <a:t> century, liberals had maintained that the organization of European states along national lines would lead to a peaceful Europe based on a sense of international fraternity. </a:t>
            </a:r>
          </a:p>
          <a:p>
            <a:endParaRPr lang="en-US" sz="2800" dirty="0"/>
          </a:p>
          <a:p>
            <a:pPr lvl="1"/>
            <a:r>
              <a:rPr lang="en-US" sz="2800" b="1" i="1" dirty="0"/>
              <a:t>They had been very wrong. </a:t>
            </a:r>
          </a:p>
        </p:txBody>
      </p:sp>
    </p:spTree>
    <p:extLst>
      <p:ext uri="{BB962C8B-B14F-4D97-AF65-F5344CB8AC3E}">
        <p14:creationId xmlns:p14="http://schemas.microsoft.com/office/powerpoint/2010/main" val="172267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8C7FB-4208-40E3-9559-9BC688AC52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5E8874-1023-435C-BDED-3F2111170ADC}"/>
              </a:ext>
            </a:extLst>
          </p:cNvPr>
          <p:cNvSpPr>
            <a:spLocks noGrp="1"/>
          </p:cNvSpPr>
          <p:nvPr>
            <p:ph idx="1"/>
          </p:nvPr>
        </p:nvSpPr>
        <p:spPr>
          <a:xfrm>
            <a:off x="1251678" y="278297"/>
            <a:ext cx="10178322" cy="5601296"/>
          </a:xfrm>
        </p:spPr>
        <p:txBody>
          <a:bodyPr>
            <a:normAutofit/>
          </a:bodyPr>
          <a:lstStyle/>
          <a:p>
            <a:r>
              <a:rPr lang="en-US" sz="2800" dirty="0"/>
              <a:t>The system of nation-states that had emerged in Europe in the second half of the 19</a:t>
            </a:r>
            <a:r>
              <a:rPr lang="en-US" sz="2800" baseline="30000" dirty="0"/>
              <a:t>th</a:t>
            </a:r>
            <a:r>
              <a:rPr lang="en-US" sz="2800" dirty="0"/>
              <a:t> century led not to cooperation but to competition. </a:t>
            </a:r>
          </a:p>
          <a:p>
            <a:endParaRPr lang="en-US" sz="2800" dirty="0"/>
          </a:p>
          <a:p>
            <a:r>
              <a:rPr lang="en-US" sz="2800" dirty="0"/>
              <a:t>Rivalries over colonial and imperialist expansion, and the division of Europe’s great powers into two loose alliances:  </a:t>
            </a:r>
          </a:p>
          <a:p>
            <a:endParaRPr lang="en-US" sz="2800" dirty="0"/>
          </a:p>
          <a:p>
            <a:pPr lvl="1"/>
            <a:r>
              <a:rPr lang="en-US" sz="2800" b="1" i="1" dirty="0"/>
              <a:t>Germany, Austria, and Italy</a:t>
            </a:r>
          </a:p>
          <a:p>
            <a:pPr lvl="1"/>
            <a:r>
              <a:rPr lang="en-US" sz="2800" b="1" i="1" dirty="0"/>
              <a:t> France, Great Britain and Russia</a:t>
            </a:r>
          </a:p>
        </p:txBody>
      </p:sp>
    </p:spTree>
    <p:extLst>
      <p:ext uri="{BB962C8B-B14F-4D97-AF65-F5344CB8AC3E}">
        <p14:creationId xmlns:p14="http://schemas.microsoft.com/office/powerpoint/2010/main" val="4040179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407FF-9280-405F-8942-8AF36BD641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B3CC12-A5C7-4436-8A04-7C18BA66D12D}"/>
              </a:ext>
            </a:extLst>
          </p:cNvPr>
          <p:cNvSpPr>
            <a:spLocks noGrp="1"/>
          </p:cNvSpPr>
          <p:nvPr>
            <p:ph idx="1"/>
          </p:nvPr>
        </p:nvSpPr>
        <p:spPr/>
        <p:txBody>
          <a:bodyPr>
            <a:normAutofit/>
          </a:bodyPr>
          <a:lstStyle/>
          <a:p>
            <a:r>
              <a:rPr lang="en-US" sz="3200" dirty="0"/>
              <a:t>Governments that had exercised restraint in order to avoid war wound up being publicly humiliated, whereas those that went to the brink of war to maintain their national interests had often been praised for having preserved national honor. </a:t>
            </a:r>
          </a:p>
        </p:txBody>
      </p:sp>
    </p:spTree>
    <p:extLst>
      <p:ext uri="{BB962C8B-B14F-4D97-AF65-F5344CB8AC3E}">
        <p14:creationId xmlns:p14="http://schemas.microsoft.com/office/powerpoint/2010/main" val="759178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92AC7-5459-4676-95FA-AF5EE42355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42BB85-487E-4654-853E-B1FFA1C7B272}"/>
              </a:ext>
            </a:extLst>
          </p:cNvPr>
          <p:cNvSpPr>
            <a:spLocks noGrp="1"/>
          </p:cNvSpPr>
          <p:nvPr>
            <p:ph idx="1"/>
          </p:nvPr>
        </p:nvSpPr>
        <p:spPr/>
        <p:txBody>
          <a:bodyPr>
            <a:normAutofit/>
          </a:bodyPr>
          <a:lstStyle/>
          <a:p>
            <a:r>
              <a:rPr lang="en-US" sz="3200" dirty="0"/>
              <a:t>The growth of nationalism  in the 19</a:t>
            </a:r>
            <a:r>
              <a:rPr lang="en-US" sz="3200" baseline="30000" dirty="0"/>
              <a:t>th</a:t>
            </a:r>
            <a:r>
              <a:rPr lang="en-US" sz="3200" dirty="0"/>
              <a:t> century had yet another serious consequence. </a:t>
            </a:r>
          </a:p>
          <a:p>
            <a:r>
              <a:rPr lang="en-US" sz="3200" dirty="0"/>
              <a:t>Not all ethnic groups had achieved the goal of nationhood. </a:t>
            </a:r>
          </a:p>
          <a:p>
            <a:r>
              <a:rPr lang="en-US" sz="3200" dirty="0"/>
              <a:t>Slavic minorities in the Balkans and the Austrian Empire still dreamed of creating their own national state. </a:t>
            </a:r>
          </a:p>
        </p:txBody>
      </p:sp>
    </p:spTree>
    <p:extLst>
      <p:ext uri="{BB962C8B-B14F-4D97-AF65-F5344CB8AC3E}">
        <p14:creationId xmlns:p14="http://schemas.microsoft.com/office/powerpoint/2010/main" val="1395497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7443B-E70F-4E14-A7DA-5AB5768AF0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4A6C84-6E98-4815-A7F9-68F26E426FF7}"/>
              </a:ext>
            </a:extLst>
          </p:cNvPr>
          <p:cNvSpPr>
            <a:spLocks noGrp="1"/>
          </p:cNvSpPr>
          <p:nvPr>
            <p:ph idx="1"/>
          </p:nvPr>
        </p:nvSpPr>
        <p:spPr/>
        <p:txBody>
          <a:bodyPr>
            <a:normAutofit/>
          </a:bodyPr>
          <a:lstStyle/>
          <a:p>
            <a:r>
              <a:rPr lang="en-US" sz="2800" dirty="0"/>
              <a:t>Did statesmen opt for war in 1914 because they believed that “prosecuting an active foreign policy,” as one leader expressed it, would smother “internal troubles.”? </a:t>
            </a:r>
          </a:p>
          <a:p>
            <a:endParaRPr lang="en-US" sz="2800" b="1" i="1" dirty="0"/>
          </a:p>
          <a:p>
            <a:pPr lvl="1"/>
            <a:r>
              <a:rPr lang="en-US" sz="2800" b="1" i="1" dirty="0"/>
              <a:t>Some historians have argued that the desire to suppress internal disorder may have encouraged some leaders to take the plunge into war in 1914. </a:t>
            </a:r>
          </a:p>
        </p:txBody>
      </p:sp>
    </p:spTree>
    <p:extLst>
      <p:ext uri="{BB962C8B-B14F-4D97-AF65-F5344CB8AC3E}">
        <p14:creationId xmlns:p14="http://schemas.microsoft.com/office/powerpoint/2010/main" val="3742296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478F-48CB-4F4F-9A3D-E5218466B83E}"/>
              </a:ext>
            </a:extLst>
          </p:cNvPr>
          <p:cNvSpPr>
            <a:spLocks noGrp="1"/>
          </p:cNvSpPr>
          <p:nvPr>
            <p:ph type="title"/>
          </p:nvPr>
        </p:nvSpPr>
        <p:spPr>
          <a:xfrm>
            <a:off x="1251678" y="793869"/>
            <a:ext cx="10178322" cy="1492132"/>
          </a:xfrm>
        </p:spPr>
        <p:txBody>
          <a:bodyPr/>
          <a:lstStyle/>
          <a:p>
            <a:r>
              <a:rPr lang="en-US" dirty="0"/>
              <a:t>Militarism </a:t>
            </a:r>
          </a:p>
        </p:txBody>
      </p:sp>
      <p:sp>
        <p:nvSpPr>
          <p:cNvPr id="3" name="Content Placeholder 2">
            <a:extLst>
              <a:ext uri="{FF2B5EF4-FFF2-40B4-BE49-F238E27FC236}">
                <a16:creationId xmlns:a16="http://schemas.microsoft.com/office/drawing/2014/main" id="{1101F57F-8281-4905-84E4-AF410650AB42}"/>
              </a:ext>
            </a:extLst>
          </p:cNvPr>
          <p:cNvSpPr>
            <a:spLocks noGrp="1"/>
          </p:cNvSpPr>
          <p:nvPr>
            <p:ph idx="1"/>
          </p:nvPr>
        </p:nvSpPr>
        <p:spPr/>
        <p:txBody>
          <a:bodyPr>
            <a:normAutofit/>
          </a:bodyPr>
          <a:lstStyle/>
          <a:p>
            <a:r>
              <a:rPr lang="en-US" sz="2400" dirty="0"/>
              <a:t>The growth of large mass armies after 1900 not only heightened the existing tensions in Europe but made it inevitable that if war did come, it would be highly destructive. </a:t>
            </a:r>
          </a:p>
        </p:txBody>
      </p:sp>
    </p:spTree>
    <p:extLst>
      <p:ext uri="{BB962C8B-B14F-4D97-AF65-F5344CB8AC3E}">
        <p14:creationId xmlns:p14="http://schemas.microsoft.com/office/powerpoint/2010/main" val="1396729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54D1-1E53-4439-9439-D3DD98A0E4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C1A1EF-2F58-4479-A459-C43D5076F08A}"/>
              </a:ext>
            </a:extLst>
          </p:cNvPr>
          <p:cNvSpPr>
            <a:spLocks noGrp="1"/>
          </p:cNvSpPr>
          <p:nvPr>
            <p:ph idx="1"/>
          </p:nvPr>
        </p:nvSpPr>
        <p:spPr/>
        <p:txBody>
          <a:bodyPr>
            <a:normAutofit/>
          </a:bodyPr>
          <a:lstStyle/>
          <a:p>
            <a:r>
              <a:rPr lang="en-US" sz="2800" dirty="0"/>
              <a:t>Conscription had been established as a regular practice in most Western countries before 1914 (the United States and Britain were major exceptions). </a:t>
            </a:r>
          </a:p>
          <a:p>
            <a:endParaRPr lang="en-US" sz="2800" dirty="0"/>
          </a:p>
          <a:p>
            <a:pPr lvl="1"/>
            <a:r>
              <a:rPr lang="en-US" sz="2600" b="1" i="1" dirty="0"/>
              <a:t>Most European land armies were filled with peasants, since many young, urban working-class males were unable to pass the physical examination required for military service. </a:t>
            </a:r>
          </a:p>
        </p:txBody>
      </p:sp>
    </p:spTree>
    <p:extLst>
      <p:ext uri="{BB962C8B-B14F-4D97-AF65-F5344CB8AC3E}">
        <p14:creationId xmlns:p14="http://schemas.microsoft.com/office/powerpoint/2010/main" val="82150603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docProps/app.xml><?xml version="1.0" encoding="utf-8"?>
<Properties xmlns="http://schemas.openxmlformats.org/officeDocument/2006/extended-properties" xmlns:vt="http://schemas.openxmlformats.org/officeDocument/2006/docPropsVTypes">
  <Template>TM10001106[[fn=Badge]]</Template>
  <TotalTime>1437</TotalTime>
  <Words>1258</Words>
  <Application>Microsoft Office PowerPoint</Application>
  <PresentationFormat>Widescreen</PresentationFormat>
  <Paragraphs>73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Gill Sans MT</vt:lpstr>
      <vt:lpstr>Impact</vt:lpstr>
      <vt:lpstr>Badge</vt:lpstr>
      <vt:lpstr>Ap European History Chapter 25: The Beginning of the 20th Century Crisis: War and Revolution  Section 1:   </vt:lpstr>
      <vt:lpstr>PowerPoint Presentation</vt:lpstr>
      <vt:lpstr>Nationalism and Internal Dissent </vt:lpstr>
      <vt:lpstr>PowerPoint Presentation</vt:lpstr>
      <vt:lpstr>PowerPoint Presentation</vt:lpstr>
      <vt:lpstr>PowerPoint Presentation</vt:lpstr>
      <vt:lpstr>PowerPoint Presentation</vt:lpstr>
      <vt:lpstr>Militarism </vt:lpstr>
      <vt:lpstr>PowerPoint Presentation</vt:lpstr>
      <vt:lpstr>PowerPoint Presentation</vt:lpstr>
      <vt:lpstr>The Outbreak of War: The summer of 1914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Schlieffen Plan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25: The Beginning of the 20th Century Crisis: War and Revolution  Section 1:   </dc:title>
  <dc:creator>Tyler Moudry</dc:creator>
  <cp:lastModifiedBy>Tyler Moudry</cp:lastModifiedBy>
  <cp:revision>13</cp:revision>
  <dcterms:created xsi:type="dcterms:W3CDTF">2019-03-26T04:17:38Z</dcterms:created>
  <dcterms:modified xsi:type="dcterms:W3CDTF">2019-03-27T04:15:22Z</dcterms:modified>
</cp:coreProperties>
</file>