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B0DA2-AA56-41BA-B9D0-E86B4200A8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Ap European History </a:t>
            </a:r>
            <a:br>
              <a:rPr lang="en-US" sz="4800" dirty="0"/>
            </a:br>
            <a:r>
              <a:rPr lang="en-US" sz="4800" dirty="0"/>
              <a:t>Chapter 24 Section 4: International rivalry and the Coming of War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36A675-5277-4E29-96B9-B14D77DDD3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27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98D29-8451-4DE6-B007-AF7C0A6E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22F29-668C-4430-B461-8CCA2BD73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Congress of Berlin, which met in the summer of 1878, was dominated by Bismarck. </a:t>
            </a:r>
          </a:p>
          <a:p>
            <a:r>
              <a:rPr lang="en-US" dirty="0"/>
              <a:t>The congress effectively demolished the Treaty of San Stefano, much to Russia’s humiliation. </a:t>
            </a:r>
          </a:p>
          <a:p>
            <a:endParaRPr lang="en-US" dirty="0"/>
          </a:p>
          <a:p>
            <a:r>
              <a:rPr lang="en-US" dirty="0"/>
              <a:t>The new Bulgarian state was considerably reduced, and the rest of the territory was returned to Ottoman control. </a:t>
            </a:r>
          </a:p>
        </p:txBody>
      </p:sp>
    </p:spTree>
    <p:extLst>
      <p:ext uri="{BB962C8B-B14F-4D97-AF65-F5344CB8AC3E}">
        <p14:creationId xmlns:p14="http://schemas.microsoft.com/office/powerpoint/2010/main" val="4182367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4433B-8B60-4CCA-9BBF-FE3409C04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8771A-E1EC-489E-8023-CD384FB0B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17983"/>
            <a:ext cx="10178322" cy="4461609"/>
          </a:xfrm>
        </p:spPr>
        <p:txBody>
          <a:bodyPr>
            <a:noAutofit/>
          </a:bodyPr>
          <a:lstStyle/>
          <a:p>
            <a:r>
              <a:rPr lang="en-US" sz="2400" dirty="0"/>
              <a:t>The three Balkan states of Serbia, Montenegro, and Romania, until then nominally under Ottoman control, were recognized as independent. </a:t>
            </a:r>
          </a:p>
          <a:p>
            <a:endParaRPr lang="en-US" sz="2400" dirty="0"/>
          </a:p>
          <a:p>
            <a:r>
              <a:rPr lang="en-US" sz="2400" dirty="0"/>
              <a:t>The other Balkan territories of Bosnia and Herzegovina were placed under Austrian protection; Austria could occupy but not annex them. </a:t>
            </a:r>
          </a:p>
          <a:p>
            <a:endParaRPr lang="en-US" sz="2400" dirty="0"/>
          </a:p>
          <a:p>
            <a:pPr lvl="1"/>
            <a:r>
              <a:rPr lang="en-US" sz="2400" b="1" i="1" dirty="0"/>
              <a:t>Although the Germans received no territory, they believed they had at least preserved the peace among the great powers. </a:t>
            </a:r>
          </a:p>
        </p:txBody>
      </p:sp>
    </p:spTree>
    <p:extLst>
      <p:ext uri="{BB962C8B-B14F-4D97-AF65-F5344CB8AC3E}">
        <p14:creationId xmlns:p14="http://schemas.microsoft.com/office/powerpoint/2010/main" val="3206055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BAFFC-45B9-456C-A4C3-12324AD2C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alliances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742FC-923D-4691-B050-4DB0EA498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the Congress of Berlin, the European powers sought new alliances to safeguard their security. </a:t>
            </a:r>
          </a:p>
          <a:p>
            <a:endParaRPr lang="en-US" dirty="0"/>
          </a:p>
          <a:p>
            <a:r>
              <a:rPr lang="en-US" dirty="0"/>
              <a:t>Angered by the German’s actions at the congress, the Russians had terminated the Three Emperors’ League.</a:t>
            </a:r>
          </a:p>
          <a:p>
            <a:endParaRPr lang="en-US" dirty="0"/>
          </a:p>
          <a:p>
            <a:r>
              <a:rPr lang="en-US" dirty="0"/>
              <a:t>Bismarck then made an alliance with Austria in 1879 that was joined by Italy in 1882. </a:t>
            </a:r>
          </a:p>
        </p:txBody>
      </p:sp>
    </p:spTree>
    <p:extLst>
      <p:ext uri="{BB962C8B-B14F-4D97-AF65-F5344CB8AC3E}">
        <p14:creationId xmlns:p14="http://schemas.microsoft.com/office/powerpoint/2010/main" val="3428408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A8064-6CBA-461E-B0B6-84EEE235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B3F57-3D3E-442C-90B4-5DC4762B3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Triple Alliance of 1882 committed Germany, Austria, and Italy to support the existing political order while providing a defensive alliance against France or “two or more great powers not members of the alliance.” </a:t>
            </a:r>
          </a:p>
        </p:txBody>
      </p:sp>
    </p:spTree>
    <p:extLst>
      <p:ext uri="{BB962C8B-B14F-4D97-AF65-F5344CB8AC3E}">
        <p14:creationId xmlns:p14="http://schemas.microsoft.com/office/powerpoint/2010/main" val="1144465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BCC56-369F-4F05-80DD-2AF74EAFD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75CF5-7A14-4036-9CB5-C412FA79E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same time, Bismarck sought to remain on friendly terms with the Russians and signed the Reinsurance Treaty with Russia in 1887, hoping to prevent a French-Russian alliance that would threaten Germany with the possibility of a two-front war. 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Bismarckian</a:t>
            </a:r>
            <a:r>
              <a:rPr lang="en-US" dirty="0"/>
              <a:t> system of alliances, geared to preserving peace and the status quo, had worked, but in 1890, Emperor William II dismissed Bismarck and began to chart a new direction for Germany’s foreign policy. </a:t>
            </a:r>
          </a:p>
        </p:txBody>
      </p:sp>
    </p:spTree>
    <p:extLst>
      <p:ext uri="{BB962C8B-B14F-4D97-AF65-F5344CB8AC3E}">
        <p14:creationId xmlns:p14="http://schemas.microsoft.com/office/powerpoint/2010/main" val="1147075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6B4C3-76E8-4ACE-AE61-8CC987C0C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Directions and New Crisis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8C38C-E416-4CE6-B7AC-261F64677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Bismarck’s dismissal, Emperor William II embarked on an activist foreign policy dedicated to enhancing German power by finding, as he put it, Germany’s rightful place in the sun. </a:t>
            </a:r>
          </a:p>
          <a:p>
            <a:endParaRPr lang="en-US" dirty="0"/>
          </a:p>
          <a:p>
            <a:r>
              <a:rPr lang="en-US" dirty="0"/>
              <a:t>One of his changes in Bismarck’s foreign policy was to drop the Reinsurance Treaty with Russia, which he viewed as being at odds with Germany’s alliance with Austria. </a:t>
            </a:r>
          </a:p>
          <a:p>
            <a:endParaRPr lang="en-US" dirty="0"/>
          </a:p>
          <a:p>
            <a:pPr lvl="1"/>
            <a:r>
              <a:rPr lang="en-US" dirty="0"/>
              <a:t>Although William II tried to remain friendly with Russia, the ending of the alliance achieved what Bismarck had feared: it brought France and Russia together. </a:t>
            </a:r>
          </a:p>
        </p:txBody>
      </p:sp>
    </p:spTree>
    <p:extLst>
      <p:ext uri="{BB962C8B-B14F-4D97-AF65-F5344CB8AC3E}">
        <p14:creationId xmlns:p14="http://schemas.microsoft.com/office/powerpoint/2010/main" val="2525500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9F8B1-F3C0-48CD-894A-6561585C4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D51F-F4B2-41AF-ABA1-7EB741DFC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attitude of the British now became crucial. </a:t>
            </a:r>
          </a:p>
          <a:p>
            <a:r>
              <a:rPr lang="en-US" dirty="0"/>
              <a:t>The British had long pursued a policy of splendid isolation toward the Continent. </a:t>
            </a:r>
          </a:p>
          <a:p>
            <a:endParaRPr lang="en-US" dirty="0"/>
          </a:p>
          <a:p>
            <a:r>
              <a:rPr lang="en-US" dirty="0"/>
              <a:t>The British were startled, however, when many Europeans condemned their activity in the Boer War in South Africa. </a:t>
            </a:r>
          </a:p>
          <a:p>
            <a:r>
              <a:rPr lang="en-US" dirty="0"/>
              <a:t>Fearful of an anti-British Continental alliance, they recognized the weakness of isolation and sought an alliance with a Continental power. </a:t>
            </a:r>
          </a:p>
          <a:p>
            <a:pPr lvl="1"/>
            <a:r>
              <a:rPr lang="en-US" b="1" dirty="0"/>
              <a:t>Germany seemed the most likely. </a:t>
            </a:r>
          </a:p>
        </p:txBody>
      </p:sp>
    </p:spTree>
    <p:extLst>
      <p:ext uri="{BB962C8B-B14F-4D97-AF65-F5344CB8AC3E}">
        <p14:creationId xmlns:p14="http://schemas.microsoft.com/office/powerpoint/2010/main" val="3648779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D455C-0CF3-4150-93C7-B0B806AFF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C054B-AE4C-4B7D-9020-7E90AB0F8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Britain was not particularly popular in Germany, nor did the British especially like the Germans. </a:t>
            </a:r>
          </a:p>
          <a:p>
            <a:endParaRPr lang="en-US" dirty="0"/>
          </a:p>
          <a:p>
            <a:r>
              <a:rPr lang="en-US" dirty="0"/>
              <a:t>The British now turned to their traditional enemy, France, and in 1904 concluded the Entente Cordiale by which the two settled all of their outstanding colonial disputes. </a:t>
            </a:r>
          </a:p>
        </p:txBody>
      </p:sp>
    </p:spTree>
    <p:extLst>
      <p:ext uri="{BB962C8B-B14F-4D97-AF65-F5344CB8AC3E}">
        <p14:creationId xmlns:p14="http://schemas.microsoft.com/office/powerpoint/2010/main" val="3481602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3DBB-1B24-4358-AC2F-799696D7B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04C5D-38AD-4019-93AA-AD480AC3A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German response to the Entente was swift, creating what has been called the First Moroccan Crisis in 1905. </a:t>
            </a:r>
          </a:p>
          <a:p>
            <a:pPr lvl="1"/>
            <a:r>
              <a:rPr lang="en-US" dirty="0"/>
              <a:t>The Germans chose to oppose French designs on Morocco in order to humiliate them and drive a wedge between the two new allies, Britain and France. </a:t>
            </a:r>
          </a:p>
        </p:txBody>
      </p:sp>
    </p:spTree>
    <p:extLst>
      <p:ext uri="{BB962C8B-B14F-4D97-AF65-F5344CB8AC3E}">
        <p14:creationId xmlns:p14="http://schemas.microsoft.com/office/powerpoint/2010/main" val="2447219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971C9-C4E8-4994-BB00-8DADB1F5A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714D4-844A-480D-8D90-31A84AC2B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Germany’s foolish saber rattling had the opposite effect of what had been intended and succeeded only in uniting Russia, France, Great Britain, and even the United States against Germany. </a:t>
            </a:r>
          </a:p>
          <a:p>
            <a:endParaRPr lang="en-US" dirty="0"/>
          </a:p>
          <a:p>
            <a:pPr lvl="1"/>
            <a:r>
              <a:rPr lang="en-US" dirty="0"/>
              <a:t>A conference at Algeciras, Spain, in January 1906 awarded control of Morocco to France. </a:t>
            </a:r>
          </a:p>
          <a:p>
            <a:pPr lvl="1"/>
            <a:r>
              <a:rPr lang="en-US" dirty="0"/>
              <a:t>The First Moroccan Crisis of 1905-1906 had important repercussions. </a:t>
            </a:r>
          </a:p>
          <a:p>
            <a:pPr lvl="1"/>
            <a:r>
              <a:rPr lang="en-US" dirty="0"/>
              <a:t>France and Britain drew closer together as both began to view Germany as a threat to European peace. </a:t>
            </a:r>
          </a:p>
        </p:txBody>
      </p:sp>
    </p:spTree>
    <p:extLst>
      <p:ext uri="{BB962C8B-B14F-4D97-AF65-F5344CB8AC3E}">
        <p14:creationId xmlns:p14="http://schemas.microsoft.com/office/powerpoint/2010/main" val="79287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0ED70-2AD5-4CD9-A528-375C82853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5A3E0-C184-4D1F-B046-823337B88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Before 1914, Europeans had experienced almost fifty years of peace. </a:t>
            </a:r>
          </a:p>
          <a:p>
            <a:r>
              <a:rPr lang="en-US" sz="3200" dirty="0"/>
              <a:t>One reason they did not is that until 1890, Bismarck of Germany exercised a restraining influence on the Europeans. </a:t>
            </a:r>
          </a:p>
        </p:txBody>
      </p:sp>
    </p:spTree>
    <p:extLst>
      <p:ext uri="{BB962C8B-B14F-4D97-AF65-F5344CB8AC3E}">
        <p14:creationId xmlns:p14="http://schemas.microsoft.com/office/powerpoint/2010/main" val="132927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F3FDB-354B-4F19-B17D-2074D28C6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594DD-85BF-48AC-9767-1E14C9772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German leaders, for their part, began to speak of sinister plots to encircle Germany and hinder its emergence as a world power. </a:t>
            </a:r>
          </a:p>
          <a:p>
            <a:endParaRPr lang="en-US" sz="2800" dirty="0"/>
          </a:p>
          <a:p>
            <a:r>
              <a:rPr lang="en-US" sz="2800" dirty="0"/>
              <a:t>Russia, too, grew and more suspicious of the Germans and signed an agreement in 1907 with Great Britain. </a:t>
            </a:r>
          </a:p>
        </p:txBody>
      </p:sp>
    </p:spTree>
    <p:extLst>
      <p:ext uri="{BB962C8B-B14F-4D97-AF65-F5344CB8AC3E}">
        <p14:creationId xmlns:p14="http://schemas.microsoft.com/office/powerpoint/2010/main" val="936181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09D96-0B22-42E2-95BE-5C61D433B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53288-8680-41B5-9D13-B0F05DF7A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that year, Europe’s division into two major blocs- the </a:t>
            </a:r>
            <a:r>
              <a:rPr lang="en-US" b="1" dirty="0"/>
              <a:t>Triple Alliance of Germany,  Austria-Hungary, and Italy.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Triple Entente, as the loose association of Russia, France, and Great Britain </a:t>
            </a:r>
            <a:r>
              <a:rPr lang="en-US" dirty="0"/>
              <a:t>was called – grew increasingly rigid at the same time that the problems in the Balkans were heating up, setting the stage for all-out war. </a:t>
            </a:r>
          </a:p>
        </p:txBody>
      </p:sp>
    </p:spTree>
    <p:extLst>
      <p:ext uri="{BB962C8B-B14F-4D97-AF65-F5344CB8AC3E}">
        <p14:creationId xmlns:p14="http://schemas.microsoft.com/office/powerpoint/2010/main" val="930228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0110A-FF9E-4818-A053-944833CD5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in the Balkans 1908-1913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44153-04F6-46A6-BA6C-BEDAEBD68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Bosnian Crisis of 1908-1909 initiated a chain of events the eventually went out of control. </a:t>
            </a:r>
          </a:p>
          <a:p>
            <a:endParaRPr lang="en-US" dirty="0"/>
          </a:p>
          <a:p>
            <a:r>
              <a:rPr lang="en-US" dirty="0"/>
              <a:t>Since 1878, Bosnia and Herzegovina had been under the protection of Austria, but in 1908, Austria took the drastic step of annexing these two Slavic-speaking territories. </a:t>
            </a:r>
          </a:p>
          <a:p>
            <a:pPr lvl="1"/>
            <a:r>
              <a:rPr lang="en-US" dirty="0"/>
              <a:t>Serbia became outraged at this action because it dashed the Serbs’ hopes of creating a large Serbian kingdom that would include most of the southern Slavs. </a:t>
            </a:r>
          </a:p>
          <a:p>
            <a:pPr lvl="1"/>
            <a:endParaRPr lang="en-US" b="1" i="1" dirty="0"/>
          </a:p>
          <a:p>
            <a:pPr lvl="1"/>
            <a:r>
              <a:rPr lang="en-US" b="1" i="1" dirty="0"/>
              <a:t>This is why the Austrians had annexed Bosnia and Herzegovina. </a:t>
            </a:r>
          </a:p>
        </p:txBody>
      </p:sp>
    </p:spTree>
    <p:extLst>
      <p:ext uri="{BB962C8B-B14F-4D97-AF65-F5344CB8AC3E}">
        <p14:creationId xmlns:p14="http://schemas.microsoft.com/office/powerpoint/2010/main" val="2008602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7C31E-4B1F-4BDB-9504-8684EF085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5EA40-C5DF-47A2-BDB3-6BC77DC5C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the Austrians, a large Serbia would be a threat to unity of the Austro-Hungarian Empire, with its large Slavic population. </a:t>
            </a:r>
          </a:p>
          <a:p>
            <a:endParaRPr lang="en-US" dirty="0"/>
          </a:p>
          <a:p>
            <a:r>
              <a:rPr lang="en-US" dirty="0"/>
              <a:t>The Russians, as protectors of their fellow Slavs and with their own desire to increase their authority in the Balkans, supported the Serbs and opposed the Austrian action. </a:t>
            </a:r>
          </a:p>
          <a:p>
            <a:pPr lvl="1"/>
            <a:r>
              <a:rPr lang="en-US" dirty="0"/>
              <a:t>Backed by the Russians, the Serbs prepared for war against Austria. </a:t>
            </a:r>
          </a:p>
        </p:txBody>
      </p:sp>
    </p:spTree>
    <p:extLst>
      <p:ext uri="{BB962C8B-B14F-4D97-AF65-F5344CB8AC3E}">
        <p14:creationId xmlns:p14="http://schemas.microsoft.com/office/powerpoint/2010/main" val="583837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9A85B-B826-4528-BC6C-BF77A9BB6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7DE11-053C-4224-B2AC-FB9598907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this point, William II intervened and demanded that the Russians accept Austria’s annexation of Bosnia and Herzegovina or face war with Germany. </a:t>
            </a:r>
          </a:p>
          <a:p>
            <a:pPr marL="457200" lvl="1" indent="0">
              <a:buNone/>
            </a:pPr>
            <a:r>
              <a:rPr lang="en-US" dirty="0"/>
              <a:t>	Weakened from their defeat in the Russo-Japanese War in 1904- 1905, the Russians were afraid to risk war and backed down.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Humiliated, the Russians vowed revenge. </a:t>
            </a:r>
          </a:p>
        </p:txBody>
      </p:sp>
    </p:spTree>
    <p:extLst>
      <p:ext uri="{BB962C8B-B14F-4D97-AF65-F5344CB8AC3E}">
        <p14:creationId xmlns:p14="http://schemas.microsoft.com/office/powerpoint/2010/main" val="980912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EC1F-06CF-452D-88C2-DB41BBD98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3BF57-F710-4A8A-8AB3-03981B568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European attention returned to the Balkans in 1912 when Serbia, Bulgaria, Montenegro, and Greece organized the Balkan League and defeated the Ottomans in the First Balkan War. </a:t>
            </a:r>
          </a:p>
          <a:p>
            <a:endParaRPr lang="en-US" dirty="0"/>
          </a:p>
          <a:p>
            <a:r>
              <a:rPr lang="en-US" dirty="0"/>
              <a:t>When the victorious allies were unable to agree on how to divide the conquered Ottoman provinces or Macedonia and Albania, the Second Balkan War erupted in 1913. </a:t>
            </a:r>
          </a:p>
          <a:p>
            <a:endParaRPr lang="en-US" dirty="0"/>
          </a:p>
          <a:p>
            <a:pPr lvl="1"/>
            <a:r>
              <a:rPr lang="en-US" dirty="0"/>
              <a:t>Greece, Serbia, Romania, and the Ottoman Empire attacked and defeated Bulgaria. </a:t>
            </a:r>
          </a:p>
        </p:txBody>
      </p:sp>
    </p:spTree>
    <p:extLst>
      <p:ext uri="{BB962C8B-B14F-4D97-AF65-F5344CB8AC3E}">
        <p14:creationId xmlns:p14="http://schemas.microsoft.com/office/powerpoint/2010/main" val="7463316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B6B93-AF03-4E82-9E64-1771AC9FC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301B1-2E4C-400E-AB92-99E192F58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result, Bulgaria obtained only a small part of Macedonia, and most of the rest was divided between Serbia and Greece. </a:t>
            </a:r>
          </a:p>
          <a:p>
            <a:endParaRPr lang="en-US" dirty="0"/>
          </a:p>
          <a:p>
            <a:r>
              <a:rPr lang="en-US" dirty="0"/>
              <a:t>Yet Serbia’s aspirations remained unfulfilled. </a:t>
            </a:r>
          </a:p>
          <a:p>
            <a:r>
              <a:rPr lang="en-US" dirty="0"/>
              <a:t>The two Balkan wars left the inhabitants embittered and created more tensions among the great powers. </a:t>
            </a:r>
          </a:p>
        </p:txBody>
      </p:sp>
    </p:spTree>
    <p:extLst>
      <p:ext uri="{BB962C8B-B14F-4D97-AF65-F5344CB8AC3E}">
        <p14:creationId xmlns:p14="http://schemas.microsoft.com/office/powerpoint/2010/main" val="1659543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08F8C-79C4-4AAF-8FCE-7B7F71D63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281B7-A35F-428D-A330-AA53421B6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Serbia’s major ambitions had bee to acquire Albanian territory that would give it a port on the Adriatic. </a:t>
            </a:r>
          </a:p>
          <a:p>
            <a:endParaRPr lang="en-US" dirty="0"/>
          </a:p>
          <a:p>
            <a:r>
              <a:rPr lang="en-US" dirty="0"/>
              <a:t>At the London Conference arranged by Austria at the end of the two Balkan wars, the Austrians had blocked Serbia’s wishes by creating an independent Albania.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78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BF8A4-93F1-4E2C-B789-05D78067F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48379-548B-4624-9B08-142A40C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Germans, as Austrian allies had supported this move. </a:t>
            </a:r>
          </a:p>
          <a:p>
            <a:endParaRPr lang="en-US" dirty="0"/>
          </a:p>
          <a:p>
            <a:r>
              <a:rPr lang="en-US" dirty="0"/>
              <a:t>In their frustration, Serbian nationalists increasingly portrayed the Austrians as evil monsters who were keeping the Serbs from becoming a great nation. </a:t>
            </a:r>
          </a:p>
          <a:p>
            <a:endParaRPr lang="en-US" dirty="0"/>
          </a:p>
          <a:p>
            <a:r>
              <a:rPr lang="en-US" dirty="0"/>
              <a:t>As Serbia’s chief supporters, the Russians were also upset by the turn of events in the Balkans. </a:t>
            </a:r>
          </a:p>
        </p:txBody>
      </p:sp>
    </p:spTree>
    <p:extLst>
      <p:ext uri="{BB962C8B-B14F-4D97-AF65-F5344CB8AC3E}">
        <p14:creationId xmlns:p14="http://schemas.microsoft.com/office/powerpoint/2010/main" val="1962620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449AA-12DE-4095-A5B6-CDBC816D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7659D-C673-4BC4-84CF-0C38FE7E1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feeling had grown among Russian leaders that they could not back down again in the event of a confrontation with Austria or Germany in the Balkans. </a:t>
            </a:r>
          </a:p>
          <a:p>
            <a:endParaRPr lang="en-US" dirty="0"/>
          </a:p>
          <a:p>
            <a:pPr lvl="1"/>
            <a:r>
              <a:rPr lang="en-US" dirty="0"/>
              <a:t>Austria-Hungary had achieved another of its aims, but it was still convinced that Serbia was a mortal threat to its empire and must at some point be crushed. </a:t>
            </a:r>
          </a:p>
          <a:p>
            <a:pPr lvl="1"/>
            <a:r>
              <a:rPr lang="en-US" dirty="0"/>
              <a:t>Meanwhile, the French and Russian governments renewed their alliance and promised each other that they would not back down at the next crisis. </a:t>
            </a:r>
          </a:p>
        </p:txBody>
      </p:sp>
    </p:spTree>
    <p:extLst>
      <p:ext uri="{BB962C8B-B14F-4D97-AF65-F5344CB8AC3E}">
        <p14:creationId xmlns:p14="http://schemas.microsoft.com/office/powerpoint/2010/main" val="279868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C07BB-66E7-46C7-BC9C-2C0DD905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bismarckian</a:t>
            </a:r>
            <a:r>
              <a:rPr lang="en-US" dirty="0"/>
              <a:t>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3D70C-C548-4D11-9BDE-ED599B099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Bismarck knew that the emergence of a unified Germany in 1871 had upset the balance of power established at Vienna in 1815.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Fearing the French desire for revenge over their loss of Alsace-Lorraine in the Franco-Prussian War, Bismarck made an alliance in 1873 with the traditionally conservative powers of Austria-Hungary and Russia. </a:t>
            </a:r>
          </a:p>
        </p:txBody>
      </p:sp>
    </p:spTree>
    <p:extLst>
      <p:ext uri="{BB962C8B-B14F-4D97-AF65-F5344CB8AC3E}">
        <p14:creationId xmlns:p14="http://schemas.microsoft.com/office/powerpoint/2010/main" val="6209061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6BB62-FF18-43B6-A63E-AA11A9590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7C786-216B-4409-9856-2AB76AAD0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Britain drew closer to France.  </a:t>
            </a:r>
          </a:p>
          <a:p>
            <a:r>
              <a:rPr lang="en-US" dirty="0"/>
              <a:t>By the beginning of 1914, the two armed camps viewed each other with suspicion.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 American in Europe observed, “The whole of Germany is charged with electricity. Everybody’s nerves are tense. It only needs a spark to set the whole thing off.” </a:t>
            </a:r>
          </a:p>
        </p:txBody>
      </p:sp>
    </p:spTree>
    <p:extLst>
      <p:ext uri="{BB962C8B-B14F-4D97-AF65-F5344CB8AC3E}">
        <p14:creationId xmlns:p14="http://schemas.microsoft.com/office/powerpoint/2010/main" val="103188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FBB7D-15BA-4512-B80B-AC54C88D0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02725-277A-4E44-BAF5-E16FED5A7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Three Emperors’ League, as it was called, failed to work very well, however, primarily because of Russian-Austrian rivalry in the Balkans. </a:t>
            </a:r>
          </a:p>
        </p:txBody>
      </p:sp>
    </p:spTree>
    <p:extLst>
      <p:ext uri="{BB962C8B-B14F-4D97-AF65-F5344CB8AC3E}">
        <p14:creationId xmlns:p14="http://schemas.microsoft.com/office/powerpoint/2010/main" val="360824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D2D78-EEDF-4347-906F-E6725467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Balkans: Decline of ottoman power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B89D-9DE6-4BE0-8240-81F476051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problem in the Balkans was yet another chapter in the story of the disintegration of the Ottoman Empire.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Subject peoples in the Balkans clamored for independence, while corruption and inefficiently weakened the Ottoman government. </a:t>
            </a:r>
          </a:p>
        </p:txBody>
      </p:sp>
    </p:spTree>
    <p:extLst>
      <p:ext uri="{BB962C8B-B14F-4D97-AF65-F5344CB8AC3E}">
        <p14:creationId xmlns:p14="http://schemas.microsoft.com/office/powerpoint/2010/main" val="2847055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C920C-CCFB-4041-A0AE-E03936323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06BA4-A2D7-4DAB-8ACE-9EDEBD8BC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the interference of the great European powers, who were fearful of each other’s designs on its territories, kept the Ottoman Empire alive. </a:t>
            </a:r>
          </a:p>
          <a:p>
            <a:r>
              <a:rPr lang="en-US" dirty="0"/>
              <a:t>Complicating the situation was the rivalry between Russia and Austria, which both had designs on the Balkans. </a:t>
            </a:r>
          </a:p>
          <a:p>
            <a:endParaRPr lang="en-US" dirty="0"/>
          </a:p>
          <a:p>
            <a:pPr lvl="1"/>
            <a:r>
              <a:rPr lang="en-US" dirty="0"/>
              <a:t>For Russia, the Balkans provided the shortest overland route to Constantinople and the Straits. </a:t>
            </a:r>
          </a:p>
          <a:p>
            <a:pPr lvl="1"/>
            <a:r>
              <a:rPr lang="en-US" dirty="0"/>
              <a:t>Austria viewed the Balkans as fertile ground for Austrian expansion. </a:t>
            </a:r>
          </a:p>
        </p:txBody>
      </p:sp>
    </p:spTree>
    <p:extLst>
      <p:ext uri="{BB962C8B-B14F-4D97-AF65-F5344CB8AC3E}">
        <p14:creationId xmlns:p14="http://schemas.microsoft.com/office/powerpoint/2010/main" val="3726888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7A197-84AE-444F-B8D8-D4EDC0EC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F61D3-87B9-481D-B6D6-AB6F32C0D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Although Germany had no real interests in the Balkans, Bismarck was fearful of the consequences of a war between Russia and Austria over the Balkans and served as a restraining influence on both powers. </a:t>
            </a:r>
          </a:p>
        </p:txBody>
      </p:sp>
    </p:spTree>
    <p:extLst>
      <p:ext uri="{BB962C8B-B14F-4D97-AF65-F5344CB8AC3E}">
        <p14:creationId xmlns:p14="http://schemas.microsoft.com/office/powerpoint/2010/main" val="422215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64424-E61C-4B20-84CD-4F44612E6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B8702-9934-4114-856C-B43836012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1876, the Balkan states of Serbia and Montenegro declared war on the Ottoman Empire. </a:t>
            </a:r>
          </a:p>
          <a:p>
            <a:r>
              <a:rPr lang="en-US" sz="3200" dirty="0"/>
              <a:t>Both were defeated, but Russia, with Austrian approval, attacked and defeated, but Russia , with Austrian approval, attacked and defeated the Ottomans. </a:t>
            </a:r>
          </a:p>
        </p:txBody>
      </p:sp>
    </p:spTree>
    <p:extLst>
      <p:ext uri="{BB962C8B-B14F-4D97-AF65-F5344CB8AC3E}">
        <p14:creationId xmlns:p14="http://schemas.microsoft.com/office/powerpoint/2010/main" val="46004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B3AB0-DEB8-4FA0-96FB-8850579ED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FF4DF-F997-4D91-9700-6EAC26FDA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Treaty of San Stefano in 1878, a large Bulgarian state, extending from the Danube in the north to the Aegean Sea in the south, was created. </a:t>
            </a:r>
          </a:p>
          <a:p>
            <a:endParaRPr lang="en-US" dirty="0"/>
          </a:p>
          <a:p>
            <a:r>
              <a:rPr lang="en-US" dirty="0"/>
              <a:t>As Bulgaria was viewed as a Russian satellite, this Russian success caused the other great powers to call for a congress of European powers to discuss a revision of the treaty. </a:t>
            </a:r>
          </a:p>
        </p:txBody>
      </p:sp>
    </p:spTree>
    <p:extLst>
      <p:ext uri="{BB962C8B-B14F-4D97-AF65-F5344CB8AC3E}">
        <p14:creationId xmlns:p14="http://schemas.microsoft.com/office/powerpoint/2010/main" val="256155664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525</TotalTime>
  <Words>1680</Words>
  <Application>Microsoft Office PowerPoint</Application>
  <PresentationFormat>Widescreen</PresentationFormat>
  <Paragraphs>111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Gill Sans MT</vt:lpstr>
      <vt:lpstr>Impact</vt:lpstr>
      <vt:lpstr>Badge</vt:lpstr>
      <vt:lpstr>Ap European History  Chapter 24 Section 4: International rivalry and the Coming of War </vt:lpstr>
      <vt:lpstr>PowerPoint Presentation</vt:lpstr>
      <vt:lpstr>The bismarckian system </vt:lpstr>
      <vt:lpstr>PowerPoint Presentation</vt:lpstr>
      <vt:lpstr>The Balkans: Decline of ottoman power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alliances </vt:lpstr>
      <vt:lpstr>PowerPoint Presentation</vt:lpstr>
      <vt:lpstr>PowerPoint Presentation</vt:lpstr>
      <vt:lpstr>New Directions and New Crisis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Crisis in the Balkans 1908-1913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European History  Chapter 24 Section 4: International rivalry and the Coming of War </dc:title>
  <dc:creator>Tyler Moudry</dc:creator>
  <cp:lastModifiedBy>Tyler Moudry</cp:lastModifiedBy>
  <cp:revision>10</cp:revision>
  <dcterms:created xsi:type="dcterms:W3CDTF">2019-03-25T19:30:56Z</dcterms:created>
  <dcterms:modified xsi:type="dcterms:W3CDTF">2019-03-26T04:16:31Z</dcterms:modified>
</cp:coreProperties>
</file>