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7" d="100"/>
          <a:sy n="77" d="100"/>
        </p:scale>
        <p:origin x="49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3/22/2019</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3/22/2019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3/22/2019</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3/22/2019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3/22/2019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3/22/2019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3/22/2019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3/22/2019</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3/22/2019</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3/22/2019</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AFCABC-5A82-4B30-845B-7BAEF1EC2ABC}"/>
              </a:ext>
            </a:extLst>
          </p:cNvPr>
          <p:cNvSpPr>
            <a:spLocks noGrp="1"/>
          </p:cNvSpPr>
          <p:nvPr>
            <p:ph type="ctrTitle"/>
          </p:nvPr>
        </p:nvSpPr>
        <p:spPr/>
        <p:txBody>
          <a:bodyPr/>
          <a:lstStyle/>
          <a:p>
            <a:r>
              <a:rPr lang="en-US" sz="4400" dirty="0"/>
              <a:t>Ap European History </a:t>
            </a:r>
            <a:br>
              <a:rPr lang="en-US" sz="4400" dirty="0"/>
            </a:br>
            <a:r>
              <a:rPr lang="en-US" sz="4400" dirty="0"/>
              <a:t>Chapter 24 section 3: The New Imperialism </a:t>
            </a:r>
          </a:p>
        </p:txBody>
      </p:sp>
      <p:sp>
        <p:nvSpPr>
          <p:cNvPr id="3" name="Subtitle 2">
            <a:extLst>
              <a:ext uri="{FF2B5EF4-FFF2-40B4-BE49-F238E27FC236}">
                <a16:creationId xmlns:a16="http://schemas.microsoft.com/office/drawing/2014/main" id="{2AE0B422-9C2E-4DE2-A348-E49728B68EB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135151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39E04-361F-4A3C-ABDC-BD7CCC4F75F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4D4E4A4-6CA8-46E4-A3BF-4F9E8FA19BEE}"/>
              </a:ext>
            </a:extLst>
          </p:cNvPr>
          <p:cNvSpPr>
            <a:spLocks noGrp="1"/>
          </p:cNvSpPr>
          <p:nvPr>
            <p:ph idx="1"/>
          </p:nvPr>
        </p:nvSpPr>
        <p:spPr/>
        <p:txBody>
          <a:bodyPr/>
          <a:lstStyle/>
          <a:p>
            <a:r>
              <a:rPr lang="en-US" dirty="0"/>
              <a:t>Marx had hinted at this argument, but it was one of his followers, the Russia V.I. Lenin, who in Imperialism, the Highest Stage of World Capitalism developed the idea that capitalism leads to imperialism. </a:t>
            </a:r>
          </a:p>
          <a:p>
            <a:endParaRPr lang="en-US" dirty="0"/>
          </a:p>
          <a:p>
            <a:r>
              <a:rPr lang="en-US" i="1" dirty="0"/>
              <a:t>According to Lenin, as the capitalist system concentrates more wealth in ever-fewer hands, the possibility for investment at home is exhausted, and capitalists are forced to invest abroad, establish colonies, and exploit small, weak nations. </a:t>
            </a:r>
          </a:p>
          <a:p>
            <a:endParaRPr lang="en-US" dirty="0"/>
          </a:p>
          <a:p>
            <a:r>
              <a:rPr lang="en-US" dirty="0"/>
              <a:t>In his view, then, the only cure for imperialism was the destruction of capitalism. </a:t>
            </a:r>
          </a:p>
        </p:txBody>
      </p:sp>
    </p:spTree>
    <p:extLst>
      <p:ext uri="{BB962C8B-B14F-4D97-AF65-F5344CB8AC3E}">
        <p14:creationId xmlns:p14="http://schemas.microsoft.com/office/powerpoint/2010/main" val="950144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E3404-C7D0-4B32-BFDA-4BED303DA919}"/>
              </a:ext>
            </a:extLst>
          </p:cNvPr>
          <p:cNvSpPr>
            <a:spLocks noGrp="1"/>
          </p:cNvSpPr>
          <p:nvPr>
            <p:ph type="title"/>
          </p:nvPr>
        </p:nvSpPr>
        <p:spPr/>
        <p:txBody>
          <a:bodyPr/>
          <a:lstStyle/>
          <a:p>
            <a:r>
              <a:rPr lang="en-US" dirty="0"/>
              <a:t>The Creation of Empires </a:t>
            </a:r>
          </a:p>
        </p:txBody>
      </p:sp>
      <p:sp>
        <p:nvSpPr>
          <p:cNvPr id="3" name="Content Placeholder 2">
            <a:extLst>
              <a:ext uri="{FF2B5EF4-FFF2-40B4-BE49-F238E27FC236}">
                <a16:creationId xmlns:a16="http://schemas.microsoft.com/office/drawing/2014/main" id="{5D1FA228-895F-4DF7-819D-29CFB5CCA1AD}"/>
              </a:ext>
            </a:extLst>
          </p:cNvPr>
          <p:cNvSpPr>
            <a:spLocks noGrp="1"/>
          </p:cNvSpPr>
          <p:nvPr>
            <p:ph idx="1"/>
          </p:nvPr>
        </p:nvSpPr>
        <p:spPr/>
        <p:txBody>
          <a:bodyPr>
            <a:normAutofit/>
          </a:bodyPr>
          <a:lstStyle/>
          <a:p>
            <a:r>
              <a:rPr lang="en-US" sz="2800" dirty="0"/>
              <a:t>Whatever the reasons for the new imperialism, it had a dramatic effect on Africa and Asia as European powers competed for control of these two continents. </a:t>
            </a:r>
          </a:p>
        </p:txBody>
      </p:sp>
    </p:spTree>
    <p:extLst>
      <p:ext uri="{BB962C8B-B14F-4D97-AF65-F5344CB8AC3E}">
        <p14:creationId xmlns:p14="http://schemas.microsoft.com/office/powerpoint/2010/main" val="1444583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0883D-50E7-4C14-A84F-CF2CFEBCA0F1}"/>
              </a:ext>
            </a:extLst>
          </p:cNvPr>
          <p:cNvSpPr>
            <a:spLocks noGrp="1"/>
          </p:cNvSpPr>
          <p:nvPr>
            <p:ph type="title"/>
          </p:nvPr>
        </p:nvSpPr>
        <p:spPr/>
        <p:txBody>
          <a:bodyPr/>
          <a:lstStyle/>
          <a:p>
            <a:r>
              <a:rPr lang="en-US" dirty="0"/>
              <a:t>The scramble for Africa </a:t>
            </a:r>
          </a:p>
        </p:txBody>
      </p:sp>
      <p:sp>
        <p:nvSpPr>
          <p:cNvPr id="3" name="Content Placeholder 2">
            <a:extLst>
              <a:ext uri="{FF2B5EF4-FFF2-40B4-BE49-F238E27FC236}">
                <a16:creationId xmlns:a16="http://schemas.microsoft.com/office/drawing/2014/main" id="{3D186A1D-C076-42BE-9580-C83730E36F64}"/>
              </a:ext>
            </a:extLst>
          </p:cNvPr>
          <p:cNvSpPr>
            <a:spLocks noGrp="1"/>
          </p:cNvSpPr>
          <p:nvPr>
            <p:ph idx="1"/>
          </p:nvPr>
        </p:nvSpPr>
        <p:spPr/>
        <p:txBody>
          <a:bodyPr/>
          <a:lstStyle/>
          <a:p>
            <a:r>
              <a:rPr lang="en-US" dirty="0"/>
              <a:t>Europeans controlled relatively little of the African continent before 1889. </a:t>
            </a:r>
          </a:p>
          <a:p>
            <a:r>
              <a:rPr lang="en-US" dirty="0"/>
              <a:t>During the Napoleonic wars, the British had established themselves in South Africa by taking control of Cape Town, originally founded by the Dutch. </a:t>
            </a:r>
          </a:p>
          <a:p>
            <a:endParaRPr lang="en-US" dirty="0"/>
          </a:p>
          <a:p>
            <a:r>
              <a:rPr lang="en-US" dirty="0"/>
              <a:t>British policies disgusted the Boers or Afrikaners, as the descendants of the Dutch colonists were called, and led them in 1835 to migrate north on the Great Trek to the region between the Orange and Vaal Rivers and north of the Vaal River. </a:t>
            </a:r>
          </a:p>
        </p:txBody>
      </p:sp>
    </p:spTree>
    <p:extLst>
      <p:ext uri="{BB962C8B-B14F-4D97-AF65-F5344CB8AC3E}">
        <p14:creationId xmlns:p14="http://schemas.microsoft.com/office/powerpoint/2010/main" val="17528059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5556B-A082-44C0-9F0C-4EFA391B7A8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03D347E-86E1-422A-A1EA-5779F262F4C9}"/>
              </a:ext>
            </a:extLst>
          </p:cNvPr>
          <p:cNvSpPr>
            <a:spLocks noGrp="1"/>
          </p:cNvSpPr>
          <p:nvPr>
            <p:ph idx="1"/>
          </p:nvPr>
        </p:nvSpPr>
        <p:spPr/>
        <p:txBody>
          <a:bodyPr/>
          <a:lstStyle/>
          <a:p>
            <a:r>
              <a:rPr lang="en-US" dirty="0"/>
              <a:t>Hostilities between the British and the Boers continued, however. </a:t>
            </a:r>
          </a:p>
          <a:p>
            <a:r>
              <a:rPr lang="en-US" dirty="0"/>
              <a:t>In 1877, the British governor of the Cape Colony seized the Transvaal, but a Boer revolt led the British government to recognize Transvaal as the independent South African Republic. </a:t>
            </a:r>
          </a:p>
        </p:txBody>
      </p:sp>
    </p:spTree>
    <p:extLst>
      <p:ext uri="{BB962C8B-B14F-4D97-AF65-F5344CB8AC3E}">
        <p14:creationId xmlns:p14="http://schemas.microsoft.com/office/powerpoint/2010/main" val="116990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938D6E-94A2-4949-B645-4A596456342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51897E8-1AA3-4734-A5D7-2A64D5A976C4}"/>
              </a:ext>
            </a:extLst>
          </p:cNvPr>
          <p:cNvSpPr>
            <a:spLocks noGrp="1"/>
          </p:cNvSpPr>
          <p:nvPr>
            <p:ph idx="1"/>
          </p:nvPr>
        </p:nvSpPr>
        <p:spPr>
          <a:xfrm>
            <a:off x="1251678" y="2286001"/>
            <a:ext cx="10178322" cy="4189614"/>
          </a:xfrm>
        </p:spPr>
        <p:txBody>
          <a:bodyPr/>
          <a:lstStyle/>
          <a:p>
            <a:r>
              <a:rPr lang="en-US" dirty="0"/>
              <a:t>These struggles between the British and the Boers did not prevent either white group from massacring and subjugating the Zulu and Xhosa peoples of South Africa. </a:t>
            </a:r>
          </a:p>
          <a:p>
            <a:endParaRPr lang="en-US" dirty="0"/>
          </a:p>
          <a:p>
            <a:r>
              <a:rPr lang="en-US" dirty="0"/>
              <a:t>In the 1880s, British policy in South Africa was largely determined by Cecil Rhodes (1853-1902). </a:t>
            </a:r>
          </a:p>
          <a:p>
            <a:r>
              <a:rPr lang="en-US" dirty="0"/>
              <a:t>Rhodes founded both diamond and gold companies that </a:t>
            </a:r>
            <a:r>
              <a:rPr lang="en-US" dirty="0" err="1"/>
              <a:t>mopolized</a:t>
            </a:r>
            <a:r>
              <a:rPr lang="en-US" dirty="0"/>
              <a:t> production of these precious commodities and enabled him to gain control of a territory north of Transvaal that he named Rhodesia after himself. </a:t>
            </a:r>
          </a:p>
          <a:p>
            <a:endParaRPr lang="en-US" dirty="0"/>
          </a:p>
          <a:p>
            <a:r>
              <a:rPr lang="en-US" b="1" i="1" dirty="0"/>
              <a:t>Rhodes was a great champion of British expansion. </a:t>
            </a:r>
          </a:p>
          <a:p>
            <a:endParaRPr lang="en-US" dirty="0"/>
          </a:p>
        </p:txBody>
      </p:sp>
    </p:spTree>
    <p:extLst>
      <p:ext uri="{BB962C8B-B14F-4D97-AF65-F5344CB8AC3E}">
        <p14:creationId xmlns:p14="http://schemas.microsoft.com/office/powerpoint/2010/main" val="14817019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E817E9-5CFB-408C-9F19-157AC63B4B8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7984C0B-4BC6-40C3-8087-1D8A19D57987}"/>
              </a:ext>
            </a:extLst>
          </p:cNvPr>
          <p:cNvSpPr>
            <a:spLocks noGrp="1"/>
          </p:cNvSpPr>
          <p:nvPr>
            <p:ph idx="1"/>
          </p:nvPr>
        </p:nvSpPr>
        <p:spPr/>
        <p:txBody>
          <a:bodyPr/>
          <a:lstStyle/>
          <a:p>
            <a:r>
              <a:rPr lang="en-US" dirty="0"/>
              <a:t>His imperialist ambitions led to his downfall in 1896, however, when the British government forced him to resign as prime minister of the Cape Colony after he conspired to overthrow the Boer government of the South African Republic without British </a:t>
            </a:r>
            <a:r>
              <a:rPr lang="en-US" dirty="0" err="1"/>
              <a:t>aaproval</a:t>
            </a:r>
            <a:r>
              <a:rPr lang="en-US" dirty="0"/>
              <a:t>. </a:t>
            </a:r>
          </a:p>
        </p:txBody>
      </p:sp>
    </p:spTree>
    <p:extLst>
      <p:ext uri="{BB962C8B-B14F-4D97-AF65-F5344CB8AC3E}">
        <p14:creationId xmlns:p14="http://schemas.microsoft.com/office/powerpoint/2010/main" val="15000572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38D93-3DDA-4F2C-A281-853737F35CCE}"/>
              </a:ext>
            </a:extLst>
          </p:cNvPr>
          <p:cNvSpPr>
            <a:spLocks noGrp="1"/>
          </p:cNvSpPr>
          <p:nvPr>
            <p:ph type="title"/>
          </p:nvPr>
        </p:nvSpPr>
        <p:spPr/>
        <p:txBody>
          <a:bodyPr/>
          <a:lstStyle/>
          <a:p>
            <a:r>
              <a:rPr lang="en-US" dirty="0"/>
              <a:t>Boer war</a:t>
            </a:r>
          </a:p>
        </p:txBody>
      </p:sp>
      <p:sp>
        <p:nvSpPr>
          <p:cNvPr id="3" name="Content Placeholder 2">
            <a:extLst>
              <a:ext uri="{FF2B5EF4-FFF2-40B4-BE49-F238E27FC236}">
                <a16:creationId xmlns:a16="http://schemas.microsoft.com/office/drawing/2014/main" id="{F54B5FAA-DCF4-4037-B6E3-F6EF58EB9343}"/>
              </a:ext>
            </a:extLst>
          </p:cNvPr>
          <p:cNvSpPr>
            <a:spLocks noGrp="1"/>
          </p:cNvSpPr>
          <p:nvPr>
            <p:ph idx="1"/>
          </p:nvPr>
        </p:nvSpPr>
        <p:spPr/>
        <p:txBody>
          <a:bodyPr/>
          <a:lstStyle/>
          <a:p>
            <a:r>
              <a:rPr lang="en-US" dirty="0"/>
              <a:t>Although the British government had hoped to avoid war with the Boers, it could not stop extremists on both sides from precipitating a conflict. </a:t>
            </a:r>
          </a:p>
          <a:p>
            <a:r>
              <a:rPr lang="en-US" dirty="0"/>
              <a:t>The Boer War dragged on from 1899- 1902, when the Boers were overwhelmed by the larger British army. </a:t>
            </a:r>
          </a:p>
          <a:p>
            <a:endParaRPr lang="en-US" dirty="0"/>
          </a:p>
          <a:p>
            <a:r>
              <a:rPr lang="en-US" dirty="0"/>
              <a:t>British policy toward the defeated Boers was remarkably conciliatory. </a:t>
            </a:r>
          </a:p>
          <a:p>
            <a:r>
              <a:rPr lang="en-US" dirty="0"/>
              <a:t>Transvaal and the Orange Free State had representative governments by 1907, and in 1910, the Union of South Africa was created. </a:t>
            </a:r>
          </a:p>
          <a:p>
            <a:endParaRPr lang="en-US" dirty="0"/>
          </a:p>
        </p:txBody>
      </p:sp>
    </p:spTree>
    <p:extLst>
      <p:ext uri="{BB962C8B-B14F-4D97-AF65-F5344CB8AC3E}">
        <p14:creationId xmlns:p14="http://schemas.microsoft.com/office/powerpoint/2010/main" val="38493023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8942-46B5-4177-BA9C-AC3686039CC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12DABD-EE20-4E46-9BED-6347231C6262}"/>
              </a:ext>
            </a:extLst>
          </p:cNvPr>
          <p:cNvSpPr>
            <a:spLocks noGrp="1"/>
          </p:cNvSpPr>
          <p:nvPr>
            <p:ph idx="1"/>
          </p:nvPr>
        </p:nvSpPr>
        <p:spPr/>
        <p:txBody>
          <a:bodyPr>
            <a:normAutofit/>
          </a:bodyPr>
          <a:lstStyle/>
          <a:p>
            <a:r>
              <a:rPr lang="en-US" sz="3200" dirty="0"/>
              <a:t>Like Canada, Australia, and New Zealand, it became a fully self-governing dominion within the British Empire. </a:t>
            </a:r>
          </a:p>
        </p:txBody>
      </p:sp>
    </p:spTree>
    <p:extLst>
      <p:ext uri="{BB962C8B-B14F-4D97-AF65-F5344CB8AC3E}">
        <p14:creationId xmlns:p14="http://schemas.microsoft.com/office/powerpoint/2010/main" val="23264399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7E173-D35A-4D0A-B563-BCB88B33F2F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462D63-8AED-4BA8-A740-F1A289F16D15}"/>
              </a:ext>
            </a:extLst>
          </p:cNvPr>
          <p:cNvSpPr>
            <a:spLocks noGrp="1"/>
          </p:cNvSpPr>
          <p:nvPr>
            <p:ph idx="1"/>
          </p:nvPr>
        </p:nvSpPr>
        <p:spPr/>
        <p:txBody>
          <a:bodyPr/>
          <a:lstStyle/>
          <a:p>
            <a:r>
              <a:rPr lang="en-US" dirty="0"/>
              <a:t>The British took an active interest in Egypt after the Suez Canal was opened by the French in 1869.  </a:t>
            </a:r>
          </a:p>
          <a:p>
            <a:r>
              <a:rPr lang="en-US" dirty="0"/>
              <a:t>Believing that the canal was their lifeline to India, the British sought to control the canal area. </a:t>
            </a:r>
          </a:p>
          <a:p>
            <a:endParaRPr lang="en-US" dirty="0"/>
          </a:p>
          <a:p>
            <a:r>
              <a:rPr lang="en-US" dirty="0"/>
              <a:t>Egypt was a well-established state with an autonomous Muslim government, but that did not stop the British from landing an expeditionary force there in 1882. </a:t>
            </a:r>
          </a:p>
          <a:p>
            <a:r>
              <a:rPr lang="en-US" dirty="0"/>
              <a:t>Although they asserted that their occupation was only temporary, they soon established a protectorate over Egypt. </a:t>
            </a:r>
          </a:p>
        </p:txBody>
      </p:sp>
    </p:spTree>
    <p:extLst>
      <p:ext uri="{BB962C8B-B14F-4D97-AF65-F5344CB8AC3E}">
        <p14:creationId xmlns:p14="http://schemas.microsoft.com/office/powerpoint/2010/main" val="11714782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F9558-B501-49DF-8628-3A534713726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F259EA5-888E-4BA5-AE2B-005E5A784693}"/>
              </a:ext>
            </a:extLst>
          </p:cNvPr>
          <p:cNvSpPr>
            <a:spLocks noGrp="1"/>
          </p:cNvSpPr>
          <p:nvPr>
            <p:ph idx="1"/>
          </p:nvPr>
        </p:nvSpPr>
        <p:spPr/>
        <p:txBody>
          <a:bodyPr/>
          <a:lstStyle/>
          <a:p>
            <a:r>
              <a:rPr lang="en-US" dirty="0"/>
              <a:t>From Egypt, the British moved south into Sudan and seized it after narrowly averting a war with France. </a:t>
            </a:r>
          </a:p>
          <a:p>
            <a:endParaRPr lang="en-US" dirty="0"/>
          </a:p>
          <a:p>
            <a:pPr lvl="1"/>
            <a:r>
              <a:rPr lang="en-US" dirty="0"/>
              <a:t>Not to be outdone, Italy joined in the imperialist scramble. </a:t>
            </a:r>
          </a:p>
          <a:p>
            <a:pPr lvl="1"/>
            <a:r>
              <a:rPr lang="en-US" dirty="0"/>
              <a:t>Their humiliating defeat by the Ethiopians in 1896 only led the Italians to try again in 1911, when they invaded and seized Ottoman Tripoli, which they renamed Libya. </a:t>
            </a:r>
          </a:p>
        </p:txBody>
      </p:sp>
    </p:spTree>
    <p:extLst>
      <p:ext uri="{BB962C8B-B14F-4D97-AF65-F5344CB8AC3E}">
        <p14:creationId xmlns:p14="http://schemas.microsoft.com/office/powerpoint/2010/main" val="1987693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C70CD-BC99-4A5A-89E9-E4321BB9E4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21B3C5C-B400-4A04-9FF8-78D368310A35}"/>
              </a:ext>
            </a:extLst>
          </p:cNvPr>
          <p:cNvSpPr>
            <a:spLocks noGrp="1"/>
          </p:cNvSpPr>
          <p:nvPr>
            <p:ph idx="1"/>
          </p:nvPr>
        </p:nvSpPr>
        <p:spPr/>
        <p:txBody>
          <a:bodyPr>
            <a:normAutofit/>
          </a:bodyPr>
          <a:lstStyle/>
          <a:p>
            <a:r>
              <a:rPr lang="en-US" sz="2400" dirty="0"/>
              <a:t>In the 1880s, European states embarked on an intense scramble for overseas territory. </a:t>
            </a:r>
          </a:p>
          <a:p>
            <a:r>
              <a:rPr lang="en-US" sz="2400" dirty="0"/>
              <a:t>This revival of imperialism, or the “new imperialism,” as some have called it, led Europeans to carve up Asia and Africa. </a:t>
            </a:r>
          </a:p>
        </p:txBody>
      </p:sp>
    </p:spTree>
    <p:extLst>
      <p:ext uri="{BB962C8B-B14F-4D97-AF65-F5344CB8AC3E}">
        <p14:creationId xmlns:p14="http://schemas.microsoft.com/office/powerpoint/2010/main" val="3606883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3D1192-D72F-49CB-94D6-DC51161E09A3}"/>
              </a:ext>
            </a:extLst>
          </p:cNvPr>
          <p:cNvSpPr>
            <a:spLocks noGrp="1"/>
          </p:cNvSpPr>
          <p:nvPr>
            <p:ph type="title"/>
          </p:nvPr>
        </p:nvSpPr>
        <p:spPr/>
        <p:txBody>
          <a:bodyPr/>
          <a:lstStyle/>
          <a:p>
            <a:r>
              <a:rPr lang="en-US" dirty="0"/>
              <a:t>Central Africa</a:t>
            </a:r>
          </a:p>
        </p:txBody>
      </p:sp>
      <p:sp>
        <p:nvSpPr>
          <p:cNvPr id="3" name="Content Placeholder 2">
            <a:extLst>
              <a:ext uri="{FF2B5EF4-FFF2-40B4-BE49-F238E27FC236}">
                <a16:creationId xmlns:a16="http://schemas.microsoft.com/office/drawing/2014/main" id="{9BD3E5BC-2E77-498E-ACD3-31F820BBC97B}"/>
              </a:ext>
            </a:extLst>
          </p:cNvPr>
          <p:cNvSpPr>
            <a:spLocks noGrp="1"/>
          </p:cNvSpPr>
          <p:nvPr>
            <p:ph idx="1"/>
          </p:nvPr>
        </p:nvSpPr>
        <p:spPr/>
        <p:txBody>
          <a:bodyPr>
            <a:normAutofit/>
          </a:bodyPr>
          <a:lstStyle/>
          <a:p>
            <a:r>
              <a:rPr lang="en-US" sz="2800" dirty="0"/>
              <a:t>Central Africa was also added to the list of European colonies. </a:t>
            </a:r>
          </a:p>
          <a:p>
            <a:endParaRPr lang="en-US" sz="2800" dirty="0"/>
          </a:p>
          <a:p>
            <a:r>
              <a:rPr lang="en-US" sz="2800" dirty="0"/>
              <a:t>Popular interest in the forbiddingly dense tropical jungles of central Africa was first aroused in the 1860s and 1870s by explorers, such as the Scottish missionary David Livingstone and the British-American journalist Henry M. Stanley. </a:t>
            </a:r>
          </a:p>
        </p:txBody>
      </p:sp>
    </p:spTree>
    <p:extLst>
      <p:ext uri="{BB962C8B-B14F-4D97-AF65-F5344CB8AC3E}">
        <p14:creationId xmlns:p14="http://schemas.microsoft.com/office/powerpoint/2010/main" val="1660510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FA65C-FB16-4BA4-B56B-A41542B26CD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C2AC832-BD60-47D6-A0C7-9A917CBA86CD}"/>
              </a:ext>
            </a:extLst>
          </p:cNvPr>
          <p:cNvSpPr>
            <a:spLocks noGrp="1"/>
          </p:cNvSpPr>
          <p:nvPr>
            <p:ph idx="1"/>
          </p:nvPr>
        </p:nvSpPr>
        <p:spPr/>
        <p:txBody>
          <a:bodyPr/>
          <a:lstStyle/>
          <a:p>
            <a:r>
              <a:rPr lang="en-US" dirty="0"/>
              <a:t>But the real driving force for the colonization of central Africa was King Leopold II (1865-1909) of Belgium, who had rushed enthusiastically into the pursuit of empire in Africa. </a:t>
            </a:r>
          </a:p>
          <a:p>
            <a:endParaRPr lang="en-US" dirty="0"/>
          </a:p>
          <a:p>
            <a:r>
              <a:rPr lang="en-US" dirty="0"/>
              <a:t>Profit, however, was far more important to Leopold than progress; his treatment of the Africans was so brutal that even other Europeans condemned his actions. </a:t>
            </a:r>
          </a:p>
          <a:p>
            <a:r>
              <a:rPr lang="en-US" dirty="0"/>
              <a:t>In 1876, Leopold created the International Association for the Exploration and Civilization of Central Africa and engaged Henry Stanley to establish Belgian settlements in the Congo. </a:t>
            </a:r>
          </a:p>
        </p:txBody>
      </p:sp>
    </p:spTree>
    <p:extLst>
      <p:ext uri="{BB962C8B-B14F-4D97-AF65-F5344CB8AC3E}">
        <p14:creationId xmlns:p14="http://schemas.microsoft.com/office/powerpoint/2010/main" val="29566089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1AB19-9C32-4A71-98B0-CCDAA5ED84E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8FBD33F-F452-48EF-B3CF-7FDF61CC13B6}"/>
              </a:ext>
            </a:extLst>
          </p:cNvPr>
          <p:cNvSpPr>
            <a:spLocks noGrp="1"/>
          </p:cNvSpPr>
          <p:nvPr>
            <p:ph idx="1"/>
          </p:nvPr>
        </p:nvSpPr>
        <p:spPr/>
        <p:txBody>
          <a:bodyPr/>
          <a:lstStyle/>
          <a:p>
            <a:r>
              <a:rPr lang="en-US" dirty="0"/>
              <a:t>Alarmed by Leopold’s actions, the French also moved into the territory north of the Congo River. </a:t>
            </a:r>
          </a:p>
          <a:p>
            <a:endParaRPr lang="en-US" dirty="0"/>
          </a:p>
          <a:p>
            <a:r>
              <a:rPr lang="en-US" dirty="0"/>
              <a:t>Between 1884 and 1900, most of the rest of Africa was carved up by the European powers. </a:t>
            </a:r>
          </a:p>
          <a:p>
            <a:endParaRPr lang="en-US" dirty="0"/>
          </a:p>
          <a:p>
            <a:pPr lvl="1"/>
            <a:r>
              <a:rPr lang="en-US" dirty="0"/>
              <a:t>By 1914, Britain, France, Germany, Belgium, Spain, and Portugal had carved up the entire African continent. </a:t>
            </a:r>
          </a:p>
          <a:p>
            <a:pPr lvl="1"/>
            <a:r>
              <a:rPr lang="en-US" dirty="0"/>
              <a:t>Only Liberia, founded by emancipated American slaves, and Ethiopia remained free states. </a:t>
            </a:r>
          </a:p>
        </p:txBody>
      </p:sp>
    </p:spTree>
    <p:extLst>
      <p:ext uri="{BB962C8B-B14F-4D97-AF65-F5344CB8AC3E}">
        <p14:creationId xmlns:p14="http://schemas.microsoft.com/office/powerpoint/2010/main" val="10860855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B4F5A-C075-4D37-A455-C7173A9C5EB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EB3A4AD9-F120-4452-A527-38112702FB40}"/>
              </a:ext>
            </a:extLst>
          </p:cNvPr>
          <p:cNvSpPr>
            <a:spLocks noGrp="1"/>
          </p:cNvSpPr>
          <p:nvPr>
            <p:ph idx="1"/>
          </p:nvPr>
        </p:nvSpPr>
        <p:spPr/>
        <p:txBody>
          <a:bodyPr/>
          <a:lstStyle/>
          <a:p>
            <a:r>
              <a:rPr lang="en-US" dirty="0"/>
              <a:t>Despite the humanitarian rationalizations about the “white man’s burden,” Africa had been conquered by European states determined to create colonial empires. </a:t>
            </a:r>
          </a:p>
        </p:txBody>
      </p:sp>
    </p:spTree>
    <p:extLst>
      <p:ext uri="{BB962C8B-B14F-4D97-AF65-F5344CB8AC3E}">
        <p14:creationId xmlns:p14="http://schemas.microsoft.com/office/powerpoint/2010/main" val="26892594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58ECC7-EF78-474A-8B26-FB475A049D1C}"/>
              </a:ext>
            </a:extLst>
          </p:cNvPr>
          <p:cNvSpPr>
            <a:spLocks noGrp="1"/>
          </p:cNvSpPr>
          <p:nvPr>
            <p:ph type="title"/>
          </p:nvPr>
        </p:nvSpPr>
        <p:spPr/>
        <p:txBody>
          <a:bodyPr/>
          <a:lstStyle/>
          <a:p>
            <a:r>
              <a:rPr lang="en-US" dirty="0"/>
              <a:t>Battle of Omdurman </a:t>
            </a:r>
          </a:p>
        </p:txBody>
      </p:sp>
      <p:sp>
        <p:nvSpPr>
          <p:cNvPr id="3" name="Content Placeholder 2">
            <a:extLst>
              <a:ext uri="{FF2B5EF4-FFF2-40B4-BE49-F238E27FC236}">
                <a16:creationId xmlns:a16="http://schemas.microsoft.com/office/drawing/2014/main" id="{2FC3ECA2-7CB8-4C83-9FF0-DE668BF05B41}"/>
              </a:ext>
            </a:extLst>
          </p:cNvPr>
          <p:cNvSpPr>
            <a:spLocks noGrp="1"/>
          </p:cNvSpPr>
          <p:nvPr>
            <p:ph idx="1"/>
          </p:nvPr>
        </p:nvSpPr>
        <p:spPr/>
        <p:txBody>
          <a:bodyPr/>
          <a:lstStyle/>
          <a:p>
            <a:r>
              <a:rPr lang="en-US" dirty="0"/>
              <a:t>In 1898, Sudanese tribesman attempted to defend their independence and stop a British expedition armed with the recently developed machine gun. </a:t>
            </a:r>
          </a:p>
          <a:p>
            <a:endParaRPr lang="en-US" dirty="0"/>
          </a:p>
          <a:p>
            <a:r>
              <a:rPr lang="en-US" dirty="0"/>
              <a:t>In the Battle of Omdurman, the Sudanese were massacred. </a:t>
            </a:r>
          </a:p>
          <a:p>
            <a:r>
              <a:rPr lang="en-US" dirty="0"/>
              <a:t>The battle casualties at Omdurman tell the story of the </a:t>
            </a:r>
            <a:r>
              <a:rPr lang="en-US" dirty="0" err="1"/>
              <a:t>onesided</a:t>
            </a:r>
            <a:r>
              <a:rPr lang="en-US" dirty="0"/>
              <a:t> conflicts between Europeans and Africans: 28 British deaths to eleven thousand Sudanese. </a:t>
            </a:r>
          </a:p>
        </p:txBody>
      </p:sp>
    </p:spTree>
    <p:extLst>
      <p:ext uri="{BB962C8B-B14F-4D97-AF65-F5344CB8AC3E}">
        <p14:creationId xmlns:p14="http://schemas.microsoft.com/office/powerpoint/2010/main" val="21084064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552E5-5EE8-48D3-B371-44114FCBDDE6}"/>
              </a:ext>
            </a:extLst>
          </p:cNvPr>
          <p:cNvSpPr>
            <a:spLocks noGrp="1"/>
          </p:cNvSpPr>
          <p:nvPr>
            <p:ph type="title"/>
          </p:nvPr>
        </p:nvSpPr>
        <p:spPr/>
        <p:txBody>
          <a:bodyPr/>
          <a:lstStyle/>
          <a:p>
            <a:r>
              <a:rPr lang="en-US" dirty="0"/>
              <a:t>Asia in an age of imperialism </a:t>
            </a:r>
          </a:p>
        </p:txBody>
      </p:sp>
      <p:sp>
        <p:nvSpPr>
          <p:cNvPr id="3" name="Content Placeholder 2">
            <a:extLst>
              <a:ext uri="{FF2B5EF4-FFF2-40B4-BE49-F238E27FC236}">
                <a16:creationId xmlns:a16="http://schemas.microsoft.com/office/drawing/2014/main" id="{FF99E943-E7D9-4615-AB39-986DA39924D2}"/>
              </a:ext>
            </a:extLst>
          </p:cNvPr>
          <p:cNvSpPr>
            <a:spLocks noGrp="1"/>
          </p:cNvSpPr>
          <p:nvPr>
            <p:ph idx="1"/>
          </p:nvPr>
        </p:nvSpPr>
        <p:spPr/>
        <p:txBody>
          <a:bodyPr/>
          <a:lstStyle/>
          <a:p>
            <a:r>
              <a:rPr lang="en-US" dirty="0"/>
              <a:t>China, Japan, Korea, and Southeast Asia had largely managed to exclude Westerners. </a:t>
            </a:r>
          </a:p>
          <a:p>
            <a:r>
              <a:rPr lang="en-US" dirty="0"/>
              <a:t>The British and the Russians, however, had acquired the most Asian territory. </a:t>
            </a:r>
          </a:p>
          <a:p>
            <a:endParaRPr lang="en-US" dirty="0"/>
          </a:p>
          <a:p>
            <a:r>
              <a:rPr lang="en-US" dirty="0"/>
              <a:t>It was not until the explorations of Australia by Captain James Cook between 1768 and 1771 that Britain took an active interest in the East. </a:t>
            </a:r>
          </a:p>
        </p:txBody>
      </p:sp>
    </p:spTree>
    <p:extLst>
      <p:ext uri="{BB962C8B-B14F-4D97-AF65-F5344CB8AC3E}">
        <p14:creationId xmlns:p14="http://schemas.microsoft.com/office/powerpoint/2010/main" val="19026721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4A6FA-7A9D-4945-9BA6-7A77481AC62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28A81E9-6D84-4AF9-AF86-D0FC353065C9}"/>
              </a:ext>
            </a:extLst>
          </p:cNvPr>
          <p:cNvSpPr>
            <a:spLocks noGrp="1"/>
          </p:cNvSpPr>
          <p:nvPr>
            <p:ph idx="1"/>
          </p:nvPr>
        </p:nvSpPr>
        <p:spPr/>
        <p:txBody>
          <a:bodyPr/>
          <a:lstStyle/>
          <a:p>
            <a:r>
              <a:rPr lang="en-US" dirty="0"/>
              <a:t>In 1850, the British government  granted the various Australian colonies virtually complete self-government, and fifty years later, on January 1</a:t>
            </a:r>
            <a:r>
              <a:rPr lang="en-US" baseline="30000" dirty="0"/>
              <a:t>st</a:t>
            </a:r>
            <a:r>
              <a:rPr lang="en-US" dirty="0"/>
              <a:t>, 1901, all the colonies were unified into the Commonwealth of Australia. </a:t>
            </a:r>
          </a:p>
          <a:p>
            <a:endParaRPr lang="en-US" dirty="0"/>
          </a:p>
          <a:p>
            <a:r>
              <a:rPr lang="en-US" dirty="0"/>
              <a:t>Nearby New Zealand, which the British had declared a colony in 1840, was granted dominion status in 1907. </a:t>
            </a:r>
          </a:p>
        </p:txBody>
      </p:sp>
    </p:spTree>
    <p:extLst>
      <p:ext uri="{BB962C8B-B14F-4D97-AF65-F5344CB8AC3E}">
        <p14:creationId xmlns:p14="http://schemas.microsoft.com/office/powerpoint/2010/main" val="26762656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1A0432-B18B-4E0F-AE89-23AB9E4A30D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4598CA5-754D-466E-8768-EA1455473C9E}"/>
              </a:ext>
            </a:extLst>
          </p:cNvPr>
          <p:cNvSpPr>
            <a:spLocks noGrp="1"/>
          </p:cNvSpPr>
          <p:nvPr>
            <p:ph idx="1"/>
          </p:nvPr>
        </p:nvSpPr>
        <p:spPr/>
        <p:txBody>
          <a:bodyPr/>
          <a:lstStyle/>
          <a:p>
            <a:r>
              <a:rPr lang="en-US" dirty="0"/>
              <a:t>Russian expansion in Asia was a logical outgrowth of its traditional territorial aggrandizement. </a:t>
            </a:r>
          </a:p>
          <a:p>
            <a:r>
              <a:rPr lang="en-US" dirty="0"/>
              <a:t>Russian explorers had penetrated the wilderness of Siberia in the 17</a:t>
            </a:r>
            <a:r>
              <a:rPr lang="en-US" baseline="30000" dirty="0"/>
              <a:t>th</a:t>
            </a:r>
            <a:r>
              <a:rPr lang="en-US" dirty="0"/>
              <a:t> century and reached the Pacific coast in 1637. </a:t>
            </a:r>
          </a:p>
          <a:p>
            <a:endParaRPr lang="en-US" dirty="0"/>
          </a:p>
          <a:p>
            <a:r>
              <a:rPr lang="en-US" dirty="0"/>
              <a:t>In the 18</a:t>
            </a:r>
            <a:r>
              <a:rPr lang="en-US" baseline="30000" dirty="0"/>
              <a:t>th</a:t>
            </a:r>
            <a:r>
              <a:rPr lang="en-US" dirty="0"/>
              <a:t> century, Russians established a claim on Alaska, which they sold to the United States in 1867. </a:t>
            </a:r>
          </a:p>
          <a:p>
            <a:r>
              <a:rPr lang="en-US" dirty="0"/>
              <a:t>Gradually, Russian settlers moved into cold and forbidding Siberia. </a:t>
            </a:r>
          </a:p>
          <a:p>
            <a:r>
              <a:rPr lang="en-US" dirty="0"/>
              <a:t>Although 7 million Russians settled in Siberia between 1800 and 1914, by which time 90 percent of the Siberian population was Slavic, not Asiatic. </a:t>
            </a:r>
          </a:p>
        </p:txBody>
      </p:sp>
    </p:spTree>
    <p:extLst>
      <p:ext uri="{BB962C8B-B14F-4D97-AF65-F5344CB8AC3E}">
        <p14:creationId xmlns:p14="http://schemas.microsoft.com/office/powerpoint/2010/main" val="10798110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6B636-F320-47D6-92FF-3E9978F42A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794008B-ECAB-4299-A185-B236DA668FAE}"/>
              </a:ext>
            </a:extLst>
          </p:cNvPr>
          <p:cNvSpPr>
            <a:spLocks noGrp="1"/>
          </p:cNvSpPr>
          <p:nvPr>
            <p:ph idx="1"/>
          </p:nvPr>
        </p:nvSpPr>
        <p:spPr/>
        <p:txBody>
          <a:bodyPr/>
          <a:lstStyle/>
          <a:p>
            <a:r>
              <a:rPr lang="en-US" dirty="0"/>
              <a:t>The Russians also moved south, attracted by warmer climes and the crumbling Ottoman Empire. </a:t>
            </a:r>
          </a:p>
          <a:p>
            <a:endParaRPr lang="en-US" dirty="0"/>
          </a:p>
          <a:p>
            <a:r>
              <a:rPr lang="en-US" dirty="0"/>
              <a:t>By 1830, the Russians had established control over the entire northern coast of the Black Sea and then pressed on into Central Asia, securing the trans-Caspian areas by 1881 and Turkestan in 1885. </a:t>
            </a:r>
          </a:p>
        </p:txBody>
      </p:sp>
    </p:spTree>
    <p:extLst>
      <p:ext uri="{BB962C8B-B14F-4D97-AF65-F5344CB8AC3E}">
        <p14:creationId xmlns:p14="http://schemas.microsoft.com/office/powerpoint/2010/main" val="1991331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F43FA8-F514-43E0-803C-1A702647BC0C}"/>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D09D0A3-4B20-45F1-A8F4-AC265439B613}"/>
              </a:ext>
            </a:extLst>
          </p:cNvPr>
          <p:cNvSpPr>
            <a:spLocks noGrp="1"/>
          </p:cNvSpPr>
          <p:nvPr>
            <p:ph idx="1"/>
          </p:nvPr>
        </p:nvSpPr>
        <p:spPr/>
        <p:txBody>
          <a:bodyPr/>
          <a:lstStyle/>
          <a:p>
            <a:r>
              <a:rPr lang="en-US" dirty="0"/>
              <a:t>In 1907, the Russians and British agreed to make Afghanistan a buffer state between Russian Turkestan and British India and to divide Persia into two spheres of influence. </a:t>
            </a:r>
          </a:p>
          <a:p>
            <a:endParaRPr lang="en-US" dirty="0"/>
          </a:p>
          <a:p>
            <a:r>
              <a:rPr lang="en-US" dirty="0"/>
              <a:t>Halted by the British in their expansion to the south, the Russians moved east in Asia. </a:t>
            </a:r>
          </a:p>
        </p:txBody>
      </p:sp>
    </p:spTree>
    <p:extLst>
      <p:ext uri="{BB962C8B-B14F-4D97-AF65-F5344CB8AC3E}">
        <p14:creationId xmlns:p14="http://schemas.microsoft.com/office/powerpoint/2010/main" val="1917245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2D254-639F-44C7-B9D7-EC9365B7B01D}"/>
              </a:ext>
            </a:extLst>
          </p:cNvPr>
          <p:cNvSpPr>
            <a:spLocks noGrp="1"/>
          </p:cNvSpPr>
          <p:nvPr>
            <p:ph type="title"/>
          </p:nvPr>
        </p:nvSpPr>
        <p:spPr/>
        <p:txBody>
          <a:bodyPr/>
          <a:lstStyle/>
          <a:p>
            <a:r>
              <a:rPr lang="en-US" dirty="0"/>
              <a:t>Causes of the New Imperialism </a:t>
            </a:r>
          </a:p>
        </p:txBody>
      </p:sp>
      <p:sp>
        <p:nvSpPr>
          <p:cNvPr id="3" name="Content Placeholder 2">
            <a:extLst>
              <a:ext uri="{FF2B5EF4-FFF2-40B4-BE49-F238E27FC236}">
                <a16:creationId xmlns:a16="http://schemas.microsoft.com/office/drawing/2014/main" id="{701191A8-D7C5-405C-8661-4F68964BAC04}"/>
              </a:ext>
            </a:extLst>
          </p:cNvPr>
          <p:cNvSpPr>
            <a:spLocks noGrp="1"/>
          </p:cNvSpPr>
          <p:nvPr>
            <p:ph idx="1"/>
          </p:nvPr>
        </p:nvSpPr>
        <p:spPr/>
        <p:txBody>
          <a:bodyPr>
            <a:normAutofit/>
          </a:bodyPr>
          <a:lstStyle/>
          <a:p>
            <a:r>
              <a:rPr lang="en-US" sz="2400" dirty="0"/>
              <a:t>The existence of competitive nation-states after 1870 was undoubtedly a major determinant in the growth of the new imperialism. </a:t>
            </a:r>
          </a:p>
          <a:p>
            <a:endParaRPr lang="en-US" sz="2400" dirty="0"/>
          </a:p>
          <a:p>
            <a:r>
              <a:rPr lang="en-US" sz="2400" dirty="0"/>
              <a:t>As European affairs grew tense, heightened competition led Europeans states to acquire colonies abroad that provided ports and coaling stations for their navies. </a:t>
            </a:r>
          </a:p>
        </p:txBody>
      </p:sp>
    </p:spTree>
    <p:extLst>
      <p:ext uri="{BB962C8B-B14F-4D97-AF65-F5344CB8AC3E}">
        <p14:creationId xmlns:p14="http://schemas.microsoft.com/office/powerpoint/2010/main" val="26243467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D47CC-20FC-4A41-934D-E858551A2B23}"/>
              </a:ext>
            </a:extLst>
          </p:cNvPr>
          <p:cNvSpPr>
            <a:spLocks noGrp="1"/>
          </p:cNvSpPr>
          <p:nvPr>
            <p:ph type="title"/>
          </p:nvPr>
        </p:nvSpPr>
        <p:spPr/>
        <p:txBody>
          <a:bodyPr/>
          <a:lstStyle/>
          <a:p>
            <a:r>
              <a:rPr lang="en-US" dirty="0"/>
              <a:t>Responses to Imperialism </a:t>
            </a:r>
          </a:p>
        </p:txBody>
      </p:sp>
      <p:sp>
        <p:nvSpPr>
          <p:cNvPr id="3" name="Content Placeholder 2">
            <a:extLst>
              <a:ext uri="{FF2B5EF4-FFF2-40B4-BE49-F238E27FC236}">
                <a16:creationId xmlns:a16="http://schemas.microsoft.com/office/drawing/2014/main" id="{01C93F5A-09A9-4082-B8C9-FC5CA3F37F0F}"/>
              </a:ext>
            </a:extLst>
          </p:cNvPr>
          <p:cNvSpPr>
            <a:spLocks noGrp="1"/>
          </p:cNvSpPr>
          <p:nvPr>
            <p:ph idx="1"/>
          </p:nvPr>
        </p:nvSpPr>
        <p:spPr/>
        <p:txBody>
          <a:bodyPr/>
          <a:lstStyle/>
          <a:p>
            <a:r>
              <a:rPr lang="en-US" dirty="0"/>
              <a:t>When Europeans imposed their culture on peoples they considered inferior, how did the conquered peoples respond? </a:t>
            </a:r>
          </a:p>
          <a:p>
            <a:pPr lvl="1"/>
            <a:r>
              <a:rPr lang="en-US" dirty="0"/>
              <a:t>Initial attempts to expel the foreigners only led to devastating defeats at the hands of Westerners, whose industrial technology gave them modern weapons of war with which to crush the indigenous peoples. </a:t>
            </a:r>
          </a:p>
          <a:p>
            <a:pPr lvl="1"/>
            <a:endParaRPr lang="en-US" dirty="0"/>
          </a:p>
          <a:p>
            <a:pPr lvl="1"/>
            <a:r>
              <a:rPr lang="en-US" dirty="0"/>
              <a:t>Accustomed to rule by small elites, most people simply accepted their new governors, making Western rule relatively easy. </a:t>
            </a:r>
          </a:p>
        </p:txBody>
      </p:sp>
    </p:spTree>
    <p:extLst>
      <p:ext uri="{BB962C8B-B14F-4D97-AF65-F5344CB8AC3E}">
        <p14:creationId xmlns:p14="http://schemas.microsoft.com/office/powerpoint/2010/main" val="2210860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6EFD6-6303-42E8-886F-DE2C5A26CD25}"/>
              </a:ext>
            </a:extLst>
          </p:cNvPr>
          <p:cNvSpPr>
            <a:spLocks noGrp="1"/>
          </p:cNvSpPr>
          <p:nvPr>
            <p:ph type="title"/>
          </p:nvPr>
        </p:nvSpPr>
        <p:spPr/>
        <p:txBody>
          <a:bodyPr/>
          <a:lstStyle/>
          <a:p>
            <a:r>
              <a:rPr lang="en-US" dirty="0"/>
              <a:t>Africa </a:t>
            </a:r>
          </a:p>
        </p:txBody>
      </p:sp>
      <p:sp>
        <p:nvSpPr>
          <p:cNvPr id="3" name="Content Placeholder 2">
            <a:extLst>
              <a:ext uri="{FF2B5EF4-FFF2-40B4-BE49-F238E27FC236}">
                <a16:creationId xmlns:a16="http://schemas.microsoft.com/office/drawing/2014/main" id="{D3391D33-8399-4C30-8AEC-AD1245925512}"/>
              </a:ext>
            </a:extLst>
          </p:cNvPr>
          <p:cNvSpPr>
            <a:spLocks noGrp="1"/>
          </p:cNvSpPr>
          <p:nvPr>
            <p:ph idx="1"/>
          </p:nvPr>
        </p:nvSpPr>
        <p:spPr/>
        <p:txBody>
          <a:bodyPr/>
          <a:lstStyle/>
          <a:p>
            <a:r>
              <a:rPr lang="en-US" dirty="0"/>
              <a:t>By the beginning of the 19</a:t>
            </a:r>
            <a:r>
              <a:rPr lang="en-US" baseline="30000" dirty="0"/>
              <a:t>th</a:t>
            </a:r>
            <a:r>
              <a:rPr lang="en-US" dirty="0"/>
              <a:t> century, a new class of African leaders had emerged. </a:t>
            </a:r>
          </a:p>
          <a:p>
            <a:r>
              <a:rPr lang="en-US" dirty="0"/>
              <a:t>Educated in colonial schools and some even in the West, they were the first generation of Africans to know a great deal about the West and to write in the language of the colonial masters. </a:t>
            </a:r>
          </a:p>
          <a:p>
            <a:endParaRPr lang="en-US" dirty="0"/>
          </a:p>
          <a:p>
            <a:endParaRPr lang="en-US" dirty="0"/>
          </a:p>
        </p:txBody>
      </p:sp>
    </p:spTree>
    <p:extLst>
      <p:ext uri="{BB962C8B-B14F-4D97-AF65-F5344CB8AC3E}">
        <p14:creationId xmlns:p14="http://schemas.microsoft.com/office/powerpoint/2010/main" val="387704362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A43776-28E8-4695-97AA-C00BD7D9EBA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36278901-F27D-4041-88EC-5CB742DA6131}"/>
              </a:ext>
            </a:extLst>
          </p:cNvPr>
          <p:cNvSpPr>
            <a:spLocks noGrp="1"/>
          </p:cNvSpPr>
          <p:nvPr>
            <p:ph idx="1"/>
          </p:nvPr>
        </p:nvSpPr>
        <p:spPr/>
        <p:txBody>
          <a:bodyPr/>
          <a:lstStyle/>
          <a:p>
            <a:r>
              <a:rPr lang="en-US" dirty="0"/>
              <a:t>Although middle-class Africans did not suffer to the extent that poor peasants or workers on plantations did, they too had complaints. </a:t>
            </a:r>
          </a:p>
          <a:p>
            <a:pPr marL="0" indent="0">
              <a:buNone/>
            </a:pPr>
            <a:endParaRPr lang="en-US" dirty="0"/>
          </a:p>
          <a:p>
            <a:r>
              <a:rPr lang="en-US" dirty="0"/>
              <a:t>They usually qualified only for menial jobs in the government or business. </a:t>
            </a:r>
          </a:p>
        </p:txBody>
      </p:sp>
    </p:spTree>
    <p:extLst>
      <p:ext uri="{BB962C8B-B14F-4D97-AF65-F5344CB8AC3E}">
        <p14:creationId xmlns:p14="http://schemas.microsoft.com/office/powerpoint/2010/main" val="230354535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DF63D8-89B8-441E-A75F-9E202D8D16D7}"/>
              </a:ext>
            </a:extLst>
          </p:cNvPr>
          <p:cNvSpPr>
            <a:spLocks noGrp="1"/>
          </p:cNvSpPr>
          <p:nvPr>
            <p:ph type="title"/>
          </p:nvPr>
        </p:nvSpPr>
        <p:spPr/>
        <p:txBody>
          <a:bodyPr/>
          <a:lstStyle/>
          <a:p>
            <a:r>
              <a:rPr lang="en-US" dirty="0"/>
              <a:t>China </a:t>
            </a:r>
          </a:p>
        </p:txBody>
      </p:sp>
      <p:sp>
        <p:nvSpPr>
          <p:cNvPr id="3" name="Content Placeholder 2">
            <a:extLst>
              <a:ext uri="{FF2B5EF4-FFF2-40B4-BE49-F238E27FC236}">
                <a16:creationId xmlns:a16="http://schemas.microsoft.com/office/drawing/2014/main" id="{7AF161F5-E89A-4CE9-A1AC-9C03ACAC288A}"/>
              </a:ext>
            </a:extLst>
          </p:cNvPr>
          <p:cNvSpPr>
            <a:spLocks noGrp="1"/>
          </p:cNvSpPr>
          <p:nvPr>
            <p:ph idx="1"/>
          </p:nvPr>
        </p:nvSpPr>
        <p:spPr/>
        <p:txBody>
          <a:bodyPr/>
          <a:lstStyle/>
          <a:p>
            <a:r>
              <a:rPr lang="en-US" dirty="0"/>
              <a:t>The humiliation of China by the Western powers led to much antiforeign violence, but the Westerners used this lawlessness as an excuse to extort further concessions from the Chinese. </a:t>
            </a:r>
          </a:p>
          <a:p>
            <a:endParaRPr lang="en-US" dirty="0"/>
          </a:p>
          <a:p>
            <a:r>
              <a:rPr lang="en-US" dirty="0"/>
              <a:t>A major outburst of violence against foreigners occurred in the </a:t>
            </a:r>
            <a:r>
              <a:rPr lang="en-US" b="1" dirty="0"/>
              <a:t>Boxer Rebellion in 1900-1901</a:t>
            </a:r>
            <a:r>
              <a:rPr lang="en-US" dirty="0"/>
              <a:t>. </a:t>
            </a:r>
          </a:p>
          <a:p>
            <a:r>
              <a:rPr lang="en-US" dirty="0"/>
              <a:t>Boxers was the popular name given to Chinese who belonged to a secret organization called the Society of Harmonious Fists, whose aim was to push the foreigners out of China. </a:t>
            </a:r>
          </a:p>
        </p:txBody>
      </p:sp>
    </p:spTree>
    <p:extLst>
      <p:ext uri="{BB962C8B-B14F-4D97-AF65-F5344CB8AC3E}">
        <p14:creationId xmlns:p14="http://schemas.microsoft.com/office/powerpoint/2010/main" val="30697155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EB6C6D-7862-4949-AEDC-08AD975D337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59FCA2-EA75-4C74-8638-08FCA23F9981}"/>
              </a:ext>
            </a:extLst>
          </p:cNvPr>
          <p:cNvSpPr>
            <a:spLocks noGrp="1"/>
          </p:cNvSpPr>
          <p:nvPr>
            <p:ph idx="1"/>
          </p:nvPr>
        </p:nvSpPr>
        <p:spPr/>
        <p:txBody>
          <a:bodyPr/>
          <a:lstStyle/>
          <a:p>
            <a:r>
              <a:rPr lang="en-US" dirty="0"/>
              <a:t>The Boxers murdered foreign missionaries, Chinese who had converted to Christianity, railroad workers, foreign businessmen, and even the German envoy to Beijing. </a:t>
            </a:r>
          </a:p>
          <a:p>
            <a:endParaRPr lang="en-US" dirty="0"/>
          </a:p>
          <a:p>
            <a:r>
              <a:rPr lang="en-US" dirty="0"/>
              <a:t>An allied army consisting of British, French, German, Russian, American, and Japanese troops attacked Beijing, restored order, and demanded more concessions from the Chinese government. </a:t>
            </a:r>
          </a:p>
        </p:txBody>
      </p:sp>
    </p:spTree>
    <p:extLst>
      <p:ext uri="{BB962C8B-B14F-4D97-AF65-F5344CB8AC3E}">
        <p14:creationId xmlns:p14="http://schemas.microsoft.com/office/powerpoint/2010/main" val="17483306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FA11E-7903-4789-A146-76D49978FBC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A40228F-0320-465A-9D21-3632665B414F}"/>
              </a:ext>
            </a:extLst>
          </p:cNvPr>
          <p:cNvSpPr>
            <a:spLocks noGrp="1"/>
          </p:cNvSpPr>
          <p:nvPr>
            <p:ph idx="1"/>
          </p:nvPr>
        </p:nvSpPr>
        <p:spPr/>
        <p:txBody>
          <a:bodyPr/>
          <a:lstStyle/>
          <a:p>
            <a:r>
              <a:rPr lang="en-US" dirty="0"/>
              <a:t>The imperial government was so weakened that the forces of the revolutionary leader Sun </a:t>
            </a:r>
            <a:r>
              <a:rPr lang="en-US" dirty="0" err="1"/>
              <a:t>Yat-sen</a:t>
            </a:r>
            <a:r>
              <a:rPr lang="en-US" dirty="0"/>
              <a:t> (1866-1925), who adopted a program of “nationalism, democracy, and socialism, overthrew the Manchu dynasty in 1912. </a:t>
            </a:r>
          </a:p>
          <a:p>
            <a:endParaRPr lang="en-US" dirty="0"/>
          </a:p>
          <a:p>
            <a:r>
              <a:rPr lang="en-US" dirty="0"/>
              <a:t>The new Republic of China remained weak and ineffective, and China’s travails were far from over. </a:t>
            </a:r>
          </a:p>
        </p:txBody>
      </p:sp>
    </p:spTree>
    <p:extLst>
      <p:ext uri="{BB962C8B-B14F-4D97-AF65-F5344CB8AC3E}">
        <p14:creationId xmlns:p14="http://schemas.microsoft.com/office/powerpoint/2010/main" val="13316866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80286-77C5-4BDB-A999-8BF0FF71D2B1}"/>
              </a:ext>
            </a:extLst>
          </p:cNvPr>
          <p:cNvSpPr>
            <a:spLocks noGrp="1"/>
          </p:cNvSpPr>
          <p:nvPr>
            <p:ph type="title"/>
          </p:nvPr>
        </p:nvSpPr>
        <p:spPr/>
        <p:txBody>
          <a:bodyPr/>
          <a:lstStyle/>
          <a:p>
            <a:r>
              <a:rPr lang="en-US" dirty="0"/>
              <a:t>Japan </a:t>
            </a:r>
          </a:p>
        </p:txBody>
      </p:sp>
      <p:sp>
        <p:nvSpPr>
          <p:cNvPr id="3" name="Content Placeholder 2">
            <a:extLst>
              <a:ext uri="{FF2B5EF4-FFF2-40B4-BE49-F238E27FC236}">
                <a16:creationId xmlns:a16="http://schemas.microsoft.com/office/drawing/2014/main" id="{DC0B5318-0451-417E-8463-63A5AEE674CC}"/>
              </a:ext>
            </a:extLst>
          </p:cNvPr>
          <p:cNvSpPr>
            <a:spLocks noGrp="1"/>
          </p:cNvSpPr>
          <p:nvPr>
            <p:ph idx="1"/>
          </p:nvPr>
        </p:nvSpPr>
        <p:spPr/>
        <p:txBody>
          <a:bodyPr/>
          <a:lstStyle/>
          <a:p>
            <a:r>
              <a:rPr lang="en-US" dirty="0"/>
              <a:t>In the late 1850s and early 1860s, it looked as if Japan would follow China’s fate and be carved up into spheres of influence by aggressive Western powers. </a:t>
            </a:r>
          </a:p>
          <a:p>
            <a:endParaRPr lang="en-US" dirty="0"/>
          </a:p>
          <a:p>
            <a:r>
              <a:rPr lang="en-US" dirty="0"/>
              <a:t>Before 1868, the shogun, a powerful hereditary military governor assisted by a warrior nobility known as the samurai, exercised real power in Japan. </a:t>
            </a:r>
          </a:p>
        </p:txBody>
      </p:sp>
    </p:spTree>
    <p:extLst>
      <p:ext uri="{BB962C8B-B14F-4D97-AF65-F5344CB8AC3E}">
        <p14:creationId xmlns:p14="http://schemas.microsoft.com/office/powerpoint/2010/main" val="255202468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CBC73-1266-4A57-BEBD-34A51788471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1E4755F-F9F2-4A9F-805E-3A8A91D43828}"/>
              </a:ext>
            </a:extLst>
          </p:cNvPr>
          <p:cNvSpPr>
            <a:spLocks noGrp="1"/>
          </p:cNvSpPr>
          <p:nvPr>
            <p:ph idx="1"/>
          </p:nvPr>
        </p:nvSpPr>
        <p:spPr/>
        <p:txBody>
          <a:bodyPr/>
          <a:lstStyle/>
          <a:p>
            <a:r>
              <a:rPr lang="en-US" dirty="0"/>
              <a:t>After the shogun’s concessions to the Western nations, antiforeign sentiment led to a samurai revolt in 1867 and the restoration of the emperor as the rightful head of government. </a:t>
            </a:r>
          </a:p>
          <a:p>
            <a:endParaRPr lang="en-US" dirty="0"/>
          </a:p>
          <a:p>
            <a:endParaRPr lang="en-US" dirty="0"/>
          </a:p>
          <a:p>
            <a:pPr lvl="1"/>
            <a:r>
              <a:rPr lang="en-US" dirty="0"/>
              <a:t>The new emperor was the astute, dynamic, young Mutsuhito (1867-1912), who called his reign the Meiji (Enlightened Government). </a:t>
            </a:r>
          </a:p>
          <a:p>
            <a:pPr lvl="1"/>
            <a:r>
              <a:rPr lang="en-US" dirty="0"/>
              <a:t>The new leaders who controlled the emperor now inaugurated a remarkable transformation of Japan that has since been known as the Meiji Restoration. </a:t>
            </a:r>
          </a:p>
        </p:txBody>
      </p:sp>
    </p:spTree>
    <p:extLst>
      <p:ext uri="{BB962C8B-B14F-4D97-AF65-F5344CB8AC3E}">
        <p14:creationId xmlns:p14="http://schemas.microsoft.com/office/powerpoint/2010/main" val="62622568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5FEE5-E630-41CC-96ED-C6265A9DCF8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F55E252-54C5-460A-9F28-0F0894CECEF9}"/>
              </a:ext>
            </a:extLst>
          </p:cNvPr>
          <p:cNvSpPr>
            <a:spLocks noGrp="1"/>
          </p:cNvSpPr>
          <p:nvPr>
            <p:ph idx="1"/>
          </p:nvPr>
        </p:nvSpPr>
        <p:spPr/>
        <p:txBody>
          <a:bodyPr/>
          <a:lstStyle/>
          <a:p>
            <a:r>
              <a:rPr lang="en-US" dirty="0"/>
              <a:t>Recognizing the obvious military and industrial superiority of the West, the new leaders decided to modernize Japan by absorbing and adopting Western methods. </a:t>
            </a:r>
          </a:p>
          <a:p>
            <a:endParaRPr lang="en-US" dirty="0"/>
          </a:p>
          <a:p>
            <a:r>
              <a:rPr lang="en-US" dirty="0"/>
              <a:t>Thousands of young Japanese were sent abroad to receive Western educations, especially in the social and natural sciences. </a:t>
            </a:r>
          </a:p>
          <a:p>
            <a:endParaRPr lang="en-US" dirty="0"/>
          </a:p>
          <a:p>
            <a:r>
              <a:rPr lang="en-US" dirty="0"/>
              <a:t>A German-style army and a British-style navy were established. </a:t>
            </a:r>
          </a:p>
        </p:txBody>
      </p:sp>
    </p:spTree>
    <p:extLst>
      <p:ext uri="{BB962C8B-B14F-4D97-AF65-F5344CB8AC3E}">
        <p14:creationId xmlns:p14="http://schemas.microsoft.com/office/powerpoint/2010/main" val="404522913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81473-5B1D-405B-BB99-C59B3163356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6D02DA36-630D-4530-9135-B0B23AE498DE}"/>
              </a:ext>
            </a:extLst>
          </p:cNvPr>
          <p:cNvSpPr>
            <a:spLocks noGrp="1"/>
          </p:cNvSpPr>
          <p:nvPr>
            <p:ph idx="1"/>
          </p:nvPr>
        </p:nvSpPr>
        <p:spPr/>
        <p:txBody>
          <a:bodyPr/>
          <a:lstStyle/>
          <a:p>
            <a:r>
              <a:rPr lang="en-US" dirty="0"/>
              <a:t>In imitating the West, Japan also developed a powerful military state. </a:t>
            </a:r>
          </a:p>
          <a:p>
            <a:r>
              <a:rPr lang="en-US" dirty="0"/>
              <a:t>Universal military conscription was introduced in 1872, and a modern peacetime army of 240,000 was eventually established. </a:t>
            </a:r>
          </a:p>
          <a:p>
            <a:endParaRPr lang="en-US" dirty="0"/>
          </a:p>
          <a:p>
            <a:r>
              <a:rPr lang="en-US" dirty="0"/>
              <a:t>The Japanese had proved that an Asian power could play the “white man’s” imperialistic game and provided a potent example to peoples in other regions of Asia and Africa. </a:t>
            </a:r>
          </a:p>
        </p:txBody>
      </p:sp>
    </p:spTree>
    <p:extLst>
      <p:ext uri="{BB962C8B-B14F-4D97-AF65-F5344CB8AC3E}">
        <p14:creationId xmlns:p14="http://schemas.microsoft.com/office/powerpoint/2010/main" val="3183523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13FC32-BD57-439F-927F-D8964CE5D850}"/>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B30EDEF-DB76-4753-B55D-133E20D99DDB}"/>
              </a:ext>
            </a:extLst>
          </p:cNvPr>
          <p:cNvSpPr>
            <a:spLocks noGrp="1"/>
          </p:cNvSpPr>
          <p:nvPr>
            <p:ph idx="1"/>
          </p:nvPr>
        </p:nvSpPr>
        <p:spPr/>
        <p:txBody>
          <a:bodyPr>
            <a:normAutofit/>
          </a:bodyPr>
          <a:lstStyle/>
          <a:p>
            <a:r>
              <a:rPr lang="en-US" sz="2400" dirty="0"/>
              <a:t>Colonies were also a source of international prestige. </a:t>
            </a:r>
          </a:p>
          <a:p>
            <a:pPr marL="0" indent="0">
              <a:buNone/>
            </a:pPr>
            <a:endParaRPr lang="en-US" sz="2400" dirty="0"/>
          </a:p>
          <a:p>
            <a:r>
              <a:rPr lang="en-US" sz="2400" dirty="0"/>
              <a:t>Once the scramble for colonies began, failure to enter the race was perceived as a sign of weakness, totally unacceptable to an aspiring great power. </a:t>
            </a:r>
          </a:p>
          <a:p>
            <a:endParaRPr lang="en-US" sz="2400" dirty="0"/>
          </a:p>
          <a:p>
            <a:pPr lvl="1"/>
            <a:r>
              <a:rPr lang="en-US" sz="2400" b="1" i="1" dirty="0"/>
              <a:t>Late nineteenth century imperialism was thus closely tied to nationalism. </a:t>
            </a:r>
          </a:p>
        </p:txBody>
      </p:sp>
    </p:spTree>
    <p:extLst>
      <p:ext uri="{BB962C8B-B14F-4D97-AF65-F5344CB8AC3E}">
        <p14:creationId xmlns:p14="http://schemas.microsoft.com/office/powerpoint/2010/main" val="374963209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43A92-9391-4B8F-B768-172B5A434F34}"/>
              </a:ext>
            </a:extLst>
          </p:cNvPr>
          <p:cNvSpPr>
            <a:spLocks noGrp="1"/>
          </p:cNvSpPr>
          <p:nvPr>
            <p:ph type="title"/>
          </p:nvPr>
        </p:nvSpPr>
        <p:spPr/>
        <p:txBody>
          <a:bodyPr/>
          <a:lstStyle/>
          <a:p>
            <a:r>
              <a:rPr lang="en-US" dirty="0"/>
              <a:t>India </a:t>
            </a:r>
          </a:p>
        </p:txBody>
      </p:sp>
      <p:sp>
        <p:nvSpPr>
          <p:cNvPr id="3" name="Content Placeholder 2">
            <a:extLst>
              <a:ext uri="{FF2B5EF4-FFF2-40B4-BE49-F238E27FC236}">
                <a16:creationId xmlns:a16="http://schemas.microsoft.com/office/drawing/2014/main" id="{69CF8C9E-0AF5-4DC9-B0F5-86F4BCC9D3CC}"/>
              </a:ext>
            </a:extLst>
          </p:cNvPr>
          <p:cNvSpPr>
            <a:spLocks noGrp="1"/>
          </p:cNvSpPr>
          <p:nvPr>
            <p:ph idx="1"/>
          </p:nvPr>
        </p:nvSpPr>
        <p:spPr/>
        <p:txBody>
          <a:bodyPr/>
          <a:lstStyle/>
          <a:p>
            <a:r>
              <a:rPr lang="en-US" dirty="0"/>
              <a:t>The British government had been in control of India since the mid 19</a:t>
            </a:r>
            <a:r>
              <a:rPr lang="en-US" baseline="30000" dirty="0"/>
              <a:t>th</a:t>
            </a:r>
            <a:r>
              <a:rPr lang="en-US" dirty="0"/>
              <a:t> century. </a:t>
            </a:r>
          </a:p>
          <a:p>
            <a:r>
              <a:rPr lang="en-US" dirty="0"/>
              <a:t>After crushing a major revolt in 1858, the British ruled India directly. </a:t>
            </a:r>
          </a:p>
          <a:p>
            <a:endParaRPr lang="en-US" dirty="0"/>
          </a:p>
          <a:p>
            <a:r>
              <a:rPr lang="en-US" dirty="0"/>
              <a:t>Under Parliament’s supervision, a small group of British civil servants directed the affairs of India’s almost 300 million people. </a:t>
            </a:r>
          </a:p>
          <a:p>
            <a:endParaRPr lang="en-US" dirty="0"/>
          </a:p>
          <a:p>
            <a:r>
              <a:rPr lang="en-US" dirty="0"/>
              <a:t>The British brought order to a society that had been divided by civil wars for some time and created a relatively honest and efficient government. </a:t>
            </a:r>
          </a:p>
        </p:txBody>
      </p:sp>
    </p:spTree>
    <p:extLst>
      <p:ext uri="{BB962C8B-B14F-4D97-AF65-F5344CB8AC3E}">
        <p14:creationId xmlns:p14="http://schemas.microsoft.com/office/powerpoint/2010/main" val="20838001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950295-7C38-4DED-AA8A-AEB65483B5A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EE614F9-633C-4AAD-8C55-2E5EE4EA6ED4}"/>
              </a:ext>
            </a:extLst>
          </p:cNvPr>
          <p:cNvSpPr>
            <a:spLocks noGrp="1"/>
          </p:cNvSpPr>
          <p:nvPr>
            <p:ph idx="1"/>
          </p:nvPr>
        </p:nvSpPr>
        <p:spPr/>
        <p:txBody>
          <a:bodyPr/>
          <a:lstStyle/>
          <a:p>
            <a:r>
              <a:rPr lang="en-US" dirty="0"/>
              <a:t>Due to the population growth in the 19</a:t>
            </a:r>
            <a:r>
              <a:rPr lang="en-US" baseline="30000" dirty="0"/>
              <a:t>th</a:t>
            </a:r>
            <a:r>
              <a:rPr lang="en-US" dirty="0"/>
              <a:t> century, extreme poverty was a way of life for most Indians; almost two-thirds of the population was malnourished in 1901. </a:t>
            </a:r>
          </a:p>
          <a:p>
            <a:endParaRPr lang="en-US" dirty="0"/>
          </a:p>
          <a:p>
            <a:r>
              <a:rPr lang="en-US" dirty="0"/>
              <a:t>Despite their education, the Indians were never considered equals of the British, whose racial attitudes were made quite clear by Lord Kitchener, one of Britain’s foremost military commanders in India. </a:t>
            </a:r>
          </a:p>
        </p:txBody>
      </p:sp>
    </p:spTree>
    <p:extLst>
      <p:ext uri="{BB962C8B-B14F-4D97-AF65-F5344CB8AC3E}">
        <p14:creationId xmlns:p14="http://schemas.microsoft.com/office/powerpoint/2010/main" val="186271620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0BC661-31A2-4E78-AAE6-C694D1D030E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796EAB8-0259-44B3-8468-9AEB570C5C7F}"/>
              </a:ext>
            </a:extLst>
          </p:cNvPr>
          <p:cNvSpPr>
            <a:spLocks noGrp="1"/>
          </p:cNvSpPr>
          <p:nvPr>
            <p:ph idx="1"/>
          </p:nvPr>
        </p:nvSpPr>
        <p:spPr/>
        <p:txBody>
          <a:bodyPr>
            <a:normAutofit/>
          </a:bodyPr>
          <a:lstStyle/>
          <a:p>
            <a:r>
              <a:rPr lang="en-US" sz="2800" dirty="0"/>
              <a:t>By 1883, when the Indian National Congress was formed, moderate, educated  Indians were beginning to seek self-government. </a:t>
            </a:r>
          </a:p>
          <a:p>
            <a:endParaRPr lang="en-US" sz="2800" dirty="0"/>
          </a:p>
          <a:p>
            <a:r>
              <a:rPr lang="en-US" sz="2800" dirty="0"/>
              <a:t>By 1919, in response to British violence and British insensitivity, Indians were demanding complete independence. </a:t>
            </a:r>
          </a:p>
        </p:txBody>
      </p:sp>
    </p:spTree>
    <p:extLst>
      <p:ext uri="{BB962C8B-B14F-4D97-AF65-F5344CB8AC3E}">
        <p14:creationId xmlns:p14="http://schemas.microsoft.com/office/powerpoint/2010/main" val="20232119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085297-B4D1-49D8-844A-85EEC092892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1843EEC-D044-4C32-9380-AF5C24F45461}"/>
              </a:ext>
            </a:extLst>
          </p:cNvPr>
          <p:cNvSpPr>
            <a:spLocks noGrp="1"/>
          </p:cNvSpPr>
          <p:nvPr>
            <p:ph idx="1"/>
          </p:nvPr>
        </p:nvSpPr>
        <p:spPr/>
        <p:txBody>
          <a:bodyPr/>
          <a:lstStyle/>
          <a:p>
            <a:r>
              <a:rPr lang="en-US" dirty="0"/>
              <a:t>Imperialism was tied to social Darwinism and racism, too. </a:t>
            </a:r>
          </a:p>
          <a:p>
            <a:r>
              <a:rPr lang="en-US" dirty="0"/>
              <a:t>Social Darwinists believed that in the struggle between nations, the fit are victorious and survive. </a:t>
            </a:r>
          </a:p>
          <a:p>
            <a:endParaRPr lang="en-US" dirty="0"/>
          </a:p>
          <a:p>
            <a:r>
              <a:rPr lang="en-US" dirty="0"/>
              <a:t>Superior races must dominate inferior races by military force to show how strong an virile they are. </a:t>
            </a:r>
          </a:p>
        </p:txBody>
      </p:sp>
    </p:spTree>
    <p:extLst>
      <p:ext uri="{BB962C8B-B14F-4D97-AF65-F5344CB8AC3E}">
        <p14:creationId xmlns:p14="http://schemas.microsoft.com/office/powerpoint/2010/main" val="16807772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00FC9B-960E-44BA-8EF1-EA6DBCE49D0D}"/>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0FC92CE-4586-435C-90EC-E8EE6F9BC8D2}"/>
              </a:ext>
            </a:extLst>
          </p:cNvPr>
          <p:cNvSpPr>
            <a:spLocks noGrp="1"/>
          </p:cNvSpPr>
          <p:nvPr>
            <p:ph idx="1"/>
          </p:nvPr>
        </p:nvSpPr>
        <p:spPr/>
        <p:txBody>
          <a:bodyPr/>
          <a:lstStyle/>
          <a:p>
            <a:r>
              <a:rPr lang="en-US" dirty="0"/>
              <a:t>Some Europeans took a more of humanitarian approach to imperialism when they argued that helped at least the more idealistic individuals rationalize imperialism in their own minds. </a:t>
            </a:r>
          </a:p>
        </p:txBody>
      </p:sp>
    </p:spTree>
    <p:extLst>
      <p:ext uri="{BB962C8B-B14F-4D97-AF65-F5344CB8AC3E}">
        <p14:creationId xmlns:p14="http://schemas.microsoft.com/office/powerpoint/2010/main" val="1221181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72370-D500-4FAC-BED7-8F828FC8CF5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FAAB9EF-0E4F-4F02-9758-F43837CF70BD}"/>
              </a:ext>
            </a:extLst>
          </p:cNvPr>
          <p:cNvSpPr>
            <a:spLocks noGrp="1"/>
          </p:cNvSpPr>
          <p:nvPr>
            <p:ph idx="1"/>
          </p:nvPr>
        </p:nvSpPr>
        <p:spPr/>
        <p:txBody>
          <a:bodyPr/>
          <a:lstStyle/>
          <a:p>
            <a:r>
              <a:rPr lang="en-US" dirty="0"/>
              <a:t>Some historians have emphasized and economic motivation for imperialism. </a:t>
            </a:r>
          </a:p>
          <a:p>
            <a:r>
              <a:rPr lang="en-US" dirty="0"/>
              <a:t>There was a great demand for national resources and products not found in Western countries, such as rubber, oil, and tin. </a:t>
            </a:r>
          </a:p>
          <a:p>
            <a:endParaRPr lang="en-US" dirty="0"/>
          </a:p>
          <a:p>
            <a:r>
              <a:rPr lang="en-US" dirty="0"/>
              <a:t>Instead of just trading for these products, European investors advocated direct control of the areas where the raw materials were found. </a:t>
            </a:r>
          </a:p>
        </p:txBody>
      </p:sp>
    </p:spTree>
    <p:extLst>
      <p:ext uri="{BB962C8B-B14F-4D97-AF65-F5344CB8AC3E}">
        <p14:creationId xmlns:p14="http://schemas.microsoft.com/office/powerpoint/2010/main" val="2228047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759DCA-F96D-4B91-8024-6AF08FA8477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898037E-D43E-4424-A4B8-E683183D4D73}"/>
              </a:ext>
            </a:extLst>
          </p:cNvPr>
          <p:cNvSpPr>
            <a:spLocks noGrp="1"/>
          </p:cNvSpPr>
          <p:nvPr>
            <p:ph idx="1"/>
          </p:nvPr>
        </p:nvSpPr>
        <p:spPr/>
        <p:txBody>
          <a:bodyPr/>
          <a:lstStyle/>
          <a:p>
            <a:r>
              <a:rPr lang="en-US" dirty="0"/>
              <a:t>All of these factors combined to create an economic imperialism whereby European finance dominated the economic activity of a large part of the world. </a:t>
            </a:r>
          </a:p>
          <a:p>
            <a:endParaRPr lang="en-US" dirty="0"/>
          </a:p>
          <a:p>
            <a:pPr lvl="1"/>
            <a:r>
              <a:rPr lang="en-US" dirty="0"/>
              <a:t>This economic imperialism, however, was not necessarily the same thing as colonial expansion. </a:t>
            </a:r>
          </a:p>
        </p:txBody>
      </p:sp>
    </p:spTree>
    <p:extLst>
      <p:ext uri="{BB962C8B-B14F-4D97-AF65-F5344CB8AC3E}">
        <p14:creationId xmlns:p14="http://schemas.microsoft.com/office/powerpoint/2010/main" val="3743873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B5D81-D162-4327-8978-2D01C551933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854943D-F9A0-479D-9432-91FBD102A074}"/>
              </a:ext>
            </a:extLst>
          </p:cNvPr>
          <p:cNvSpPr>
            <a:spLocks noGrp="1"/>
          </p:cNvSpPr>
          <p:nvPr>
            <p:ph idx="1"/>
          </p:nvPr>
        </p:nvSpPr>
        <p:spPr/>
        <p:txBody>
          <a:bodyPr>
            <a:normAutofit/>
          </a:bodyPr>
          <a:lstStyle/>
          <a:p>
            <a:r>
              <a:rPr lang="en-US" sz="2800" dirty="0"/>
              <a:t>Followers of Karl Marx were especially eager to argue that imperialism was economically motivated because they associated imperialism with the ultimate demise of the capitalist system. </a:t>
            </a:r>
          </a:p>
        </p:txBody>
      </p:sp>
    </p:spTree>
    <p:extLst>
      <p:ext uri="{BB962C8B-B14F-4D97-AF65-F5344CB8AC3E}">
        <p14:creationId xmlns:p14="http://schemas.microsoft.com/office/powerpoint/2010/main" val="3821698737"/>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docProps/app.xml><?xml version="1.0" encoding="utf-8"?>
<Properties xmlns="http://schemas.openxmlformats.org/officeDocument/2006/extended-properties" xmlns:vt="http://schemas.openxmlformats.org/officeDocument/2006/docPropsVTypes">
  <Template>TM10001106[[fn=Badge]]</Template>
  <TotalTime>4644</TotalTime>
  <Words>2402</Words>
  <Application>Microsoft Office PowerPoint</Application>
  <PresentationFormat>Widescreen</PresentationFormat>
  <Paragraphs>155</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Arial</vt:lpstr>
      <vt:lpstr>Gill Sans MT</vt:lpstr>
      <vt:lpstr>Impact</vt:lpstr>
      <vt:lpstr>Badge</vt:lpstr>
      <vt:lpstr>Ap European History  Chapter 24 section 3: The New Imperialism </vt:lpstr>
      <vt:lpstr>PowerPoint Presentation</vt:lpstr>
      <vt:lpstr>Causes of the New Imperialism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The Creation of Empires </vt:lpstr>
      <vt:lpstr>The scramble for Africa </vt:lpstr>
      <vt:lpstr>PowerPoint Presentation</vt:lpstr>
      <vt:lpstr>PowerPoint Presentation</vt:lpstr>
      <vt:lpstr>PowerPoint Presentation</vt:lpstr>
      <vt:lpstr>Boer war</vt:lpstr>
      <vt:lpstr>PowerPoint Presentation</vt:lpstr>
      <vt:lpstr>PowerPoint Presentation</vt:lpstr>
      <vt:lpstr>PowerPoint Presentation</vt:lpstr>
      <vt:lpstr>Central Africa</vt:lpstr>
      <vt:lpstr>PowerPoint Presentation</vt:lpstr>
      <vt:lpstr>PowerPoint Presentation</vt:lpstr>
      <vt:lpstr>PowerPoint Presentation</vt:lpstr>
      <vt:lpstr>Battle of Omdurman </vt:lpstr>
      <vt:lpstr>Asia in an age of imperialism </vt:lpstr>
      <vt:lpstr>PowerPoint Presentation</vt:lpstr>
      <vt:lpstr>PowerPoint Presentation</vt:lpstr>
      <vt:lpstr>PowerPoint Presentation</vt:lpstr>
      <vt:lpstr>PowerPoint Presentation</vt:lpstr>
      <vt:lpstr>Responses to Imperialism </vt:lpstr>
      <vt:lpstr>Africa </vt:lpstr>
      <vt:lpstr>PowerPoint Presentation</vt:lpstr>
      <vt:lpstr>China </vt:lpstr>
      <vt:lpstr>PowerPoint Presentation</vt:lpstr>
      <vt:lpstr>PowerPoint Presentation</vt:lpstr>
      <vt:lpstr>Japan </vt:lpstr>
      <vt:lpstr>PowerPoint Presentation</vt:lpstr>
      <vt:lpstr>PowerPoint Presentation</vt:lpstr>
      <vt:lpstr>PowerPoint Presentation</vt:lpstr>
      <vt:lpstr>India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European History  Chapter 24 section 3: The New Imperialism </dc:title>
  <dc:creator>Tyler Moudry</dc:creator>
  <cp:lastModifiedBy>Tyler Moudry</cp:lastModifiedBy>
  <cp:revision>20</cp:revision>
  <dcterms:created xsi:type="dcterms:W3CDTF">2019-03-22T14:05:25Z</dcterms:created>
  <dcterms:modified xsi:type="dcterms:W3CDTF">2019-03-25T19:29:30Z</dcterms:modified>
</cp:coreProperties>
</file>