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2372-C64F-4FBD-A5D9-6EA05B74EF57}"/>
              </a:ext>
            </a:extLst>
          </p:cNvPr>
          <p:cNvSpPr>
            <a:spLocks noGrp="1"/>
          </p:cNvSpPr>
          <p:nvPr>
            <p:ph type="ctrTitle"/>
          </p:nvPr>
        </p:nvSpPr>
        <p:spPr/>
        <p:txBody>
          <a:bodyPr/>
          <a:lstStyle/>
          <a:p>
            <a:r>
              <a:rPr lang="en-US" sz="4000" dirty="0"/>
              <a:t>AP European history </a:t>
            </a:r>
            <a:br>
              <a:rPr lang="en-US" sz="4000" dirty="0"/>
            </a:br>
            <a:r>
              <a:rPr lang="en-US" sz="4000" dirty="0"/>
              <a:t>Chapter 24</a:t>
            </a:r>
            <a:br>
              <a:rPr lang="en-US" sz="4000" dirty="0"/>
            </a:br>
            <a:r>
              <a:rPr lang="en-US" sz="4000" dirty="0"/>
              <a:t>An age of modernity, anxiety, and imperialism, 1894-1914.  </a:t>
            </a:r>
          </a:p>
        </p:txBody>
      </p:sp>
      <p:sp>
        <p:nvSpPr>
          <p:cNvPr id="3" name="Subtitle 2">
            <a:extLst>
              <a:ext uri="{FF2B5EF4-FFF2-40B4-BE49-F238E27FC236}">
                <a16:creationId xmlns:a16="http://schemas.microsoft.com/office/drawing/2014/main" id="{2507BEC1-1934-4168-ACC5-FE9F9FB0BC23}"/>
              </a:ext>
            </a:extLst>
          </p:cNvPr>
          <p:cNvSpPr>
            <a:spLocks noGrp="1"/>
          </p:cNvSpPr>
          <p:nvPr>
            <p:ph type="subTitle" idx="1"/>
          </p:nvPr>
        </p:nvSpPr>
        <p:spPr>
          <a:xfrm>
            <a:off x="2215045" y="4532243"/>
            <a:ext cx="8045373" cy="2189233"/>
          </a:xfrm>
        </p:spPr>
        <p:txBody>
          <a:bodyPr/>
          <a:lstStyle/>
          <a:p>
            <a:r>
              <a:rPr lang="en-US" dirty="0"/>
              <a:t>Section 1: Toward the modern consciousness: intellectual and cultural developments </a:t>
            </a:r>
          </a:p>
        </p:txBody>
      </p:sp>
    </p:spTree>
    <p:extLst>
      <p:ext uri="{BB962C8B-B14F-4D97-AF65-F5344CB8AC3E}">
        <p14:creationId xmlns:p14="http://schemas.microsoft.com/office/powerpoint/2010/main" val="4287927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B699-C17F-4C0B-B2A7-C2B8586E07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096396-AAF6-4511-900A-858055202B99}"/>
              </a:ext>
            </a:extLst>
          </p:cNvPr>
          <p:cNvSpPr>
            <a:spLocks noGrp="1"/>
          </p:cNvSpPr>
          <p:nvPr>
            <p:ph idx="1"/>
          </p:nvPr>
        </p:nvSpPr>
        <p:spPr/>
        <p:txBody>
          <a:bodyPr/>
          <a:lstStyle/>
          <a:p>
            <a:r>
              <a:rPr lang="en-US" dirty="0"/>
              <a:t>How, then, could Western society be renewed” </a:t>
            </a:r>
          </a:p>
          <a:p>
            <a:pPr lvl="1"/>
            <a:r>
              <a:rPr lang="en-US" dirty="0"/>
              <a:t>1. one must recognize that “God is dead.” Europeans had killed God, he said, and it was no longer possible to believe in some kind of cosmic order. Eliminating God and Hence Christian morality had liberated human beings and made it possible to create a higher kind of being Nietzsche called the superman. </a:t>
            </a:r>
          </a:p>
          <a:p>
            <a:pPr lvl="1"/>
            <a:endParaRPr lang="en-US" dirty="0"/>
          </a:p>
          <a:p>
            <a:pPr lvl="1"/>
            <a:r>
              <a:rPr lang="en-US" dirty="0" err="1"/>
              <a:t>Nietzche</a:t>
            </a:r>
            <a:r>
              <a:rPr lang="en-US" dirty="0"/>
              <a:t> rejected and condemned political democracy, social reform, and universal </a:t>
            </a:r>
            <a:r>
              <a:rPr lang="en-US" dirty="0" err="1"/>
              <a:t>sufferage</a:t>
            </a:r>
            <a:r>
              <a:rPr lang="en-US" dirty="0"/>
              <a:t>. </a:t>
            </a:r>
          </a:p>
        </p:txBody>
      </p:sp>
    </p:spTree>
    <p:extLst>
      <p:ext uri="{BB962C8B-B14F-4D97-AF65-F5344CB8AC3E}">
        <p14:creationId xmlns:p14="http://schemas.microsoft.com/office/powerpoint/2010/main" val="1692854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D8A13-C432-431D-BAF5-EFF05CBF3F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EBDE0F-8786-4732-9FFB-7324BE5895A9}"/>
              </a:ext>
            </a:extLst>
          </p:cNvPr>
          <p:cNvSpPr>
            <a:spLocks noGrp="1"/>
          </p:cNvSpPr>
          <p:nvPr>
            <p:ph idx="1"/>
          </p:nvPr>
        </p:nvSpPr>
        <p:spPr/>
        <p:txBody>
          <a:bodyPr>
            <a:noAutofit/>
          </a:bodyPr>
          <a:lstStyle/>
          <a:p>
            <a:r>
              <a:rPr lang="en-US" sz="2400" b="1" dirty="0"/>
              <a:t>Henri Bergson (1859-1941)</a:t>
            </a:r>
          </a:p>
          <a:p>
            <a:pPr lvl="1"/>
            <a:r>
              <a:rPr lang="en-US" sz="2400" dirty="0"/>
              <a:t>French Philosopher whose lectures at the University of Paris made him one of the most important influences in French thought in the early 20</a:t>
            </a:r>
            <a:r>
              <a:rPr lang="en-US" sz="2400" baseline="30000" dirty="0"/>
              <a:t>th</a:t>
            </a:r>
            <a:r>
              <a:rPr lang="en-US" sz="2400" dirty="0"/>
              <a:t> century. </a:t>
            </a:r>
          </a:p>
          <a:p>
            <a:pPr lvl="1"/>
            <a:r>
              <a:rPr lang="en-US" sz="2400" dirty="0"/>
              <a:t>Bergson accepted rational, scientific though as a practical instrument for providing useful knowledge but maintained that it was incapable of arriving at truth or ultimate reality. </a:t>
            </a:r>
          </a:p>
          <a:p>
            <a:pPr lvl="1"/>
            <a:r>
              <a:rPr lang="en-US" sz="2400" dirty="0"/>
              <a:t>To him, reality was the “little force” that suffused all things; it could not be divided into analyzable parts. </a:t>
            </a:r>
          </a:p>
        </p:txBody>
      </p:sp>
    </p:spTree>
    <p:extLst>
      <p:ext uri="{BB962C8B-B14F-4D97-AF65-F5344CB8AC3E}">
        <p14:creationId xmlns:p14="http://schemas.microsoft.com/office/powerpoint/2010/main" val="34479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720F3-C04B-4369-AC94-3A559BC88C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F51A68-09B8-439B-80C7-1E3711335771}"/>
              </a:ext>
            </a:extLst>
          </p:cNvPr>
          <p:cNvSpPr>
            <a:spLocks noGrp="1"/>
          </p:cNvSpPr>
          <p:nvPr>
            <p:ph idx="1"/>
          </p:nvPr>
        </p:nvSpPr>
        <p:spPr/>
        <p:txBody>
          <a:bodyPr/>
          <a:lstStyle/>
          <a:p>
            <a:r>
              <a:rPr lang="en-US" sz="2400" dirty="0"/>
              <a:t>Georges Sorel (1847-1922) </a:t>
            </a:r>
          </a:p>
          <a:p>
            <a:pPr lvl="1"/>
            <a:r>
              <a:rPr lang="en-US" sz="2400" dirty="0"/>
              <a:t>French Political Theorist</a:t>
            </a:r>
          </a:p>
          <a:p>
            <a:pPr lvl="1"/>
            <a:r>
              <a:rPr lang="en-US" sz="2400" dirty="0"/>
              <a:t>Combined Bergson’s and </a:t>
            </a:r>
            <a:r>
              <a:rPr lang="en-US" sz="2400" dirty="0" err="1"/>
              <a:t>Nietzche’s</a:t>
            </a:r>
            <a:r>
              <a:rPr lang="en-US" sz="2400" dirty="0"/>
              <a:t>  ideas on the limits of rational thinking with his own passionate interest in revolutionary socialism. </a:t>
            </a:r>
          </a:p>
          <a:p>
            <a:pPr lvl="1"/>
            <a:r>
              <a:rPr lang="en-US" sz="2400" dirty="0"/>
              <a:t>Sorel understood the political potential of the nonrational and advocated violent action as the </a:t>
            </a:r>
            <a:r>
              <a:rPr lang="en-US" sz="2400" dirty="0" err="1"/>
              <a:t>onle</a:t>
            </a:r>
            <a:r>
              <a:rPr lang="en-US" sz="2400" dirty="0"/>
              <a:t> sure way to achieve the aims of socialism. </a:t>
            </a:r>
          </a:p>
          <a:p>
            <a:pPr lvl="1"/>
            <a:endParaRPr lang="en-US" dirty="0"/>
          </a:p>
        </p:txBody>
      </p:sp>
    </p:spTree>
    <p:extLst>
      <p:ext uri="{BB962C8B-B14F-4D97-AF65-F5344CB8AC3E}">
        <p14:creationId xmlns:p14="http://schemas.microsoft.com/office/powerpoint/2010/main" val="33204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B8118-D547-4AD3-AD60-0C7096C850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D44244-0DB4-4AEA-91BC-4806A3ED5974}"/>
              </a:ext>
            </a:extLst>
          </p:cNvPr>
          <p:cNvSpPr>
            <a:spLocks noGrp="1"/>
          </p:cNvSpPr>
          <p:nvPr>
            <p:ph idx="1"/>
          </p:nvPr>
        </p:nvSpPr>
        <p:spPr/>
        <p:txBody>
          <a:bodyPr/>
          <a:lstStyle/>
          <a:p>
            <a:r>
              <a:rPr lang="en-US" dirty="0"/>
              <a:t>Sigmund Freud and Psychoanalysis (1856-1939)</a:t>
            </a:r>
          </a:p>
          <a:p>
            <a:pPr lvl="1"/>
            <a:r>
              <a:rPr lang="en-US" dirty="0"/>
              <a:t>Vietnamese doctor</a:t>
            </a:r>
          </a:p>
          <a:p>
            <a:pPr lvl="1"/>
            <a:r>
              <a:rPr lang="en-US" dirty="0"/>
              <a:t>Put forth a series of theories that undermined optimism about the rational nature of the human mind. </a:t>
            </a:r>
          </a:p>
          <a:p>
            <a:pPr lvl="1"/>
            <a:r>
              <a:rPr lang="en-US" dirty="0"/>
              <a:t>Freud’s thought, like the new physics and the irrationalism of </a:t>
            </a:r>
            <a:r>
              <a:rPr lang="en-US" dirty="0" err="1"/>
              <a:t>Nietzche</a:t>
            </a:r>
            <a:r>
              <a:rPr lang="en-US" dirty="0"/>
              <a:t>, added to the uncertainties of the age. </a:t>
            </a:r>
          </a:p>
          <a:p>
            <a:pPr lvl="1"/>
            <a:r>
              <a:rPr lang="en-US" dirty="0"/>
              <a:t>His major ideas were published in 1900 in</a:t>
            </a:r>
            <a:r>
              <a:rPr lang="en-US" i="1" dirty="0"/>
              <a:t> The Interpretation of Dreams</a:t>
            </a:r>
            <a:r>
              <a:rPr lang="en-US" dirty="0"/>
              <a:t>, which contained the basic foundation of what came to be known as psychoanalysis. </a:t>
            </a:r>
          </a:p>
          <a:p>
            <a:pPr lvl="1"/>
            <a:r>
              <a:rPr lang="en-US" dirty="0"/>
              <a:t>According to Freud, human behavior was strongly determined by the unconscious, by earlier experiences and inner forces of which people were largely oblivious. </a:t>
            </a:r>
          </a:p>
        </p:txBody>
      </p:sp>
    </p:spTree>
    <p:extLst>
      <p:ext uri="{BB962C8B-B14F-4D97-AF65-F5344CB8AC3E}">
        <p14:creationId xmlns:p14="http://schemas.microsoft.com/office/powerpoint/2010/main" val="3415634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BACD-E235-46A8-8CBB-B3C60D9381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68B79C-5052-465A-BAE3-363CF42BE291}"/>
              </a:ext>
            </a:extLst>
          </p:cNvPr>
          <p:cNvSpPr>
            <a:spLocks noGrp="1"/>
          </p:cNvSpPr>
          <p:nvPr>
            <p:ph idx="1"/>
          </p:nvPr>
        </p:nvSpPr>
        <p:spPr/>
        <p:txBody>
          <a:bodyPr>
            <a:normAutofit fontScale="92500" lnSpcReduction="10000"/>
          </a:bodyPr>
          <a:lstStyle/>
          <a:p>
            <a:r>
              <a:rPr lang="en-US" dirty="0"/>
              <a:t>According to Freud, a human beings inner life was a battleground of three contending forces: the id, ego, and superego. </a:t>
            </a:r>
          </a:p>
          <a:p>
            <a:r>
              <a:rPr lang="en-US" dirty="0"/>
              <a:t>The id was the center of unconscious drives and was ruled by what Freud termed the pleasure principle. </a:t>
            </a:r>
          </a:p>
          <a:p>
            <a:r>
              <a:rPr lang="en-US" dirty="0"/>
              <a:t>The ego was the seat of reason and hence the coordinator of the inner life. </a:t>
            </a:r>
          </a:p>
          <a:p>
            <a:r>
              <a:rPr lang="en-US" dirty="0"/>
              <a:t>It was governed by the reality principle. </a:t>
            </a:r>
          </a:p>
          <a:p>
            <a:r>
              <a:rPr lang="en-US" dirty="0"/>
              <a:t>The superego was the locus of conscience and represented the inhibitions and moral values that society in general and parents in particular imposed on people. </a:t>
            </a:r>
          </a:p>
          <a:p>
            <a:endParaRPr lang="en-US" dirty="0"/>
          </a:p>
          <a:p>
            <a:r>
              <a:rPr lang="en-US" b="1" i="1" dirty="0"/>
              <a:t>The superego served to force the ego to curb the unsatisfactory drives of the id. </a:t>
            </a:r>
          </a:p>
        </p:txBody>
      </p:sp>
    </p:spTree>
    <p:extLst>
      <p:ext uri="{BB962C8B-B14F-4D97-AF65-F5344CB8AC3E}">
        <p14:creationId xmlns:p14="http://schemas.microsoft.com/office/powerpoint/2010/main" val="35524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7207C-EEAF-4659-9EA8-C2D5EFC449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7AC722-6122-42C2-B27B-1C3D91308513}"/>
              </a:ext>
            </a:extLst>
          </p:cNvPr>
          <p:cNvSpPr>
            <a:spLocks noGrp="1"/>
          </p:cNvSpPr>
          <p:nvPr>
            <p:ph idx="1"/>
          </p:nvPr>
        </p:nvSpPr>
        <p:spPr/>
        <p:txBody>
          <a:bodyPr/>
          <a:lstStyle/>
          <a:p>
            <a:r>
              <a:rPr lang="en-US" dirty="0"/>
              <a:t>Although many of Freud’s ideas have been shown to be wrong in many details, he is still regarded as an important figure because of the impact his theories have had. </a:t>
            </a:r>
          </a:p>
        </p:txBody>
      </p:sp>
    </p:spTree>
    <p:extLst>
      <p:ext uri="{BB962C8B-B14F-4D97-AF65-F5344CB8AC3E}">
        <p14:creationId xmlns:p14="http://schemas.microsoft.com/office/powerpoint/2010/main" val="1241783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CA1C-40FF-41DE-9B94-937E2844F7EF}"/>
              </a:ext>
            </a:extLst>
          </p:cNvPr>
          <p:cNvSpPr>
            <a:spLocks noGrp="1"/>
          </p:cNvSpPr>
          <p:nvPr>
            <p:ph type="title"/>
          </p:nvPr>
        </p:nvSpPr>
        <p:spPr/>
        <p:txBody>
          <a:bodyPr/>
          <a:lstStyle/>
          <a:p>
            <a:r>
              <a:rPr lang="en-US" dirty="0"/>
              <a:t>The impact of Darwin: Social Darwinism and Racism. </a:t>
            </a:r>
          </a:p>
        </p:txBody>
      </p:sp>
      <p:sp>
        <p:nvSpPr>
          <p:cNvPr id="3" name="Content Placeholder 2">
            <a:extLst>
              <a:ext uri="{FF2B5EF4-FFF2-40B4-BE49-F238E27FC236}">
                <a16:creationId xmlns:a16="http://schemas.microsoft.com/office/drawing/2014/main" id="{21AD82F3-AF7B-407D-A8D5-0944FDF32D18}"/>
              </a:ext>
            </a:extLst>
          </p:cNvPr>
          <p:cNvSpPr>
            <a:spLocks noGrp="1"/>
          </p:cNvSpPr>
          <p:nvPr>
            <p:ph idx="1"/>
          </p:nvPr>
        </p:nvSpPr>
        <p:spPr>
          <a:xfrm>
            <a:off x="1251678" y="2286001"/>
            <a:ext cx="10178322" cy="4287077"/>
          </a:xfrm>
        </p:spPr>
        <p:txBody>
          <a:bodyPr/>
          <a:lstStyle/>
          <a:p>
            <a:r>
              <a:rPr lang="en-US" dirty="0"/>
              <a:t>The application of Darwin’s principle of organic evolution to the social order came to be known as social Darwinism. </a:t>
            </a:r>
          </a:p>
          <a:p>
            <a:endParaRPr lang="en-US" dirty="0"/>
          </a:p>
          <a:p>
            <a:r>
              <a:rPr lang="en-US" dirty="0"/>
              <a:t>The most popular exponent of social Darwinism was the British philosopher Herbert Spencer (1820)-1903).</a:t>
            </a:r>
          </a:p>
          <a:p>
            <a:r>
              <a:rPr lang="en-US" dirty="0"/>
              <a:t>Using Darwin’s terminology, Spencer argued that societies were organisms that evolved through time from a struggle with their environment. Progress came from the struggle for survival.</a:t>
            </a:r>
          </a:p>
          <a:p>
            <a:endParaRPr lang="en-US" b="1" i="1" dirty="0"/>
          </a:p>
          <a:p>
            <a:r>
              <a:rPr lang="en-US" b="1" i="1" dirty="0"/>
              <a:t>Spencer expressed his ideas in his book Social Statics (1896). </a:t>
            </a:r>
          </a:p>
        </p:txBody>
      </p:sp>
    </p:spTree>
    <p:extLst>
      <p:ext uri="{BB962C8B-B14F-4D97-AF65-F5344CB8AC3E}">
        <p14:creationId xmlns:p14="http://schemas.microsoft.com/office/powerpoint/2010/main" val="1875004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3672A-244B-4475-B987-C69C5F7C02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2040E1-C26B-4CA3-821E-E55B02A82756}"/>
              </a:ext>
            </a:extLst>
          </p:cNvPr>
          <p:cNvSpPr>
            <a:spLocks noGrp="1"/>
          </p:cNvSpPr>
          <p:nvPr>
            <p:ph idx="1"/>
          </p:nvPr>
        </p:nvSpPr>
        <p:spPr/>
        <p:txBody>
          <a:bodyPr/>
          <a:lstStyle/>
          <a:p>
            <a:r>
              <a:rPr lang="en-US" dirty="0"/>
              <a:t>In their pursuit of national greatness, extreme nationalists argued that nation, too, were engaged in a struggle for existence in which only the fittest survived. </a:t>
            </a:r>
          </a:p>
          <a:p>
            <a:endParaRPr lang="en-US" dirty="0"/>
          </a:p>
          <a:p>
            <a:r>
              <a:rPr lang="en-US" dirty="0"/>
              <a:t>The German general Friedrich von </a:t>
            </a:r>
            <a:r>
              <a:rPr lang="en-US" dirty="0" err="1"/>
              <a:t>Bernhardi</a:t>
            </a:r>
            <a:r>
              <a:rPr lang="en-US" dirty="0"/>
              <a:t> argued in 1907 that “</a:t>
            </a:r>
            <a:r>
              <a:rPr lang="en-US" i="1" dirty="0"/>
              <a:t>War is a biological necessity of the first importance, a regulative element in the life of mankind which cannot be dispensed with, since without it an unhealthy development will follow.”</a:t>
            </a:r>
          </a:p>
        </p:txBody>
      </p:sp>
    </p:spTree>
    <p:extLst>
      <p:ext uri="{BB962C8B-B14F-4D97-AF65-F5344CB8AC3E}">
        <p14:creationId xmlns:p14="http://schemas.microsoft.com/office/powerpoint/2010/main" val="1775804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6EEEF-EAB3-4707-8749-817B4F3FDF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9F7DAC-A4E5-46BF-B5F1-A214A0F67AE7}"/>
              </a:ext>
            </a:extLst>
          </p:cNvPr>
          <p:cNvSpPr>
            <a:spLocks noGrp="1"/>
          </p:cNvSpPr>
          <p:nvPr>
            <p:ph idx="1"/>
          </p:nvPr>
        </p:nvSpPr>
        <p:spPr>
          <a:xfrm>
            <a:off x="1251678" y="1351723"/>
            <a:ext cx="10178322" cy="5274364"/>
          </a:xfrm>
        </p:spPr>
        <p:txBody>
          <a:bodyPr/>
          <a:lstStyle/>
          <a:p>
            <a:r>
              <a:rPr lang="en-US" dirty="0"/>
              <a:t>Racism, too, was dramatically revived and strengthened by new biological arguments. </a:t>
            </a:r>
          </a:p>
          <a:p>
            <a:r>
              <a:rPr lang="en-US" dirty="0"/>
              <a:t>Germany- the concept of Volk( nation, people, or race) had been an underlying idea in German history since the beginning of the 19</a:t>
            </a:r>
            <a:r>
              <a:rPr lang="en-US" baseline="30000" dirty="0"/>
              <a:t>th</a:t>
            </a:r>
            <a:r>
              <a:rPr lang="en-US" dirty="0"/>
              <a:t> century. </a:t>
            </a:r>
          </a:p>
          <a:p>
            <a:endParaRPr lang="en-US" dirty="0"/>
          </a:p>
          <a:p>
            <a:r>
              <a:rPr lang="en-US" dirty="0"/>
              <a:t>One of the chief propagandists for German </a:t>
            </a:r>
            <a:r>
              <a:rPr lang="en-US" dirty="0" err="1"/>
              <a:t>volkish</a:t>
            </a:r>
            <a:r>
              <a:rPr lang="en-US" dirty="0"/>
              <a:t> ideology at the turn of the 20</a:t>
            </a:r>
            <a:r>
              <a:rPr lang="en-US" baseline="30000" dirty="0"/>
              <a:t>th</a:t>
            </a:r>
            <a:r>
              <a:rPr lang="en-US" dirty="0"/>
              <a:t> century was Houston Steward Chamberlain (1855-1927), and Englishman who became a German citizen. </a:t>
            </a:r>
          </a:p>
          <a:p>
            <a:r>
              <a:rPr lang="en-US" dirty="0"/>
              <a:t>His book </a:t>
            </a:r>
            <a:r>
              <a:rPr lang="en-US" b="1" i="1" dirty="0"/>
              <a:t>The Foundations of the 19</a:t>
            </a:r>
            <a:r>
              <a:rPr lang="en-US" b="1" i="1" baseline="30000" dirty="0"/>
              <a:t>th</a:t>
            </a:r>
            <a:r>
              <a:rPr lang="en-US" b="1" i="1" dirty="0"/>
              <a:t> Century</a:t>
            </a:r>
            <a:r>
              <a:rPr lang="en-US" dirty="0"/>
              <a:t>, published in 1899, made a special impact on Germany. </a:t>
            </a:r>
          </a:p>
          <a:p>
            <a:r>
              <a:rPr lang="en-US" dirty="0"/>
              <a:t>Modern day Germans according to Chamberlain, were the only pure successors of the “Aryans,” who were portrayed as the true and original creators of Western culture. </a:t>
            </a:r>
          </a:p>
        </p:txBody>
      </p:sp>
    </p:spTree>
    <p:extLst>
      <p:ext uri="{BB962C8B-B14F-4D97-AF65-F5344CB8AC3E}">
        <p14:creationId xmlns:p14="http://schemas.microsoft.com/office/powerpoint/2010/main" val="13354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7B993-D652-4C65-BE7C-2F7F58E6E6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75EFCE-434A-499F-A87F-0426C5D5D8F7}"/>
              </a:ext>
            </a:extLst>
          </p:cNvPr>
          <p:cNvSpPr>
            <a:spLocks noGrp="1"/>
          </p:cNvSpPr>
          <p:nvPr>
            <p:ph idx="1"/>
          </p:nvPr>
        </p:nvSpPr>
        <p:spPr/>
        <p:txBody>
          <a:bodyPr/>
          <a:lstStyle/>
          <a:p>
            <a:r>
              <a:rPr lang="en-US" dirty="0"/>
              <a:t>The Aryan race, under German leadership, must be prepared to fight for Western civilization and save it from the destructive assaults of such lower races as Jews, Negroes, and Orientals. </a:t>
            </a:r>
          </a:p>
          <a:p>
            <a:endParaRPr lang="en-US" dirty="0"/>
          </a:p>
          <a:p>
            <a:r>
              <a:rPr lang="en-US" dirty="0"/>
              <a:t>Increasingly, Jews were singled out by German </a:t>
            </a:r>
            <a:r>
              <a:rPr lang="en-US" dirty="0" err="1"/>
              <a:t>volkish</a:t>
            </a:r>
            <a:r>
              <a:rPr lang="en-US" dirty="0"/>
              <a:t> nationalists as the racial enemy in biological terms and as parasites who wanted to destroy the Aryan race. </a:t>
            </a:r>
          </a:p>
        </p:txBody>
      </p:sp>
    </p:spTree>
    <p:extLst>
      <p:ext uri="{BB962C8B-B14F-4D97-AF65-F5344CB8AC3E}">
        <p14:creationId xmlns:p14="http://schemas.microsoft.com/office/powerpoint/2010/main" val="33742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C65F-F64A-45F1-8964-F4C554DDB9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4C0EED-4D93-458C-A73A-B1AE577CB01D}"/>
              </a:ext>
            </a:extLst>
          </p:cNvPr>
          <p:cNvSpPr>
            <a:spLocks noGrp="1"/>
          </p:cNvSpPr>
          <p:nvPr>
            <p:ph idx="1"/>
          </p:nvPr>
        </p:nvSpPr>
        <p:spPr/>
        <p:txBody>
          <a:bodyPr>
            <a:noAutofit/>
          </a:bodyPr>
          <a:lstStyle/>
          <a:p>
            <a:r>
              <a:rPr lang="en-US" sz="3600" dirty="0"/>
              <a:t>Before 1914, most Europeans continued to believe in the values and ideals that had been generated by the Scientific Revolution and the Enlightenment. </a:t>
            </a:r>
          </a:p>
          <a:p>
            <a:endParaRPr lang="en-US" sz="3600" dirty="0"/>
          </a:p>
          <a:p>
            <a:r>
              <a:rPr lang="en-US" sz="3600" dirty="0"/>
              <a:t>Reason, science, and progress were still important words in the European vocabulary. </a:t>
            </a:r>
          </a:p>
        </p:txBody>
      </p:sp>
    </p:spTree>
    <p:extLst>
      <p:ext uri="{BB962C8B-B14F-4D97-AF65-F5344CB8AC3E}">
        <p14:creationId xmlns:p14="http://schemas.microsoft.com/office/powerpoint/2010/main" val="2629264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86A57-27B4-427E-94BD-5AB3FBDA82CD}"/>
              </a:ext>
            </a:extLst>
          </p:cNvPr>
          <p:cNvSpPr>
            <a:spLocks noGrp="1"/>
          </p:cNvSpPr>
          <p:nvPr>
            <p:ph type="title"/>
          </p:nvPr>
        </p:nvSpPr>
        <p:spPr/>
        <p:txBody>
          <a:bodyPr/>
          <a:lstStyle/>
          <a:p>
            <a:r>
              <a:rPr lang="en-US" dirty="0"/>
              <a:t>The attack on Christianity and the response of the churches </a:t>
            </a:r>
          </a:p>
        </p:txBody>
      </p:sp>
      <p:sp>
        <p:nvSpPr>
          <p:cNvPr id="3" name="Content Placeholder 2">
            <a:extLst>
              <a:ext uri="{FF2B5EF4-FFF2-40B4-BE49-F238E27FC236}">
                <a16:creationId xmlns:a16="http://schemas.microsoft.com/office/drawing/2014/main" id="{8AE4676A-20D2-4DA2-8A9B-1B6F2253CA27}"/>
              </a:ext>
            </a:extLst>
          </p:cNvPr>
          <p:cNvSpPr>
            <a:spLocks noGrp="1"/>
          </p:cNvSpPr>
          <p:nvPr>
            <p:ph idx="1"/>
          </p:nvPr>
        </p:nvSpPr>
        <p:spPr/>
        <p:txBody>
          <a:bodyPr>
            <a:normAutofit/>
          </a:bodyPr>
          <a:lstStyle/>
          <a:p>
            <a:r>
              <a:rPr lang="en-US" sz="2800" dirty="0"/>
              <a:t>The mass migration of people from the countryside to the city meant a change from the close-knit, traditional ties of the village in which the church had been a key force to new urban patterns of social life from which the churches were often excluded. </a:t>
            </a:r>
          </a:p>
          <a:p>
            <a:endParaRPr lang="en-US" sz="2800" dirty="0"/>
          </a:p>
          <a:p>
            <a:r>
              <a:rPr lang="en-US" sz="2800" dirty="0"/>
              <a:t>The established Christian churches had a weak hold on workers. </a:t>
            </a:r>
          </a:p>
        </p:txBody>
      </p:sp>
    </p:spTree>
    <p:extLst>
      <p:ext uri="{BB962C8B-B14F-4D97-AF65-F5344CB8AC3E}">
        <p14:creationId xmlns:p14="http://schemas.microsoft.com/office/powerpoint/2010/main" val="1630718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ED75-542D-4741-AB40-AC97B4FC66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A4005A-9758-4EF3-AC49-B99D499D6FED}"/>
              </a:ext>
            </a:extLst>
          </p:cNvPr>
          <p:cNvSpPr>
            <a:spLocks noGrp="1"/>
          </p:cNvSpPr>
          <p:nvPr>
            <p:ph idx="1"/>
          </p:nvPr>
        </p:nvSpPr>
        <p:spPr/>
        <p:txBody>
          <a:bodyPr>
            <a:normAutofit/>
          </a:bodyPr>
          <a:lstStyle/>
          <a:p>
            <a:r>
              <a:rPr lang="en-US" sz="2800" dirty="0"/>
              <a:t>After  failures of the revolutions of 1848, governments were eager to use the churches’ aid in reestablishing order and therefore relaxed these controls. </a:t>
            </a:r>
          </a:p>
          <a:p>
            <a:endParaRPr lang="en-US" sz="2800" dirty="0"/>
          </a:p>
          <a:p>
            <a:r>
              <a:rPr lang="en-US" sz="2800" dirty="0"/>
              <a:t>Science became one of the chief threats to all the Christian churches and even to religion itself in the 19</a:t>
            </a:r>
            <a:r>
              <a:rPr lang="en-US" sz="2800" baseline="30000" dirty="0"/>
              <a:t>th</a:t>
            </a:r>
            <a:r>
              <a:rPr lang="en-US" sz="2800" dirty="0"/>
              <a:t> century. </a:t>
            </a:r>
          </a:p>
        </p:txBody>
      </p:sp>
    </p:spTree>
    <p:extLst>
      <p:ext uri="{BB962C8B-B14F-4D97-AF65-F5344CB8AC3E}">
        <p14:creationId xmlns:p14="http://schemas.microsoft.com/office/powerpoint/2010/main" val="3845811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34B80-78D2-45A0-8E48-5B38190BC6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AECDAA-C5BF-42E4-868C-4140CAE6C9EF}"/>
              </a:ext>
            </a:extLst>
          </p:cNvPr>
          <p:cNvSpPr>
            <a:spLocks noGrp="1"/>
          </p:cNvSpPr>
          <p:nvPr>
            <p:ph idx="1"/>
          </p:nvPr>
        </p:nvSpPr>
        <p:spPr/>
        <p:txBody>
          <a:bodyPr/>
          <a:lstStyle/>
          <a:p>
            <a:r>
              <a:rPr lang="en-US" dirty="0"/>
              <a:t>Ernst Renan (1832-1892)</a:t>
            </a:r>
          </a:p>
          <a:p>
            <a:pPr lvl="1"/>
            <a:r>
              <a:rPr lang="en-US" dirty="0"/>
              <a:t>A French Catholic scholar</a:t>
            </a:r>
          </a:p>
          <a:p>
            <a:pPr lvl="1"/>
            <a:r>
              <a:rPr lang="en-US" dirty="0"/>
              <a:t>In his Life of Jesus, Renan questioned the historical accuracy of the Bible and presented a radically different picture of Jesus.</a:t>
            </a:r>
          </a:p>
          <a:p>
            <a:pPr lvl="1"/>
            <a:r>
              <a:rPr lang="en-US" dirty="0"/>
              <a:t>He saw Jesus not as the son of God but as a human being whose value lay in the example he provided by his life and teaching. </a:t>
            </a:r>
          </a:p>
        </p:txBody>
      </p:sp>
    </p:spTree>
    <p:extLst>
      <p:ext uri="{BB962C8B-B14F-4D97-AF65-F5344CB8AC3E}">
        <p14:creationId xmlns:p14="http://schemas.microsoft.com/office/powerpoint/2010/main" val="3214303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10B9C-A172-429A-A358-ABC985464C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77AE3E-2807-461C-8D08-6645ABEF8A47}"/>
              </a:ext>
            </a:extLst>
          </p:cNvPr>
          <p:cNvSpPr>
            <a:spLocks noGrp="1"/>
          </p:cNvSpPr>
          <p:nvPr>
            <p:ph idx="1"/>
          </p:nvPr>
        </p:nvSpPr>
        <p:spPr/>
        <p:txBody>
          <a:bodyPr/>
          <a:lstStyle/>
          <a:p>
            <a:r>
              <a:rPr lang="en-US" sz="2800" dirty="0"/>
              <a:t>Pope Pius IX (1846-1878) </a:t>
            </a:r>
          </a:p>
          <a:p>
            <a:pPr lvl="1"/>
            <a:r>
              <a:rPr lang="en-US" dirty="0"/>
              <a:t>Took a rigid stand against modern ideas.</a:t>
            </a:r>
          </a:p>
          <a:p>
            <a:pPr lvl="1"/>
            <a:r>
              <a:rPr lang="en-US" dirty="0"/>
              <a:t>In 1864, Pope Pius issued a papal encyclical called the Syllabus of Errors in which he stated that it is “an error to believe that the Roman Pontiff can and ought to reconcile himself to, and agree with, progress, liberalism, and modern civilization. </a:t>
            </a:r>
          </a:p>
          <a:p>
            <a:pPr lvl="1"/>
            <a:r>
              <a:rPr lang="en-US" dirty="0"/>
              <a:t>He condemned nationalism, socialism, religious toleration, and freedom of speech and press. </a:t>
            </a:r>
          </a:p>
        </p:txBody>
      </p:sp>
    </p:spTree>
    <p:extLst>
      <p:ext uri="{BB962C8B-B14F-4D97-AF65-F5344CB8AC3E}">
        <p14:creationId xmlns:p14="http://schemas.microsoft.com/office/powerpoint/2010/main" val="4047591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93FCD-7F92-4A2C-BF46-902D5E4278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C52941-313B-4381-BD91-9ABD44233B47}"/>
              </a:ext>
            </a:extLst>
          </p:cNvPr>
          <p:cNvSpPr>
            <a:spLocks noGrp="1"/>
          </p:cNvSpPr>
          <p:nvPr>
            <p:ph idx="1"/>
          </p:nvPr>
        </p:nvSpPr>
        <p:spPr/>
        <p:txBody>
          <a:bodyPr>
            <a:normAutofit/>
          </a:bodyPr>
          <a:lstStyle/>
          <a:p>
            <a:r>
              <a:rPr lang="en-US" sz="2800" dirty="0"/>
              <a:t>The Catholic church condemned Modernism in 1907 and had driven it underground by the beginning of WW1. </a:t>
            </a:r>
          </a:p>
        </p:txBody>
      </p:sp>
    </p:spTree>
    <p:extLst>
      <p:ext uri="{BB962C8B-B14F-4D97-AF65-F5344CB8AC3E}">
        <p14:creationId xmlns:p14="http://schemas.microsoft.com/office/powerpoint/2010/main" val="2101477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C60B9-C35E-49A0-922F-3F178C10DC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95E380-5BEC-4E6F-A786-FE62A9F4540F}"/>
              </a:ext>
            </a:extLst>
          </p:cNvPr>
          <p:cNvSpPr>
            <a:spLocks noGrp="1"/>
          </p:cNvSpPr>
          <p:nvPr>
            <p:ph idx="1"/>
          </p:nvPr>
        </p:nvSpPr>
        <p:spPr/>
        <p:txBody>
          <a:bodyPr/>
          <a:lstStyle/>
          <a:p>
            <a:r>
              <a:rPr lang="en-US" dirty="0"/>
              <a:t>Pontificate of Leo XIII (1878-1903)</a:t>
            </a:r>
          </a:p>
          <a:p>
            <a:pPr lvl="1"/>
            <a:r>
              <a:rPr lang="en-US" dirty="0"/>
              <a:t>Pope Leo permitted the teaching of evolution as a hypothesis in Catholic Schools and also responded to the challenges of modernization in the economic and social spheres. </a:t>
            </a:r>
          </a:p>
          <a:p>
            <a:pPr lvl="1"/>
            <a:endParaRPr lang="en-US" dirty="0"/>
          </a:p>
          <a:p>
            <a:pPr lvl="1"/>
            <a:r>
              <a:rPr lang="en-US" dirty="0"/>
              <a:t>In his encyclical De Rerum Novarum, issued in 1891, he upheld the individual’s right to private property but at the same time criticized “naked” capitalism for the poverty and degradation in which it had left the working classes. </a:t>
            </a:r>
          </a:p>
        </p:txBody>
      </p:sp>
    </p:spTree>
    <p:extLst>
      <p:ext uri="{BB962C8B-B14F-4D97-AF65-F5344CB8AC3E}">
        <p14:creationId xmlns:p14="http://schemas.microsoft.com/office/powerpoint/2010/main" val="2096157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3FF3-A6B1-4CD8-903A-F547101950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044B6C-141F-4D12-B4DB-A330C3B51DEC}"/>
              </a:ext>
            </a:extLst>
          </p:cNvPr>
          <p:cNvSpPr>
            <a:spLocks noGrp="1"/>
          </p:cNvSpPr>
          <p:nvPr>
            <p:ph idx="1"/>
          </p:nvPr>
        </p:nvSpPr>
        <p:spPr/>
        <p:txBody>
          <a:bodyPr/>
          <a:lstStyle/>
          <a:p>
            <a:r>
              <a:rPr lang="en-US" dirty="0"/>
              <a:t>Sects of evangelical missionaries were especially successful;</a:t>
            </a:r>
          </a:p>
          <a:p>
            <a:r>
              <a:rPr lang="en-US" dirty="0"/>
              <a:t>A prime example is the Salvation Army, founded in London in 1865 by William Booth, the army’s first “general.” </a:t>
            </a:r>
          </a:p>
          <a:p>
            <a:r>
              <a:rPr lang="en-US" dirty="0"/>
              <a:t>The Salvation Army established food centers, shelters where the homeless could sleep, and “rescue homes” for women, but all these had a larger purpose as Booth admitted: “It is primarily and mainly for the sake of saving the soul that I seek the salvation of the body.” </a:t>
            </a:r>
          </a:p>
        </p:txBody>
      </p:sp>
    </p:spTree>
    <p:extLst>
      <p:ext uri="{BB962C8B-B14F-4D97-AF65-F5344CB8AC3E}">
        <p14:creationId xmlns:p14="http://schemas.microsoft.com/office/powerpoint/2010/main" val="503683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9D992-DB31-4E9F-9182-B6AAE8FD78FE}"/>
              </a:ext>
            </a:extLst>
          </p:cNvPr>
          <p:cNvSpPr>
            <a:spLocks noGrp="1"/>
          </p:cNvSpPr>
          <p:nvPr>
            <p:ph type="title"/>
          </p:nvPr>
        </p:nvSpPr>
        <p:spPr/>
        <p:txBody>
          <a:bodyPr/>
          <a:lstStyle/>
          <a:p>
            <a:r>
              <a:rPr lang="en-US" dirty="0"/>
              <a:t>The culture of modernity </a:t>
            </a:r>
          </a:p>
        </p:txBody>
      </p:sp>
      <p:sp>
        <p:nvSpPr>
          <p:cNvPr id="3" name="Content Placeholder 2">
            <a:extLst>
              <a:ext uri="{FF2B5EF4-FFF2-40B4-BE49-F238E27FC236}">
                <a16:creationId xmlns:a16="http://schemas.microsoft.com/office/drawing/2014/main" id="{9DC98F13-4144-472E-916D-994B373C88CE}"/>
              </a:ext>
            </a:extLst>
          </p:cNvPr>
          <p:cNvSpPr>
            <a:spLocks noGrp="1"/>
          </p:cNvSpPr>
          <p:nvPr>
            <p:ph idx="1"/>
          </p:nvPr>
        </p:nvSpPr>
        <p:spPr/>
        <p:txBody>
          <a:bodyPr>
            <a:normAutofit/>
          </a:bodyPr>
          <a:lstStyle/>
          <a:p>
            <a:r>
              <a:rPr lang="en-US" sz="2400" dirty="0"/>
              <a:t>The revolution in physics and psychology was paralleled by a revolution in literature and the arts. </a:t>
            </a:r>
          </a:p>
          <a:p>
            <a:r>
              <a:rPr lang="en-US" sz="2400" dirty="0"/>
              <a:t>Before 1914, writers and artists were rebelling against the traditional literary and artistic styles that had dominated European cultural life since the Renaissance. The changes that they produced have since been called </a:t>
            </a:r>
            <a:r>
              <a:rPr lang="en-US" sz="2400" b="1" i="1" u="sng" dirty="0"/>
              <a:t>Modernism</a:t>
            </a:r>
            <a:r>
              <a:rPr lang="en-US" sz="2400" dirty="0"/>
              <a:t>. </a:t>
            </a:r>
          </a:p>
        </p:txBody>
      </p:sp>
    </p:spTree>
    <p:extLst>
      <p:ext uri="{BB962C8B-B14F-4D97-AF65-F5344CB8AC3E}">
        <p14:creationId xmlns:p14="http://schemas.microsoft.com/office/powerpoint/2010/main" val="855864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666BA-6248-4A9C-8622-9FEC0148C700}"/>
              </a:ext>
            </a:extLst>
          </p:cNvPr>
          <p:cNvSpPr>
            <a:spLocks noGrp="1"/>
          </p:cNvSpPr>
          <p:nvPr>
            <p:ph type="title"/>
          </p:nvPr>
        </p:nvSpPr>
        <p:spPr/>
        <p:txBody>
          <a:bodyPr/>
          <a:lstStyle/>
          <a:p>
            <a:r>
              <a:rPr lang="en-US" dirty="0"/>
              <a:t>Naturalism and symbolism in literature </a:t>
            </a:r>
          </a:p>
        </p:txBody>
      </p:sp>
      <p:sp>
        <p:nvSpPr>
          <p:cNvPr id="3" name="Content Placeholder 2">
            <a:extLst>
              <a:ext uri="{FF2B5EF4-FFF2-40B4-BE49-F238E27FC236}">
                <a16:creationId xmlns:a16="http://schemas.microsoft.com/office/drawing/2014/main" id="{3880D69E-2043-4333-9C07-A37CCBCECEA4}"/>
              </a:ext>
            </a:extLst>
          </p:cNvPr>
          <p:cNvSpPr>
            <a:spLocks noGrp="1"/>
          </p:cNvSpPr>
          <p:nvPr>
            <p:ph idx="1"/>
          </p:nvPr>
        </p:nvSpPr>
        <p:spPr/>
        <p:txBody>
          <a:bodyPr/>
          <a:lstStyle/>
          <a:p>
            <a:r>
              <a:rPr lang="en-US" dirty="0"/>
              <a:t>Throughout much of the late 19</a:t>
            </a:r>
            <a:r>
              <a:rPr lang="en-US" baseline="30000" dirty="0"/>
              <a:t>th</a:t>
            </a:r>
            <a:r>
              <a:rPr lang="en-US" dirty="0"/>
              <a:t> century, literature was dominated by Naturalism. </a:t>
            </a:r>
          </a:p>
          <a:p>
            <a:r>
              <a:rPr lang="en-US" dirty="0"/>
              <a:t>Naturalists accepted the material world as real and felt that literature should be realistic.  </a:t>
            </a:r>
          </a:p>
          <a:p>
            <a:endParaRPr lang="en-US" dirty="0"/>
          </a:p>
          <a:p>
            <a:r>
              <a:rPr lang="en-US" dirty="0"/>
              <a:t>The novels of the French write Emile Zola (1840-1902) provide a good example of Naturalism. </a:t>
            </a:r>
          </a:p>
          <a:p>
            <a:r>
              <a:rPr lang="en-US" dirty="0"/>
              <a:t>Against a backdrop of the urban slums of coalfields of northern France, Zola showed how alcoholism and different environments affected the people’s </a:t>
            </a:r>
            <a:r>
              <a:rPr lang="en-US" dirty="0" err="1"/>
              <a:t>ives</a:t>
            </a:r>
            <a:r>
              <a:rPr lang="en-US" dirty="0"/>
              <a:t>. </a:t>
            </a:r>
          </a:p>
        </p:txBody>
      </p:sp>
    </p:spTree>
    <p:extLst>
      <p:ext uri="{BB962C8B-B14F-4D97-AF65-F5344CB8AC3E}">
        <p14:creationId xmlns:p14="http://schemas.microsoft.com/office/powerpoint/2010/main" val="357210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9FFC0-4516-469B-93B6-EE0A3B73A3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1E5C9A-D1F7-4661-A9B0-129C9FBA8FF9}"/>
              </a:ext>
            </a:extLst>
          </p:cNvPr>
          <p:cNvSpPr>
            <a:spLocks noGrp="1"/>
          </p:cNvSpPr>
          <p:nvPr>
            <p:ph idx="1"/>
          </p:nvPr>
        </p:nvSpPr>
        <p:spPr/>
        <p:txBody>
          <a:bodyPr>
            <a:normAutofit lnSpcReduction="10000"/>
          </a:bodyPr>
          <a:lstStyle/>
          <a:p>
            <a:r>
              <a:rPr lang="en-US" dirty="0"/>
              <a:t>The second half of the 19</a:t>
            </a:r>
            <a:r>
              <a:rPr lang="en-US" baseline="30000" dirty="0"/>
              <a:t>th</a:t>
            </a:r>
            <a:r>
              <a:rPr lang="en-US" dirty="0"/>
              <a:t> century was a golden age for Russian literature. </a:t>
            </a:r>
          </a:p>
          <a:p>
            <a:r>
              <a:rPr lang="en-US" dirty="0"/>
              <a:t>The 19</a:t>
            </a:r>
            <a:r>
              <a:rPr lang="en-US" baseline="30000" dirty="0"/>
              <a:t>th</a:t>
            </a:r>
            <a:r>
              <a:rPr lang="en-US" dirty="0"/>
              <a:t> century realistic novel reached its high point in the works of Leo Tolstoy (1828-1910) and Fyodor Dostoevsky (1821-1881). </a:t>
            </a:r>
          </a:p>
          <a:p>
            <a:endParaRPr lang="en-US" dirty="0"/>
          </a:p>
          <a:p>
            <a:r>
              <a:rPr lang="en-US" dirty="0"/>
              <a:t>Tolstoy’s greatest work was War and Peace, a lengthy novel played out against the historical background of Napoleon’s invasion of Russia in 1812. </a:t>
            </a:r>
          </a:p>
          <a:p>
            <a:r>
              <a:rPr lang="en-US" dirty="0"/>
              <a:t>Dostoevsky combined narrative skill and acute psychological and moral observation with profound insights into human nature. He maintained that the major problem of his age was a loss of spiritual belief. </a:t>
            </a:r>
          </a:p>
          <a:p>
            <a:r>
              <a:rPr lang="en-US" dirty="0"/>
              <a:t>His best-known works, Crime and Punishment and the Brothers Karamazov. </a:t>
            </a:r>
          </a:p>
        </p:txBody>
      </p:sp>
    </p:spTree>
    <p:extLst>
      <p:ext uri="{BB962C8B-B14F-4D97-AF65-F5344CB8AC3E}">
        <p14:creationId xmlns:p14="http://schemas.microsoft.com/office/powerpoint/2010/main" val="220483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C2748-0B98-4764-8D0E-38D46A80176A}"/>
              </a:ext>
            </a:extLst>
          </p:cNvPr>
          <p:cNvSpPr>
            <a:spLocks noGrp="1"/>
          </p:cNvSpPr>
          <p:nvPr>
            <p:ph type="title"/>
          </p:nvPr>
        </p:nvSpPr>
        <p:spPr/>
        <p:txBody>
          <a:bodyPr/>
          <a:lstStyle/>
          <a:p>
            <a:r>
              <a:rPr lang="en-US" dirty="0"/>
              <a:t>Developments in the Sciences: The Emergence of a new physics </a:t>
            </a:r>
          </a:p>
        </p:txBody>
      </p:sp>
      <p:sp>
        <p:nvSpPr>
          <p:cNvPr id="3" name="Content Placeholder 2">
            <a:extLst>
              <a:ext uri="{FF2B5EF4-FFF2-40B4-BE49-F238E27FC236}">
                <a16:creationId xmlns:a16="http://schemas.microsoft.com/office/drawing/2014/main" id="{59EE4FCA-3055-4FD4-891F-F8F4E9BF883E}"/>
              </a:ext>
            </a:extLst>
          </p:cNvPr>
          <p:cNvSpPr>
            <a:spLocks noGrp="1"/>
          </p:cNvSpPr>
          <p:nvPr>
            <p:ph idx="1"/>
          </p:nvPr>
        </p:nvSpPr>
        <p:spPr/>
        <p:txBody>
          <a:bodyPr>
            <a:normAutofit/>
          </a:bodyPr>
          <a:lstStyle/>
          <a:p>
            <a:r>
              <a:rPr lang="en-US" sz="2800" dirty="0"/>
              <a:t>Science was one of the chief pillars supporting the optimistic and rationalistic view of the world that many Westerners shared in the 19</a:t>
            </a:r>
            <a:r>
              <a:rPr lang="en-US" sz="2800" baseline="30000" dirty="0"/>
              <a:t>th</a:t>
            </a:r>
            <a:r>
              <a:rPr lang="en-US" sz="2800" dirty="0"/>
              <a:t> century. </a:t>
            </a:r>
          </a:p>
        </p:txBody>
      </p:sp>
    </p:spTree>
    <p:extLst>
      <p:ext uri="{BB962C8B-B14F-4D97-AF65-F5344CB8AC3E}">
        <p14:creationId xmlns:p14="http://schemas.microsoft.com/office/powerpoint/2010/main" val="2865004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DCB82-3CB9-4F25-91CC-EAE4DBDDE9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7A4554-5CCD-406F-9EEC-FFC174A37BBA}"/>
              </a:ext>
            </a:extLst>
          </p:cNvPr>
          <p:cNvSpPr>
            <a:spLocks noGrp="1"/>
          </p:cNvSpPr>
          <p:nvPr>
            <p:ph idx="1"/>
          </p:nvPr>
        </p:nvSpPr>
        <p:spPr/>
        <p:txBody>
          <a:bodyPr/>
          <a:lstStyle/>
          <a:p>
            <a:r>
              <a:rPr lang="en-US" dirty="0"/>
              <a:t>At the turn of the century, a new group of writers, known as the Symbolists, reacted against Realism. </a:t>
            </a:r>
          </a:p>
          <a:p>
            <a:r>
              <a:rPr lang="en-US" dirty="0"/>
              <a:t>Primarily interested in writing poetry, the Symbolists believed that an objective knowledge of the world was impossible. </a:t>
            </a:r>
          </a:p>
          <a:p>
            <a:r>
              <a:rPr lang="en-US" dirty="0"/>
              <a:t>The external world was not real but only a collection of symbols that reflected the true reality of the individual of the individual human mind. </a:t>
            </a:r>
          </a:p>
        </p:txBody>
      </p:sp>
    </p:spTree>
    <p:extLst>
      <p:ext uri="{BB962C8B-B14F-4D97-AF65-F5344CB8AC3E}">
        <p14:creationId xmlns:p14="http://schemas.microsoft.com/office/powerpoint/2010/main" val="937102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CEFAA-A710-4FDC-8344-88B6F42CC0E4}"/>
              </a:ext>
            </a:extLst>
          </p:cNvPr>
          <p:cNvSpPr>
            <a:spLocks noGrp="1"/>
          </p:cNvSpPr>
          <p:nvPr>
            <p:ph type="title"/>
          </p:nvPr>
        </p:nvSpPr>
        <p:spPr/>
        <p:txBody>
          <a:bodyPr/>
          <a:lstStyle/>
          <a:p>
            <a:r>
              <a:rPr lang="en-US" dirty="0"/>
              <a:t>Modernism in the arts </a:t>
            </a:r>
          </a:p>
        </p:txBody>
      </p:sp>
      <p:sp>
        <p:nvSpPr>
          <p:cNvPr id="3" name="Content Placeholder 2">
            <a:extLst>
              <a:ext uri="{FF2B5EF4-FFF2-40B4-BE49-F238E27FC236}">
                <a16:creationId xmlns:a16="http://schemas.microsoft.com/office/drawing/2014/main" id="{B8FC7AC4-6338-46AD-8BEF-AE3F9932FDC3}"/>
              </a:ext>
            </a:extLst>
          </p:cNvPr>
          <p:cNvSpPr>
            <a:spLocks noGrp="1"/>
          </p:cNvSpPr>
          <p:nvPr>
            <p:ph idx="1"/>
          </p:nvPr>
        </p:nvSpPr>
        <p:spPr/>
        <p:txBody>
          <a:bodyPr>
            <a:normAutofit/>
          </a:bodyPr>
          <a:lstStyle/>
          <a:p>
            <a:r>
              <a:rPr lang="en-US" sz="2400" dirty="0"/>
              <a:t>Since the Renaissance, artists had tried to represent reality as accurately as possible. </a:t>
            </a:r>
          </a:p>
          <a:p>
            <a:endParaRPr lang="en-US" sz="2400" dirty="0"/>
          </a:p>
          <a:p>
            <a:r>
              <a:rPr lang="en-US" sz="2400" b="1" i="1" u="sng" dirty="0"/>
              <a:t>Camille Pissarro </a:t>
            </a:r>
            <a:r>
              <a:rPr lang="en-US" sz="2400" dirty="0"/>
              <a:t>(1830-1903), one of Impressionism's founders, expressed what they sought: “Do not proceed according to rules and principles, but paint what you observe and feel.” </a:t>
            </a:r>
          </a:p>
        </p:txBody>
      </p:sp>
    </p:spTree>
    <p:extLst>
      <p:ext uri="{BB962C8B-B14F-4D97-AF65-F5344CB8AC3E}">
        <p14:creationId xmlns:p14="http://schemas.microsoft.com/office/powerpoint/2010/main" val="1125774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0341-83AE-4961-AF25-4D1BB63CBD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BB2C43-5960-4271-A70E-B1B81A2E478C}"/>
              </a:ext>
            </a:extLst>
          </p:cNvPr>
          <p:cNvSpPr>
            <a:spLocks noGrp="1"/>
          </p:cNvSpPr>
          <p:nvPr>
            <p:ph idx="1"/>
          </p:nvPr>
        </p:nvSpPr>
        <p:spPr/>
        <p:txBody>
          <a:bodyPr>
            <a:normAutofit/>
          </a:bodyPr>
          <a:lstStyle/>
          <a:p>
            <a:r>
              <a:rPr lang="en-US" sz="2400" b="1" dirty="0"/>
              <a:t>Claude Monet (1840-1926)</a:t>
            </a:r>
          </a:p>
          <a:p>
            <a:pPr lvl="1"/>
            <a:r>
              <a:rPr lang="en-US" sz="2400" dirty="0"/>
              <a:t>He was especially enchanted with water and painted many pictures in which he sought to capture the interplay of light, water, and atmosphere, especially evident in </a:t>
            </a:r>
            <a:r>
              <a:rPr lang="en-US" sz="2400" i="1" dirty="0"/>
              <a:t>Impression, Sunrise. </a:t>
            </a:r>
          </a:p>
        </p:txBody>
      </p:sp>
    </p:spTree>
    <p:extLst>
      <p:ext uri="{BB962C8B-B14F-4D97-AF65-F5344CB8AC3E}">
        <p14:creationId xmlns:p14="http://schemas.microsoft.com/office/powerpoint/2010/main" val="3724521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9D0B-B127-4025-82DE-837EC64A93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C3AB13-1980-48CB-93F2-C67DE93342CE}"/>
              </a:ext>
            </a:extLst>
          </p:cNvPr>
          <p:cNvSpPr>
            <a:spLocks noGrp="1"/>
          </p:cNvSpPr>
          <p:nvPr>
            <p:ph idx="1"/>
          </p:nvPr>
        </p:nvSpPr>
        <p:spPr/>
        <p:txBody>
          <a:bodyPr>
            <a:noAutofit/>
          </a:bodyPr>
          <a:lstStyle/>
          <a:p>
            <a:r>
              <a:rPr lang="en-US" sz="2800" b="1" i="1" dirty="0"/>
              <a:t>Berthe Morisot (1841-1895) </a:t>
            </a:r>
          </a:p>
          <a:p>
            <a:pPr lvl="1"/>
            <a:r>
              <a:rPr lang="en-US" sz="2800" dirty="0"/>
              <a:t>Who broke with the practice of women being only amateur artists and became a professional painter. </a:t>
            </a:r>
          </a:p>
          <a:p>
            <a:pPr lvl="1"/>
            <a:r>
              <a:rPr lang="en-US" sz="2800" dirty="0"/>
              <a:t>Morisot </a:t>
            </a:r>
            <a:r>
              <a:rPr lang="en-US" sz="2800" dirty="0" err="1"/>
              <a:t>belived</a:t>
            </a:r>
            <a:r>
              <a:rPr lang="en-US" sz="2800" dirty="0"/>
              <a:t> that women had a special vision which was “more delicate than that of men.”</a:t>
            </a:r>
          </a:p>
          <a:p>
            <a:pPr lvl="1"/>
            <a:r>
              <a:rPr lang="en-US" sz="2800" dirty="0"/>
              <a:t>Her special touch is evident in the higher colors and </a:t>
            </a:r>
            <a:r>
              <a:rPr lang="en-US" sz="2800" dirty="0" err="1"/>
              <a:t>flowings</a:t>
            </a:r>
            <a:r>
              <a:rPr lang="en-US" sz="2800" dirty="0"/>
              <a:t> brush strokes of </a:t>
            </a:r>
            <a:r>
              <a:rPr lang="en-US" sz="2800" i="1" dirty="0"/>
              <a:t>Young Girl by the Window. </a:t>
            </a:r>
          </a:p>
        </p:txBody>
      </p:sp>
    </p:spTree>
    <p:extLst>
      <p:ext uri="{BB962C8B-B14F-4D97-AF65-F5344CB8AC3E}">
        <p14:creationId xmlns:p14="http://schemas.microsoft.com/office/powerpoint/2010/main" val="2193929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3FBF6-44AD-477D-B934-DCC08B9175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F51EC8-609F-4D1C-9295-2ADB706CD2A8}"/>
              </a:ext>
            </a:extLst>
          </p:cNvPr>
          <p:cNvSpPr>
            <a:spLocks noGrp="1"/>
          </p:cNvSpPr>
          <p:nvPr>
            <p:ph idx="1"/>
          </p:nvPr>
        </p:nvSpPr>
        <p:spPr/>
        <p:txBody>
          <a:bodyPr>
            <a:noAutofit/>
          </a:bodyPr>
          <a:lstStyle/>
          <a:p>
            <a:r>
              <a:rPr lang="en-US" sz="2800" dirty="0"/>
              <a:t>By 1800, a new movement known as Post-Impressionism arose in France but soon spread to other European countries. </a:t>
            </a:r>
          </a:p>
          <a:p>
            <a:r>
              <a:rPr lang="en-US" sz="2800" dirty="0"/>
              <a:t>Post-impressionism retained the Impressionist emphasis on light and color but </a:t>
            </a:r>
            <a:r>
              <a:rPr lang="en-US" sz="2800" dirty="0" err="1"/>
              <a:t>revolutionizeded</a:t>
            </a:r>
            <a:r>
              <a:rPr lang="en-US" sz="2800" dirty="0"/>
              <a:t> it even further by paying more attention to structure and form. </a:t>
            </a:r>
          </a:p>
          <a:p>
            <a:r>
              <a:rPr lang="en-US" sz="2800" dirty="0"/>
              <a:t>Post impressionists sought to use both color and line to express inner feelings and produce a personal statement of reality rather than an imitation of objects. </a:t>
            </a:r>
          </a:p>
        </p:txBody>
      </p:sp>
    </p:spTree>
    <p:extLst>
      <p:ext uri="{BB962C8B-B14F-4D97-AF65-F5344CB8AC3E}">
        <p14:creationId xmlns:p14="http://schemas.microsoft.com/office/powerpoint/2010/main" val="23239994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C7FA-522A-4DD2-A0A1-3ED92B8CC8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C6E9A5-232C-45DB-B93D-8A0FDC66092A}"/>
              </a:ext>
            </a:extLst>
          </p:cNvPr>
          <p:cNvSpPr>
            <a:spLocks noGrp="1"/>
          </p:cNvSpPr>
          <p:nvPr>
            <p:ph idx="1"/>
          </p:nvPr>
        </p:nvSpPr>
        <p:spPr/>
        <p:txBody>
          <a:bodyPr>
            <a:normAutofit/>
          </a:bodyPr>
          <a:lstStyle/>
          <a:p>
            <a:r>
              <a:rPr lang="en-US" sz="2400" b="1" dirty="0"/>
              <a:t>Paul Cezanne (1839-1906)</a:t>
            </a:r>
          </a:p>
          <a:p>
            <a:pPr lvl="1"/>
            <a:r>
              <a:rPr lang="en-US" sz="2400" dirty="0"/>
              <a:t>One of the most important Post-Impressionists. </a:t>
            </a:r>
          </a:p>
          <a:p>
            <a:pPr lvl="1"/>
            <a:r>
              <a:rPr lang="en-US" sz="2400" dirty="0"/>
              <a:t>In his paintings, such as </a:t>
            </a:r>
            <a:r>
              <a:rPr lang="en-US" sz="2400" i="1" dirty="0"/>
              <a:t>Woman with a Coffee Pot</a:t>
            </a:r>
            <a:r>
              <a:rPr lang="en-US" sz="2400" dirty="0"/>
              <a:t>, Cezanne sought to express visually the underlying geometric structure and form of everything he painted. </a:t>
            </a:r>
          </a:p>
        </p:txBody>
      </p:sp>
    </p:spTree>
    <p:extLst>
      <p:ext uri="{BB962C8B-B14F-4D97-AF65-F5344CB8AC3E}">
        <p14:creationId xmlns:p14="http://schemas.microsoft.com/office/powerpoint/2010/main" val="3504568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B1F0-6FD1-451F-A172-6E54521999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EFB31F-7CC9-4377-918B-BB5CFBE81448}"/>
              </a:ext>
            </a:extLst>
          </p:cNvPr>
          <p:cNvSpPr>
            <a:spLocks noGrp="1"/>
          </p:cNvSpPr>
          <p:nvPr>
            <p:ph idx="1"/>
          </p:nvPr>
        </p:nvSpPr>
        <p:spPr/>
        <p:txBody>
          <a:bodyPr>
            <a:noAutofit/>
          </a:bodyPr>
          <a:lstStyle/>
          <a:p>
            <a:r>
              <a:rPr lang="en-US" sz="2400" dirty="0"/>
              <a:t>Another famous Post-Impressionist was a tortured and tragic figure, </a:t>
            </a:r>
            <a:r>
              <a:rPr lang="en-US" sz="2400" b="1" dirty="0"/>
              <a:t>Vincent van Gogh (1853-1890).</a:t>
            </a:r>
          </a:p>
          <a:p>
            <a:endParaRPr lang="en-US" sz="2400" dirty="0"/>
          </a:p>
          <a:p>
            <a:r>
              <a:rPr lang="en-US" sz="2400" dirty="0"/>
              <a:t>For van Gogh, art was a spiritual experience. </a:t>
            </a:r>
          </a:p>
          <a:p>
            <a:r>
              <a:rPr lang="en-US" sz="2400" dirty="0"/>
              <a:t>He was especially interested in color and believed that it could act as its own form of language. </a:t>
            </a:r>
          </a:p>
          <a:p>
            <a:r>
              <a:rPr lang="en-US" sz="2400" dirty="0"/>
              <a:t>Van Gogh maintained that artists should paint what they feel, which is evident in his </a:t>
            </a:r>
            <a:r>
              <a:rPr lang="en-US" sz="2400" i="1" dirty="0"/>
              <a:t>Starry Night.  </a:t>
            </a:r>
          </a:p>
        </p:txBody>
      </p:sp>
    </p:spTree>
    <p:extLst>
      <p:ext uri="{BB962C8B-B14F-4D97-AF65-F5344CB8AC3E}">
        <p14:creationId xmlns:p14="http://schemas.microsoft.com/office/powerpoint/2010/main" val="781813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7A0C-81EC-4C9C-BC5E-D7D08CD450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B0B46A-5FEF-4961-9EC4-DC28286D8C42}"/>
              </a:ext>
            </a:extLst>
          </p:cNvPr>
          <p:cNvSpPr>
            <a:spLocks noGrp="1"/>
          </p:cNvSpPr>
          <p:nvPr>
            <p:ph idx="1"/>
          </p:nvPr>
        </p:nvSpPr>
        <p:spPr/>
        <p:txBody>
          <a:bodyPr>
            <a:normAutofit/>
          </a:bodyPr>
          <a:lstStyle/>
          <a:p>
            <a:r>
              <a:rPr lang="en-US" sz="2800" dirty="0"/>
              <a:t>First invented in the 1830s, photography became popular and widespread after George Eastman produced the first Kodak camera for the mass market in 1888. </a:t>
            </a:r>
          </a:p>
        </p:txBody>
      </p:sp>
    </p:spTree>
    <p:extLst>
      <p:ext uri="{BB962C8B-B14F-4D97-AF65-F5344CB8AC3E}">
        <p14:creationId xmlns:p14="http://schemas.microsoft.com/office/powerpoint/2010/main" val="2815456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675CE-8BD2-43ED-AFC1-F15A6E95211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37CE2D6-A203-4C2F-9A95-EC83A6AB2413}"/>
              </a:ext>
            </a:extLst>
          </p:cNvPr>
          <p:cNvSpPr>
            <a:spLocks noGrp="1"/>
          </p:cNvSpPr>
          <p:nvPr>
            <p:ph idx="1"/>
          </p:nvPr>
        </p:nvSpPr>
        <p:spPr/>
        <p:txBody>
          <a:bodyPr>
            <a:noAutofit/>
          </a:bodyPr>
          <a:lstStyle/>
          <a:p>
            <a:r>
              <a:rPr lang="en-US" sz="2400" dirty="0"/>
              <a:t>In 1905, one of the most important figures in modern art was just beginning his career.</a:t>
            </a:r>
          </a:p>
          <a:p>
            <a:r>
              <a:rPr lang="en-US" sz="2400" b="1" dirty="0"/>
              <a:t>Pablo Picasso (1881-1973)</a:t>
            </a:r>
          </a:p>
          <a:p>
            <a:pPr lvl="1"/>
            <a:r>
              <a:rPr lang="en-US" sz="2400" dirty="0"/>
              <a:t>Was from Spain but settled in Paris in 1904. </a:t>
            </a:r>
          </a:p>
          <a:p>
            <a:pPr lvl="1"/>
            <a:r>
              <a:rPr lang="en-US" sz="2400" dirty="0"/>
              <a:t>He was instrumental in the development of a new style called Cubism that used geometric designs as visual stimuli to re-create reality in the viewer’s mind. </a:t>
            </a:r>
          </a:p>
          <a:p>
            <a:pPr lvl="1"/>
            <a:r>
              <a:rPr lang="en-US" sz="2400" dirty="0"/>
              <a:t>Picasso’s 1907 work </a:t>
            </a:r>
            <a:r>
              <a:rPr lang="en-US" sz="2400" i="1" dirty="0"/>
              <a:t>Les Demoiselles d’ </a:t>
            </a:r>
            <a:r>
              <a:rPr lang="en-US" sz="2400" i="1" dirty="0" err="1"/>
              <a:t>Avingnon</a:t>
            </a:r>
            <a:r>
              <a:rPr lang="en-US" sz="2400" i="1" dirty="0"/>
              <a:t> </a:t>
            </a:r>
            <a:r>
              <a:rPr lang="en-US" sz="2400" dirty="0"/>
              <a:t>has been called the firs Cubist painting. </a:t>
            </a:r>
          </a:p>
        </p:txBody>
      </p:sp>
    </p:spTree>
    <p:extLst>
      <p:ext uri="{BB962C8B-B14F-4D97-AF65-F5344CB8AC3E}">
        <p14:creationId xmlns:p14="http://schemas.microsoft.com/office/powerpoint/2010/main" val="1309161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12AD8-386E-4EAB-85D7-4AC4DA9ED0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363F1E-7A8F-4EF6-83CA-FF9A2A133039}"/>
              </a:ext>
            </a:extLst>
          </p:cNvPr>
          <p:cNvSpPr>
            <a:spLocks noGrp="1"/>
          </p:cNvSpPr>
          <p:nvPr>
            <p:ph idx="1"/>
          </p:nvPr>
        </p:nvSpPr>
        <p:spPr/>
        <p:txBody>
          <a:bodyPr>
            <a:normAutofit/>
          </a:bodyPr>
          <a:lstStyle/>
          <a:p>
            <a:r>
              <a:rPr lang="en-US" sz="2400" dirty="0"/>
              <a:t>A Russian who worked in Germany, </a:t>
            </a:r>
            <a:r>
              <a:rPr lang="en-US" sz="2400" b="1" dirty="0"/>
              <a:t>Wassily Kandinsky (1866-1944)</a:t>
            </a:r>
          </a:p>
          <a:p>
            <a:pPr lvl="1"/>
            <a:r>
              <a:rPr lang="en-US" sz="2400" dirty="0"/>
              <a:t>Was one of the founders of abstract painting. </a:t>
            </a:r>
          </a:p>
          <a:p>
            <a:pPr lvl="1"/>
            <a:r>
              <a:rPr lang="en-US" sz="2400" dirty="0"/>
              <a:t>As is evident in his </a:t>
            </a:r>
            <a:r>
              <a:rPr lang="en-US" sz="2400" i="1" dirty="0"/>
              <a:t>Painting with White Border</a:t>
            </a:r>
            <a:r>
              <a:rPr lang="en-US" sz="2400" dirty="0"/>
              <a:t>, Kandinsky sought to avoid representation altogether. </a:t>
            </a:r>
          </a:p>
          <a:p>
            <a:pPr lvl="1"/>
            <a:r>
              <a:rPr lang="en-US" sz="2400" dirty="0"/>
              <a:t>He believed that art should speak directly to the soul. </a:t>
            </a:r>
          </a:p>
          <a:p>
            <a:pPr lvl="1"/>
            <a:r>
              <a:rPr lang="en-US" sz="2400" dirty="0"/>
              <a:t>To do so, it must avoid any reference to visual reality and concentrate on color. </a:t>
            </a:r>
          </a:p>
        </p:txBody>
      </p:sp>
    </p:spTree>
    <p:extLst>
      <p:ext uri="{BB962C8B-B14F-4D97-AF65-F5344CB8AC3E}">
        <p14:creationId xmlns:p14="http://schemas.microsoft.com/office/powerpoint/2010/main" val="3721285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D7781-534B-497A-B9D0-ED6817029F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61C724-E299-497F-BEC2-211CA4C60831}"/>
              </a:ext>
            </a:extLst>
          </p:cNvPr>
          <p:cNvSpPr>
            <a:spLocks noGrp="1"/>
          </p:cNvSpPr>
          <p:nvPr>
            <p:ph idx="1"/>
          </p:nvPr>
        </p:nvSpPr>
        <p:spPr/>
        <p:txBody>
          <a:bodyPr>
            <a:normAutofit/>
          </a:bodyPr>
          <a:lstStyle/>
          <a:p>
            <a:r>
              <a:rPr lang="en-US" sz="2800" dirty="0"/>
              <a:t>Matter was thought to be composed of indivisible solid material bodies called atoms. </a:t>
            </a:r>
          </a:p>
          <a:p>
            <a:endParaRPr lang="en-US" sz="2800" dirty="0"/>
          </a:p>
          <a:p>
            <a:r>
              <a:rPr lang="en-US" sz="2800" dirty="0"/>
              <a:t>The French scientist Marie Curie (1867-1934) and her husband Pierre (1859-1906) discovered that the element radium gave off rays of radiation that apparently came from within the atom itself. </a:t>
            </a:r>
          </a:p>
        </p:txBody>
      </p:sp>
    </p:spTree>
    <p:extLst>
      <p:ext uri="{BB962C8B-B14F-4D97-AF65-F5344CB8AC3E}">
        <p14:creationId xmlns:p14="http://schemas.microsoft.com/office/powerpoint/2010/main" val="3009517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A6E48-3E34-4488-8576-6DBD7FC581EE}"/>
              </a:ext>
            </a:extLst>
          </p:cNvPr>
          <p:cNvSpPr>
            <a:spLocks noGrp="1"/>
          </p:cNvSpPr>
          <p:nvPr>
            <p:ph type="title"/>
          </p:nvPr>
        </p:nvSpPr>
        <p:spPr/>
        <p:txBody>
          <a:bodyPr/>
          <a:lstStyle/>
          <a:p>
            <a:r>
              <a:rPr lang="en-US" dirty="0"/>
              <a:t>Modernism in Music </a:t>
            </a:r>
          </a:p>
        </p:txBody>
      </p:sp>
      <p:sp>
        <p:nvSpPr>
          <p:cNvPr id="3" name="Content Placeholder 2">
            <a:extLst>
              <a:ext uri="{FF2B5EF4-FFF2-40B4-BE49-F238E27FC236}">
                <a16:creationId xmlns:a16="http://schemas.microsoft.com/office/drawing/2014/main" id="{A6C261AA-56D2-4FE1-AD48-D003ABF8B111}"/>
              </a:ext>
            </a:extLst>
          </p:cNvPr>
          <p:cNvSpPr>
            <a:spLocks noGrp="1"/>
          </p:cNvSpPr>
          <p:nvPr>
            <p:ph idx="1"/>
          </p:nvPr>
        </p:nvSpPr>
        <p:spPr/>
        <p:txBody>
          <a:bodyPr>
            <a:normAutofit/>
          </a:bodyPr>
          <a:lstStyle/>
          <a:p>
            <a:r>
              <a:rPr lang="en-US" sz="2800" dirty="0"/>
              <a:t>In the first half of the 19</a:t>
            </a:r>
            <a:r>
              <a:rPr lang="en-US" sz="2800" baseline="30000" dirty="0"/>
              <a:t>th</a:t>
            </a:r>
            <a:r>
              <a:rPr lang="en-US" sz="2800" dirty="0"/>
              <a:t> century, the Romantics’ attraction to exotic and primitive cultures had sparked a fascination with folk music, which became increasingly important as musicians began to look for ways to express their national identities. </a:t>
            </a:r>
          </a:p>
        </p:txBody>
      </p:sp>
    </p:spTree>
    <p:extLst>
      <p:ext uri="{BB962C8B-B14F-4D97-AF65-F5344CB8AC3E}">
        <p14:creationId xmlns:p14="http://schemas.microsoft.com/office/powerpoint/2010/main" val="112339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9BCF-3E05-43F5-9E92-56695B1337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74BD6E-E16F-4798-A471-346143AAC184}"/>
              </a:ext>
            </a:extLst>
          </p:cNvPr>
          <p:cNvSpPr>
            <a:spLocks noGrp="1"/>
          </p:cNvSpPr>
          <p:nvPr>
            <p:ph idx="1"/>
          </p:nvPr>
        </p:nvSpPr>
        <p:spPr/>
        <p:txBody>
          <a:bodyPr/>
          <a:lstStyle/>
          <a:p>
            <a:r>
              <a:rPr lang="en-US" b="1" dirty="0"/>
              <a:t>Scandinavian Composer Edward Grieg (1843-1907)</a:t>
            </a:r>
          </a:p>
          <a:p>
            <a:pPr lvl="1"/>
            <a:r>
              <a:rPr lang="en-US" dirty="0"/>
              <a:t>Remained a dedicated supporter of Norwegian nationalism throughout his life. </a:t>
            </a:r>
          </a:p>
          <a:p>
            <a:pPr lvl="1"/>
            <a:r>
              <a:rPr lang="en-US" dirty="0"/>
              <a:t>Grieg’s nationalism expressed itself in the lyric melodies found in the folk music of his homeland. </a:t>
            </a:r>
          </a:p>
          <a:p>
            <a:pPr lvl="1"/>
            <a:endParaRPr lang="en-US" dirty="0"/>
          </a:p>
          <a:p>
            <a:pPr lvl="1"/>
            <a:r>
              <a:rPr lang="en-US" dirty="0"/>
              <a:t>Among his best-known works is the Peer </a:t>
            </a:r>
            <a:r>
              <a:rPr lang="en-US" dirty="0" err="1"/>
              <a:t>Gynt</a:t>
            </a:r>
            <a:r>
              <a:rPr lang="en-US" dirty="0"/>
              <a:t> Suite (1876), incidental music to a play by Henrik Ibsen. </a:t>
            </a:r>
          </a:p>
          <a:p>
            <a:pPr lvl="1"/>
            <a:r>
              <a:rPr lang="en-US" dirty="0"/>
              <a:t>Grieg’s music paved the way for the creation of a national music style in Norway. </a:t>
            </a:r>
          </a:p>
        </p:txBody>
      </p:sp>
    </p:spTree>
    <p:extLst>
      <p:ext uri="{BB962C8B-B14F-4D97-AF65-F5344CB8AC3E}">
        <p14:creationId xmlns:p14="http://schemas.microsoft.com/office/powerpoint/2010/main" val="2161235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F684D-B47E-46C1-AA56-C71C5449AC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E27937-8D84-4210-B8F0-8C7BC957F233}"/>
              </a:ext>
            </a:extLst>
          </p:cNvPr>
          <p:cNvSpPr>
            <a:spLocks noGrp="1"/>
          </p:cNvSpPr>
          <p:nvPr>
            <p:ph idx="1"/>
          </p:nvPr>
        </p:nvSpPr>
        <p:spPr>
          <a:xfrm>
            <a:off x="1251678" y="1669774"/>
            <a:ext cx="10178322" cy="4408601"/>
          </a:xfrm>
        </p:spPr>
        <p:txBody>
          <a:bodyPr>
            <a:normAutofit/>
          </a:bodyPr>
          <a:lstStyle/>
          <a:p>
            <a:r>
              <a:rPr lang="en-US" sz="2400" dirty="0"/>
              <a:t>Impressionist music stressed elusive moods and haunting sensations and is distinct in its delicate  beauty and elegance of sound. </a:t>
            </a:r>
          </a:p>
          <a:p>
            <a:r>
              <a:rPr lang="en-US" sz="2400" dirty="0"/>
              <a:t>The composer most tangibly linked to the Impressionist movement was</a:t>
            </a:r>
            <a:r>
              <a:rPr lang="en-US" sz="2400" b="1" dirty="0"/>
              <a:t> Claude Debussy (1862-1918). </a:t>
            </a:r>
          </a:p>
          <a:p>
            <a:r>
              <a:rPr lang="en-US" sz="2400" dirty="0"/>
              <a:t>His musical compositions were often inspired by the visual arts. </a:t>
            </a:r>
          </a:p>
          <a:p>
            <a:r>
              <a:rPr lang="en-US" sz="2400" dirty="0"/>
              <a:t>One of Debussy’s most famous works, </a:t>
            </a:r>
            <a:r>
              <a:rPr lang="en-US" sz="2400" i="1" dirty="0"/>
              <a:t>Prelude to the Afternoon of a Faun </a:t>
            </a:r>
            <a:r>
              <a:rPr lang="en-US" sz="2400" dirty="0"/>
              <a:t>(1894), was actually inspired by a poem “Afternoon of a Faun,” composed by his friend, the Symbolist poet Stephane Mallarme. </a:t>
            </a:r>
          </a:p>
        </p:txBody>
      </p:sp>
    </p:spTree>
    <p:extLst>
      <p:ext uri="{BB962C8B-B14F-4D97-AF65-F5344CB8AC3E}">
        <p14:creationId xmlns:p14="http://schemas.microsoft.com/office/powerpoint/2010/main" val="1628919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FDE11-51E0-4965-BADB-DB698E7931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CCEF22-2898-438E-966D-758709F3673B}"/>
              </a:ext>
            </a:extLst>
          </p:cNvPr>
          <p:cNvSpPr>
            <a:spLocks noGrp="1"/>
          </p:cNvSpPr>
          <p:nvPr>
            <p:ph idx="1"/>
          </p:nvPr>
        </p:nvSpPr>
        <p:spPr/>
        <p:txBody>
          <a:bodyPr/>
          <a:lstStyle/>
          <a:p>
            <a:r>
              <a:rPr lang="en-US" dirty="0"/>
              <a:t>A chief exponent of musical primitivism was Igor Stravinsky (1882-1971)</a:t>
            </a:r>
          </a:p>
          <a:p>
            <a:pPr lvl="1"/>
            <a:r>
              <a:rPr lang="en-US" dirty="0"/>
              <a:t>One of the 20</a:t>
            </a:r>
            <a:r>
              <a:rPr lang="en-US" baseline="30000" dirty="0"/>
              <a:t>th</a:t>
            </a:r>
            <a:r>
              <a:rPr lang="en-US" dirty="0"/>
              <a:t> century’s most important composers, both for his compositions and for his impact on other composers. </a:t>
            </a:r>
          </a:p>
          <a:p>
            <a:pPr lvl="1"/>
            <a:r>
              <a:rPr lang="en-US" dirty="0"/>
              <a:t>He gained international fame as a ballet composer and together with the Ballet Russe, under the direction of Sergei Diaghilev (1872-1929), revolutionized the world of music with a series of ballets. </a:t>
            </a:r>
          </a:p>
          <a:p>
            <a:pPr lvl="1"/>
            <a:endParaRPr lang="en-US" dirty="0"/>
          </a:p>
          <a:p>
            <a:pPr lvl="1"/>
            <a:r>
              <a:rPr lang="en-US" dirty="0"/>
              <a:t>The three most significant ballets Stravinsky composed for Diaghilev’s company were </a:t>
            </a:r>
            <a:r>
              <a:rPr lang="en-US" i="1" dirty="0"/>
              <a:t>The Firebird </a:t>
            </a:r>
            <a:r>
              <a:rPr lang="en-US" dirty="0"/>
              <a:t>(1910), </a:t>
            </a:r>
            <a:r>
              <a:rPr lang="en-US" i="1" dirty="0" err="1"/>
              <a:t>Petruskah</a:t>
            </a:r>
            <a:r>
              <a:rPr lang="en-US" dirty="0"/>
              <a:t> (1911), and </a:t>
            </a:r>
            <a:r>
              <a:rPr lang="en-US" i="1" dirty="0"/>
              <a:t>The Rite of Spring </a:t>
            </a:r>
            <a:r>
              <a:rPr lang="en-US" dirty="0"/>
              <a:t>(1913). </a:t>
            </a:r>
          </a:p>
          <a:p>
            <a:pPr lvl="1"/>
            <a:r>
              <a:rPr lang="en-US" dirty="0"/>
              <a:t>All three were based on Russian folk tales. </a:t>
            </a:r>
          </a:p>
        </p:txBody>
      </p:sp>
    </p:spTree>
    <p:extLst>
      <p:ext uri="{BB962C8B-B14F-4D97-AF65-F5344CB8AC3E}">
        <p14:creationId xmlns:p14="http://schemas.microsoft.com/office/powerpoint/2010/main" val="33797858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DEFB8-4DEC-4C45-9AFC-0CC7575039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DA9DC8-161F-4981-9E81-D39B60EFD90F}"/>
              </a:ext>
            </a:extLst>
          </p:cNvPr>
          <p:cNvSpPr>
            <a:spLocks noGrp="1"/>
          </p:cNvSpPr>
          <p:nvPr>
            <p:ph idx="1"/>
          </p:nvPr>
        </p:nvSpPr>
        <p:spPr/>
        <p:txBody>
          <a:bodyPr>
            <a:normAutofit/>
          </a:bodyPr>
          <a:lstStyle/>
          <a:p>
            <a:r>
              <a:rPr lang="en-US" sz="2800" dirty="0"/>
              <a:t>Like the intellectuals of his time, Stravinsky sought a new understanding or irrational forces in his music, which became an important force in inaugurating a modern musical movement.  </a:t>
            </a:r>
          </a:p>
        </p:txBody>
      </p:sp>
    </p:spTree>
    <p:extLst>
      <p:ext uri="{BB962C8B-B14F-4D97-AF65-F5344CB8AC3E}">
        <p14:creationId xmlns:p14="http://schemas.microsoft.com/office/powerpoint/2010/main" val="216639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7E60C-1589-4869-8D49-FEE1BACA8A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BFBD3C-A693-4D52-83AF-70B367099B86}"/>
              </a:ext>
            </a:extLst>
          </p:cNvPr>
          <p:cNvSpPr>
            <a:spLocks noGrp="1"/>
          </p:cNvSpPr>
          <p:nvPr>
            <p:ph idx="1"/>
          </p:nvPr>
        </p:nvSpPr>
        <p:spPr/>
        <p:txBody>
          <a:bodyPr>
            <a:normAutofit/>
          </a:bodyPr>
          <a:lstStyle/>
          <a:p>
            <a:r>
              <a:rPr lang="en-US" sz="2800" dirty="0"/>
              <a:t>In 1900, a Berlin physicist, Max Planck (1858-1947), rejected the belief that a heated body radiates energy in a steady stream but maintained instead that energy is radiated discontinuously, in irregular packets that he called “quanta.” </a:t>
            </a:r>
          </a:p>
          <a:p>
            <a:endParaRPr lang="en-US" sz="2800" dirty="0"/>
          </a:p>
          <a:p>
            <a:pPr lvl="1"/>
            <a:r>
              <a:rPr lang="en-US" sz="2800" dirty="0"/>
              <a:t>The quantum theory raised fundamental questions about the subatomic realm of the atom. </a:t>
            </a:r>
          </a:p>
        </p:txBody>
      </p:sp>
    </p:spTree>
    <p:extLst>
      <p:ext uri="{BB962C8B-B14F-4D97-AF65-F5344CB8AC3E}">
        <p14:creationId xmlns:p14="http://schemas.microsoft.com/office/powerpoint/2010/main" val="263479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9E9D8-A3C9-4DF6-B6FD-1E62143D73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AAA5C3-1AD2-47A9-A540-8DFAF6589669}"/>
              </a:ext>
            </a:extLst>
          </p:cNvPr>
          <p:cNvSpPr>
            <a:spLocks noGrp="1"/>
          </p:cNvSpPr>
          <p:nvPr>
            <p:ph idx="1"/>
          </p:nvPr>
        </p:nvSpPr>
        <p:spPr/>
        <p:txBody>
          <a:bodyPr>
            <a:noAutofit/>
          </a:bodyPr>
          <a:lstStyle/>
          <a:p>
            <a:r>
              <a:rPr lang="en-US" b="1" dirty="0"/>
              <a:t>Albert Einstein (1879-1955)</a:t>
            </a:r>
          </a:p>
          <a:p>
            <a:pPr lvl="1"/>
            <a:r>
              <a:rPr lang="en-US" sz="2000" dirty="0"/>
              <a:t>Germen born patent officer working in Switzerland, pushed these new theories of thermodynamics into new terrain. </a:t>
            </a:r>
          </a:p>
          <a:p>
            <a:pPr lvl="1"/>
            <a:r>
              <a:rPr lang="en-US" sz="2000" dirty="0"/>
              <a:t>In 1905, Einstein published a paper titled “The Electro-dynamics of Moving Bodies” that  contained his special theory or relativity. </a:t>
            </a:r>
          </a:p>
          <a:p>
            <a:pPr lvl="1"/>
            <a:r>
              <a:rPr lang="en-US" sz="2000" dirty="0"/>
              <a:t>Einstein concluded that matter was nothing but another form of energy. </a:t>
            </a:r>
          </a:p>
          <a:p>
            <a:pPr lvl="1"/>
            <a:r>
              <a:rPr lang="en-US" sz="2000" dirty="0"/>
              <a:t>His epochal formula E=mc</a:t>
            </a:r>
            <a:r>
              <a:rPr lang="en-US" sz="2000" baseline="30000" dirty="0"/>
              <a:t>2</a:t>
            </a:r>
          </a:p>
          <a:p>
            <a:pPr marL="457200" lvl="1" indent="0">
              <a:buNone/>
            </a:pPr>
            <a:r>
              <a:rPr lang="en-US" sz="2000" dirty="0"/>
              <a:t>Each particle of matter is equivalent to its mass times the square of the velocity of light- was they key theory explaining the vast energies contained within the atom. </a:t>
            </a:r>
          </a:p>
          <a:p>
            <a:pPr marL="457200" lvl="1" indent="0">
              <a:buNone/>
            </a:pPr>
            <a:r>
              <a:rPr lang="en-US" sz="2000" dirty="0"/>
              <a:t>It lead to the atomic age. </a:t>
            </a:r>
          </a:p>
        </p:txBody>
      </p:sp>
    </p:spTree>
    <p:extLst>
      <p:ext uri="{BB962C8B-B14F-4D97-AF65-F5344CB8AC3E}">
        <p14:creationId xmlns:p14="http://schemas.microsoft.com/office/powerpoint/2010/main" val="298364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C046-2B74-45F4-AF50-9BE714297404}"/>
              </a:ext>
            </a:extLst>
          </p:cNvPr>
          <p:cNvSpPr>
            <a:spLocks noGrp="1"/>
          </p:cNvSpPr>
          <p:nvPr>
            <p:ph type="title"/>
          </p:nvPr>
        </p:nvSpPr>
        <p:spPr/>
        <p:txBody>
          <a:bodyPr/>
          <a:lstStyle/>
          <a:p>
            <a:r>
              <a:rPr lang="en-US" dirty="0"/>
              <a:t>Toward a New Understanding of the Irrational </a:t>
            </a:r>
          </a:p>
        </p:txBody>
      </p:sp>
      <p:sp>
        <p:nvSpPr>
          <p:cNvPr id="3" name="Content Placeholder 2">
            <a:extLst>
              <a:ext uri="{FF2B5EF4-FFF2-40B4-BE49-F238E27FC236}">
                <a16:creationId xmlns:a16="http://schemas.microsoft.com/office/drawing/2014/main" id="{802C09E8-403E-4F3E-B46E-BFF59D3547BF}"/>
              </a:ext>
            </a:extLst>
          </p:cNvPr>
          <p:cNvSpPr>
            <a:spLocks noGrp="1"/>
          </p:cNvSpPr>
          <p:nvPr>
            <p:ph idx="1"/>
          </p:nvPr>
        </p:nvSpPr>
        <p:spPr/>
        <p:txBody>
          <a:bodyPr>
            <a:normAutofit/>
          </a:bodyPr>
          <a:lstStyle/>
          <a:p>
            <a:r>
              <a:rPr lang="en-US" sz="2800" dirty="0"/>
              <a:t>Thanks to the influence of science, confidence in human reason and progress still remained a dominant thread. </a:t>
            </a:r>
          </a:p>
          <a:p>
            <a:endParaRPr lang="en-US" sz="2800" dirty="0"/>
          </a:p>
          <a:p>
            <a:r>
              <a:rPr lang="en-US" sz="2800" dirty="0"/>
              <a:t>At the same time, however, a small group of intellectuals attacked the idea of optimistic progress, dethroned reason, and glorified the irrational. </a:t>
            </a:r>
          </a:p>
        </p:txBody>
      </p:sp>
    </p:spTree>
    <p:extLst>
      <p:ext uri="{BB962C8B-B14F-4D97-AF65-F5344CB8AC3E}">
        <p14:creationId xmlns:p14="http://schemas.microsoft.com/office/powerpoint/2010/main" val="147656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18ABD-FD29-4861-ABEF-4494C269E8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FB007A-5A7F-4917-B35E-6C6022BEB647}"/>
              </a:ext>
            </a:extLst>
          </p:cNvPr>
          <p:cNvSpPr>
            <a:spLocks noGrp="1"/>
          </p:cNvSpPr>
          <p:nvPr>
            <p:ph idx="1"/>
          </p:nvPr>
        </p:nvSpPr>
        <p:spPr>
          <a:xfrm>
            <a:off x="1251678" y="2286001"/>
            <a:ext cx="10178322" cy="4326834"/>
          </a:xfrm>
        </p:spPr>
        <p:txBody>
          <a:bodyPr/>
          <a:lstStyle/>
          <a:p>
            <a:r>
              <a:rPr lang="en-US" sz="3200" b="1" dirty="0"/>
              <a:t>Friedrich Nietzsche ( 1844-1900)</a:t>
            </a:r>
          </a:p>
          <a:p>
            <a:pPr lvl="1"/>
            <a:r>
              <a:rPr lang="en-US" sz="2400" dirty="0"/>
              <a:t>One of the intellectuals who glorified the irrational. </a:t>
            </a:r>
          </a:p>
          <a:p>
            <a:pPr lvl="1"/>
            <a:r>
              <a:rPr lang="en-US" sz="2400" dirty="0"/>
              <a:t>According to </a:t>
            </a:r>
            <a:r>
              <a:rPr lang="en-US" sz="2400" dirty="0" err="1"/>
              <a:t>Nietzche</a:t>
            </a:r>
            <a:r>
              <a:rPr lang="en-US" sz="2400" dirty="0"/>
              <a:t>, Western bourgeois society was decadent and incapable of any real cultural creativity, primarily because of its excessive emphasis on the rational faculty at the expense of emotions, passions, and instincts. </a:t>
            </a:r>
          </a:p>
          <a:p>
            <a:pPr lvl="1"/>
            <a:endParaRPr lang="en-US" sz="2400" dirty="0"/>
          </a:p>
          <a:p>
            <a:pPr lvl="1"/>
            <a:r>
              <a:rPr lang="en-US" sz="2400" dirty="0"/>
              <a:t>Reason </a:t>
            </a:r>
            <a:r>
              <a:rPr lang="en-US" sz="2400" dirty="0" err="1"/>
              <a:t>Nietzche</a:t>
            </a:r>
            <a:r>
              <a:rPr lang="en-US" sz="2400" dirty="0"/>
              <a:t> claimed, actually played little role in human life because humans were at the mercy of irrational life forces. </a:t>
            </a:r>
          </a:p>
        </p:txBody>
      </p:sp>
    </p:spTree>
    <p:extLst>
      <p:ext uri="{BB962C8B-B14F-4D97-AF65-F5344CB8AC3E}">
        <p14:creationId xmlns:p14="http://schemas.microsoft.com/office/powerpoint/2010/main" val="3662235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D0F1-9D8C-4406-9F65-A027A231AA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A79142-CF51-463F-987C-A519F6C34F7A}"/>
              </a:ext>
            </a:extLst>
          </p:cNvPr>
          <p:cNvSpPr>
            <a:spLocks noGrp="1"/>
          </p:cNvSpPr>
          <p:nvPr>
            <p:ph idx="1"/>
          </p:nvPr>
        </p:nvSpPr>
        <p:spPr/>
        <p:txBody>
          <a:bodyPr>
            <a:normAutofit/>
          </a:bodyPr>
          <a:lstStyle/>
          <a:p>
            <a:r>
              <a:rPr lang="en-US" sz="2800" dirty="0"/>
              <a:t>Nietzsche believed that Christianity should shoulder much of the blame for Western civilization’s enfeeblement. </a:t>
            </a:r>
          </a:p>
          <a:p>
            <a:pPr marL="0" indent="0">
              <a:buNone/>
            </a:pPr>
            <a:endParaRPr lang="en-US" sz="2800" dirty="0"/>
          </a:p>
          <a:p>
            <a:r>
              <a:rPr lang="en-US" sz="2800" dirty="0"/>
              <a:t>The “slave morality” of Christianity, he believed, had obliterated the human impulse for life and had crushed the human will. </a:t>
            </a:r>
          </a:p>
        </p:txBody>
      </p:sp>
    </p:spTree>
    <p:extLst>
      <p:ext uri="{BB962C8B-B14F-4D97-AF65-F5344CB8AC3E}">
        <p14:creationId xmlns:p14="http://schemas.microsoft.com/office/powerpoint/2010/main" val="401153057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8369</TotalTime>
  <Words>2855</Words>
  <Application>Microsoft Office PowerPoint</Application>
  <PresentationFormat>Widescreen</PresentationFormat>
  <Paragraphs>169</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Gill Sans MT</vt:lpstr>
      <vt:lpstr>Impact</vt:lpstr>
      <vt:lpstr>Badge</vt:lpstr>
      <vt:lpstr>AP European history  Chapter 24 An age of modernity, anxiety, and imperialism, 1894-1914.  </vt:lpstr>
      <vt:lpstr>PowerPoint Presentation</vt:lpstr>
      <vt:lpstr>Developments in the Sciences: The Emergence of a new physics </vt:lpstr>
      <vt:lpstr>PowerPoint Presentation</vt:lpstr>
      <vt:lpstr>PowerPoint Presentation</vt:lpstr>
      <vt:lpstr>PowerPoint Presentation</vt:lpstr>
      <vt:lpstr>Toward a New Understanding of the Irrational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impact of Darwin: Social Darwinism and Racism. </vt:lpstr>
      <vt:lpstr>PowerPoint Presentation</vt:lpstr>
      <vt:lpstr>PowerPoint Presentation</vt:lpstr>
      <vt:lpstr>PowerPoint Presentation</vt:lpstr>
      <vt:lpstr>The attack on Christianity and the response of the churches </vt:lpstr>
      <vt:lpstr>PowerPoint Presentation</vt:lpstr>
      <vt:lpstr>PowerPoint Presentation</vt:lpstr>
      <vt:lpstr>PowerPoint Presentation</vt:lpstr>
      <vt:lpstr>PowerPoint Presentation</vt:lpstr>
      <vt:lpstr>PowerPoint Presentation</vt:lpstr>
      <vt:lpstr>PowerPoint Presentation</vt:lpstr>
      <vt:lpstr>The culture of modernity </vt:lpstr>
      <vt:lpstr>Naturalism and symbolism in literature </vt:lpstr>
      <vt:lpstr>PowerPoint Presentation</vt:lpstr>
      <vt:lpstr>PowerPoint Presentation</vt:lpstr>
      <vt:lpstr>Modernism in the arts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Modernism in Music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24 An age of modernity, anxiety, and imperialism, 1894-1914.  </dc:title>
  <dc:creator>Tyler Moudry</dc:creator>
  <cp:lastModifiedBy>Tyler Moudry</cp:lastModifiedBy>
  <cp:revision>23</cp:revision>
  <dcterms:created xsi:type="dcterms:W3CDTF">2019-03-11T19:38:04Z</dcterms:created>
  <dcterms:modified xsi:type="dcterms:W3CDTF">2019-03-17T15:07:21Z</dcterms:modified>
</cp:coreProperties>
</file>