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3/10/2019</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3/10/2019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3/10/2019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3/10/2019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3/10/2019</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3/10/2019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3/10/2019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3/10/2019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3/10/2019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3/10/2019</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3/10/2019</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3/10/2019</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92B0B-0708-48B2-8CA8-35B6E15B0521}"/>
              </a:ext>
            </a:extLst>
          </p:cNvPr>
          <p:cNvSpPr>
            <a:spLocks noGrp="1"/>
          </p:cNvSpPr>
          <p:nvPr>
            <p:ph type="ctrTitle"/>
          </p:nvPr>
        </p:nvSpPr>
        <p:spPr/>
        <p:txBody>
          <a:bodyPr/>
          <a:lstStyle/>
          <a:p>
            <a:r>
              <a:rPr lang="en-US" sz="5400" dirty="0"/>
              <a:t>Ap European History </a:t>
            </a:r>
            <a:br>
              <a:rPr lang="en-US" sz="5400" dirty="0"/>
            </a:br>
            <a:r>
              <a:rPr lang="en-US" sz="5400" dirty="0"/>
              <a:t>Chapter 23 Section 3:  </a:t>
            </a:r>
          </a:p>
        </p:txBody>
      </p:sp>
      <p:sp>
        <p:nvSpPr>
          <p:cNvPr id="3" name="Subtitle 2">
            <a:extLst>
              <a:ext uri="{FF2B5EF4-FFF2-40B4-BE49-F238E27FC236}">
                <a16:creationId xmlns:a16="http://schemas.microsoft.com/office/drawing/2014/main" id="{77E54593-665D-4B70-BF23-701FB59D36A5}"/>
              </a:ext>
            </a:extLst>
          </p:cNvPr>
          <p:cNvSpPr>
            <a:spLocks noGrp="1"/>
          </p:cNvSpPr>
          <p:nvPr>
            <p:ph type="subTitle" idx="1"/>
          </p:nvPr>
        </p:nvSpPr>
        <p:spPr>
          <a:xfrm>
            <a:off x="2215045" y="4399723"/>
            <a:ext cx="8045373" cy="755374"/>
          </a:xfrm>
        </p:spPr>
        <p:txBody>
          <a:bodyPr>
            <a:normAutofit/>
          </a:bodyPr>
          <a:lstStyle/>
          <a:p>
            <a:r>
              <a:rPr lang="en-US" sz="3600" dirty="0"/>
              <a:t>The national state </a:t>
            </a:r>
          </a:p>
        </p:txBody>
      </p:sp>
    </p:spTree>
    <p:extLst>
      <p:ext uri="{BB962C8B-B14F-4D97-AF65-F5344CB8AC3E}">
        <p14:creationId xmlns:p14="http://schemas.microsoft.com/office/powerpoint/2010/main" val="27223945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FA5E6-60E3-4414-A0E0-0C0E50C50B4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EEB242C-E3C3-4BA2-8CE5-ACA8980879C7}"/>
              </a:ext>
            </a:extLst>
          </p:cNvPr>
          <p:cNvSpPr>
            <a:spLocks noGrp="1"/>
          </p:cNvSpPr>
          <p:nvPr>
            <p:ph idx="1"/>
          </p:nvPr>
        </p:nvSpPr>
        <p:spPr/>
        <p:txBody>
          <a:bodyPr/>
          <a:lstStyle/>
          <a:p>
            <a:r>
              <a:rPr lang="en-US" dirty="0"/>
              <a:t>The Constitution of.  1875, intended only as a stopgap- which lasted sixty-five years.</a:t>
            </a:r>
          </a:p>
          <a:p>
            <a:endParaRPr lang="en-US" dirty="0"/>
          </a:p>
          <a:p>
            <a:r>
              <a:rPr lang="en-US" dirty="0"/>
              <a:t>The prime minister or premier and his ministers were now responsible not to the president but to the Chamber of Deputies. </a:t>
            </a:r>
          </a:p>
        </p:txBody>
      </p:sp>
    </p:spTree>
    <p:extLst>
      <p:ext uri="{BB962C8B-B14F-4D97-AF65-F5344CB8AC3E}">
        <p14:creationId xmlns:p14="http://schemas.microsoft.com/office/powerpoint/2010/main" val="25526602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3C337-450E-457B-B9FC-C3D2CC792D7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448AC2A-B991-4E3D-BEEA-8328F6C16DF3}"/>
              </a:ext>
            </a:extLst>
          </p:cNvPr>
          <p:cNvSpPr>
            <a:spLocks noGrp="1"/>
          </p:cNvSpPr>
          <p:nvPr>
            <p:ph idx="1"/>
          </p:nvPr>
        </p:nvSpPr>
        <p:spPr/>
        <p:txBody>
          <a:bodyPr/>
          <a:lstStyle/>
          <a:p>
            <a:r>
              <a:rPr lang="en-US" dirty="0"/>
              <a:t>A major crisis in the 1880s actually served to strengthen the republican government. </a:t>
            </a:r>
          </a:p>
          <a:p>
            <a:pPr marL="0" indent="0">
              <a:buNone/>
            </a:pPr>
            <a:endParaRPr lang="en-US" dirty="0"/>
          </a:p>
          <a:p>
            <a:r>
              <a:rPr lang="en-US" dirty="0"/>
              <a:t>General Georges Boulanger (1837-1891) was a popular military officer who attracted the public attention of all those discontented with the Third Republic: the monarchists, Bonapartists, aristocrats, and nationalists who favored a war of revenge against Germany. </a:t>
            </a:r>
          </a:p>
          <a:p>
            <a:endParaRPr lang="en-US" dirty="0"/>
          </a:p>
          <a:p>
            <a:r>
              <a:rPr lang="en-US" dirty="0"/>
              <a:t>Boulanger appeared as the strong man on horseback, the savior of France. </a:t>
            </a:r>
          </a:p>
        </p:txBody>
      </p:sp>
    </p:spTree>
    <p:extLst>
      <p:ext uri="{BB962C8B-B14F-4D97-AF65-F5344CB8AC3E}">
        <p14:creationId xmlns:p14="http://schemas.microsoft.com/office/powerpoint/2010/main" val="7680771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0B253-A1F5-4E3F-9879-DB528476BA7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92CE1DA-F723-46B9-9426-568981366C47}"/>
              </a:ext>
            </a:extLst>
          </p:cNvPr>
          <p:cNvSpPr>
            <a:spLocks noGrp="1"/>
          </p:cNvSpPr>
          <p:nvPr>
            <p:ph idx="1"/>
          </p:nvPr>
        </p:nvSpPr>
        <p:spPr/>
        <p:txBody>
          <a:bodyPr>
            <a:normAutofit/>
          </a:bodyPr>
          <a:lstStyle/>
          <a:p>
            <a:r>
              <a:rPr lang="en-US" sz="2800" dirty="0"/>
              <a:t>By 1889, just when his strength had grown to the point where many expected a coup </a:t>
            </a:r>
            <a:r>
              <a:rPr lang="en-US" sz="2800" dirty="0" err="1"/>
              <a:t>d’etat</a:t>
            </a:r>
            <a:r>
              <a:rPr lang="en-US" sz="2800" dirty="0"/>
              <a:t>, he lost his nerve and fled France, a completely discredited man. </a:t>
            </a:r>
          </a:p>
        </p:txBody>
      </p:sp>
    </p:spTree>
    <p:extLst>
      <p:ext uri="{BB962C8B-B14F-4D97-AF65-F5344CB8AC3E}">
        <p14:creationId xmlns:p14="http://schemas.microsoft.com/office/powerpoint/2010/main" val="42540908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CE040-845A-44D3-B8D0-CCD9D50905C6}"/>
              </a:ext>
            </a:extLst>
          </p:cNvPr>
          <p:cNvSpPr>
            <a:spLocks noGrp="1"/>
          </p:cNvSpPr>
          <p:nvPr>
            <p:ph type="title"/>
          </p:nvPr>
        </p:nvSpPr>
        <p:spPr/>
        <p:txBody>
          <a:bodyPr/>
          <a:lstStyle/>
          <a:p>
            <a:r>
              <a:rPr lang="en-US" dirty="0"/>
              <a:t>Spain and Italy </a:t>
            </a:r>
          </a:p>
        </p:txBody>
      </p:sp>
      <p:sp>
        <p:nvSpPr>
          <p:cNvPr id="3" name="Content Placeholder 2">
            <a:extLst>
              <a:ext uri="{FF2B5EF4-FFF2-40B4-BE49-F238E27FC236}">
                <a16:creationId xmlns:a16="http://schemas.microsoft.com/office/drawing/2014/main" id="{D67CEEDF-6175-4EED-AFEE-651A3F7B05DC}"/>
              </a:ext>
            </a:extLst>
          </p:cNvPr>
          <p:cNvSpPr>
            <a:spLocks noGrp="1"/>
          </p:cNvSpPr>
          <p:nvPr>
            <p:ph idx="1"/>
          </p:nvPr>
        </p:nvSpPr>
        <p:spPr/>
        <p:txBody>
          <a:bodyPr/>
          <a:lstStyle/>
          <a:p>
            <a:r>
              <a:rPr lang="en-US" dirty="0"/>
              <a:t>In Spain, a new constitution, drafted in 1875 under King Alfonso XII (1874-1885), established a parliamentary government dominated by two political groups, the Conservatives and the  Liberals, whose members stemmed from the same small social group of great landowners allied with a few wealthy industrialists. </a:t>
            </a:r>
          </a:p>
        </p:txBody>
      </p:sp>
    </p:spTree>
    <p:extLst>
      <p:ext uri="{BB962C8B-B14F-4D97-AF65-F5344CB8AC3E}">
        <p14:creationId xmlns:p14="http://schemas.microsoft.com/office/powerpoint/2010/main" val="25464000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05436-3E83-46A2-B5D3-C2608572584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7F47CC6-B07D-4AF1-AEB8-5267B58EE487}"/>
              </a:ext>
            </a:extLst>
          </p:cNvPr>
          <p:cNvSpPr>
            <a:spLocks noGrp="1"/>
          </p:cNvSpPr>
          <p:nvPr>
            <p:ph idx="1"/>
          </p:nvPr>
        </p:nvSpPr>
        <p:spPr/>
        <p:txBody>
          <a:bodyPr>
            <a:normAutofit fontScale="92500" lnSpcReduction="10000"/>
          </a:bodyPr>
          <a:lstStyle/>
          <a:p>
            <a:r>
              <a:rPr lang="en-US" dirty="0"/>
              <a:t>Spain’s defeat in the Spanish-American war in 1898 and the loss of Cuba and the Philippines to the United States increased the discontent with the status quo. </a:t>
            </a:r>
          </a:p>
          <a:p>
            <a:endParaRPr lang="en-US" dirty="0"/>
          </a:p>
          <a:p>
            <a:r>
              <a:rPr lang="en-US" dirty="0"/>
              <a:t>When a group of young intellectuals known as the Generation of 1898 called for political and social reforms, both Liberals and Conservatives attempted to enlarge the electorate and win the masses’ support for their policies. </a:t>
            </a:r>
          </a:p>
          <a:p>
            <a:endParaRPr lang="en-US" dirty="0"/>
          </a:p>
          <a:p>
            <a:r>
              <a:rPr lang="en-US" dirty="0"/>
              <a:t>When violence erupted in Barcelona in July 1909, the military forces brutally suppressed the rebels. </a:t>
            </a:r>
          </a:p>
          <a:p>
            <a:r>
              <a:rPr lang="en-US" dirty="0"/>
              <a:t>The revolt and its repression made clear that reform would not be easily accomplished because the Catholic church, large landowners, and the army remained tied to a conservative social order. </a:t>
            </a:r>
          </a:p>
        </p:txBody>
      </p:sp>
    </p:spTree>
    <p:extLst>
      <p:ext uri="{BB962C8B-B14F-4D97-AF65-F5344CB8AC3E}">
        <p14:creationId xmlns:p14="http://schemas.microsoft.com/office/powerpoint/2010/main" val="14120050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99C60A-AFF0-494F-96A4-83EDC9041C40}"/>
              </a:ext>
            </a:extLst>
          </p:cNvPr>
          <p:cNvSpPr>
            <a:spLocks noGrp="1"/>
          </p:cNvSpPr>
          <p:nvPr>
            <p:ph type="title"/>
          </p:nvPr>
        </p:nvSpPr>
        <p:spPr/>
        <p:txBody>
          <a:bodyPr/>
          <a:lstStyle/>
          <a:p>
            <a:r>
              <a:rPr lang="en-US" dirty="0"/>
              <a:t>Italy </a:t>
            </a:r>
          </a:p>
        </p:txBody>
      </p:sp>
      <p:sp>
        <p:nvSpPr>
          <p:cNvPr id="3" name="Content Placeholder 2">
            <a:extLst>
              <a:ext uri="{FF2B5EF4-FFF2-40B4-BE49-F238E27FC236}">
                <a16:creationId xmlns:a16="http://schemas.microsoft.com/office/drawing/2014/main" id="{DFBF4C85-B39D-4B19-9387-5D36D5F74229}"/>
              </a:ext>
            </a:extLst>
          </p:cNvPr>
          <p:cNvSpPr>
            <a:spLocks noGrp="1"/>
          </p:cNvSpPr>
          <p:nvPr>
            <p:ph idx="1"/>
          </p:nvPr>
        </p:nvSpPr>
        <p:spPr/>
        <p:txBody>
          <a:bodyPr/>
          <a:lstStyle/>
          <a:p>
            <a:r>
              <a:rPr lang="en-US" dirty="0"/>
              <a:t>By 1870, Italy had emerged as a geographically united state with pretensions to great power status. </a:t>
            </a:r>
          </a:p>
          <a:p>
            <a:r>
              <a:rPr lang="en-US" dirty="0"/>
              <a:t>Its internal weakness, however, gave that claim a particularly hollow ring. </a:t>
            </a:r>
          </a:p>
          <a:p>
            <a:endParaRPr lang="en-US" dirty="0"/>
          </a:p>
          <a:p>
            <a:r>
              <a:rPr lang="en-US" dirty="0"/>
              <a:t>Sectional differences- a poverty stricken south and an industrializing north- </a:t>
            </a:r>
            <a:r>
              <a:rPr lang="en-US" dirty="0" err="1"/>
              <a:t>weakend</a:t>
            </a:r>
            <a:r>
              <a:rPr lang="en-US" dirty="0"/>
              <a:t> any sense of community. </a:t>
            </a:r>
          </a:p>
          <a:p>
            <a:r>
              <a:rPr lang="en-US" dirty="0"/>
              <a:t>Chronic turmoil between workers and industrialists undermined the social fabric. </a:t>
            </a:r>
          </a:p>
        </p:txBody>
      </p:sp>
    </p:spTree>
    <p:extLst>
      <p:ext uri="{BB962C8B-B14F-4D97-AF65-F5344CB8AC3E}">
        <p14:creationId xmlns:p14="http://schemas.microsoft.com/office/powerpoint/2010/main" val="37502679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9C473-982E-4EE3-812D-B0C2C9859F4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16588DD-057F-4BEC-BB92-65D85289C181}"/>
              </a:ext>
            </a:extLst>
          </p:cNvPr>
          <p:cNvSpPr>
            <a:spLocks noGrp="1"/>
          </p:cNvSpPr>
          <p:nvPr>
            <p:ph idx="1"/>
          </p:nvPr>
        </p:nvSpPr>
        <p:spPr/>
        <p:txBody>
          <a:bodyPr/>
          <a:lstStyle/>
          <a:p>
            <a:r>
              <a:rPr lang="en-US" dirty="0"/>
              <a:t>The Italian government was unable to deal effectively with these problems because of the extensive corruption among government officials and the lack of stability created by ever-changing government coalitions. </a:t>
            </a:r>
          </a:p>
          <a:p>
            <a:endParaRPr lang="en-US" dirty="0"/>
          </a:p>
          <a:p>
            <a:r>
              <a:rPr lang="en-US" dirty="0"/>
              <a:t>The granting of universal male suffrage in 1912 did little to correct the extensive corruption and weak government. </a:t>
            </a:r>
          </a:p>
          <a:p>
            <a:r>
              <a:rPr lang="en-US" dirty="0"/>
              <a:t>Even Italy’s pretensions to great power status proved hollow when Italy became the first European power to lose to an African state- Ethiopia. </a:t>
            </a:r>
          </a:p>
        </p:txBody>
      </p:sp>
    </p:spTree>
    <p:extLst>
      <p:ext uri="{BB962C8B-B14F-4D97-AF65-F5344CB8AC3E}">
        <p14:creationId xmlns:p14="http://schemas.microsoft.com/office/powerpoint/2010/main" val="34664440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722EF-DC47-423C-B2D2-9C41B2F3012A}"/>
              </a:ext>
            </a:extLst>
          </p:cNvPr>
          <p:cNvSpPr>
            <a:spLocks noGrp="1"/>
          </p:cNvSpPr>
          <p:nvPr>
            <p:ph type="title"/>
          </p:nvPr>
        </p:nvSpPr>
        <p:spPr/>
        <p:txBody>
          <a:bodyPr/>
          <a:lstStyle/>
          <a:p>
            <a:r>
              <a:rPr lang="en-US" dirty="0"/>
              <a:t>Central and Eastern Europe: Persistence of the old order </a:t>
            </a:r>
          </a:p>
        </p:txBody>
      </p:sp>
      <p:sp>
        <p:nvSpPr>
          <p:cNvPr id="3" name="Content Placeholder 2">
            <a:extLst>
              <a:ext uri="{FF2B5EF4-FFF2-40B4-BE49-F238E27FC236}">
                <a16:creationId xmlns:a16="http://schemas.microsoft.com/office/drawing/2014/main" id="{198817D9-8906-4B81-A618-90BD9B9DAF4E}"/>
              </a:ext>
            </a:extLst>
          </p:cNvPr>
          <p:cNvSpPr>
            <a:spLocks noGrp="1"/>
          </p:cNvSpPr>
          <p:nvPr>
            <p:ph idx="1"/>
          </p:nvPr>
        </p:nvSpPr>
        <p:spPr/>
        <p:txBody>
          <a:bodyPr/>
          <a:lstStyle/>
          <a:p>
            <a:r>
              <a:rPr lang="en-US" dirty="0"/>
              <a:t>Germany </a:t>
            </a:r>
          </a:p>
          <a:p>
            <a:pPr lvl="1"/>
            <a:r>
              <a:rPr lang="en-US" dirty="0"/>
              <a:t>The </a:t>
            </a:r>
            <a:r>
              <a:rPr lang="en-US" b="1" i="1" dirty="0" err="1"/>
              <a:t>Burndesrat</a:t>
            </a:r>
            <a:r>
              <a:rPr lang="en-US" dirty="0"/>
              <a:t>, or upper house, represented the 25 states that made up Germany. </a:t>
            </a:r>
          </a:p>
          <a:p>
            <a:pPr lvl="1"/>
            <a:r>
              <a:rPr lang="en-US" dirty="0"/>
              <a:t>Individual states, such as Bavaria and Prussia, kept their own kings, their own post offices, and even their own armies in peacetime. </a:t>
            </a:r>
          </a:p>
          <a:p>
            <a:pPr lvl="1"/>
            <a:endParaRPr lang="en-US" dirty="0"/>
          </a:p>
          <a:p>
            <a:pPr lvl="1"/>
            <a:r>
              <a:rPr lang="en-US" dirty="0"/>
              <a:t>The lower house of the German parliament, the Reichstag, was elected on the basis of universal male suffrage, but it did not have ministerial responsibility. </a:t>
            </a:r>
          </a:p>
        </p:txBody>
      </p:sp>
    </p:spTree>
    <p:extLst>
      <p:ext uri="{BB962C8B-B14F-4D97-AF65-F5344CB8AC3E}">
        <p14:creationId xmlns:p14="http://schemas.microsoft.com/office/powerpoint/2010/main" val="3016640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99B39-F1A3-4064-8E28-EF9F8D78647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E3AF02F-AD34-4818-AA5D-10F3FD2FD750}"/>
              </a:ext>
            </a:extLst>
          </p:cNvPr>
          <p:cNvSpPr>
            <a:spLocks noGrp="1"/>
          </p:cNvSpPr>
          <p:nvPr>
            <p:ph idx="1"/>
          </p:nvPr>
        </p:nvSpPr>
        <p:spPr/>
        <p:txBody>
          <a:bodyPr/>
          <a:lstStyle/>
          <a:p>
            <a:r>
              <a:rPr lang="en-US" dirty="0"/>
              <a:t>Ministers of government, the most important of which was the chancellor, were responsible not to the parliament but to the emperor. </a:t>
            </a:r>
          </a:p>
          <a:p>
            <a:r>
              <a:rPr lang="en-US" dirty="0"/>
              <a:t>The emperor also commanded the armed forces and controlled foreign policy and internal administration. </a:t>
            </a:r>
          </a:p>
          <a:p>
            <a:r>
              <a:rPr lang="en-US" dirty="0"/>
              <a:t>Though the creation of a parliament elected by universal male suffrage presented opportunities for the growth of a real pollical democracy, it failed to develop in Germany before World War I. </a:t>
            </a:r>
          </a:p>
          <a:p>
            <a:r>
              <a:rPr lang="en-US" dirty="0"/>
              <a:t>The army and Bismarck were two major reasons why it did not. </a:t>
            </a:r>
          </a:p>
        </p:txBody>
      </p:sp>
    </p:spTree>
    <p:extLst>
      <p:ext uri="{BB962C8B-B14F-4D97-AF65-F5344CB8AC3E}">
        <p14:creationId xmlns:p14="http://schemas.microsoft.com/office/powerpoint/2010/main" val="21001209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F6008-6882-4DC5-811F-3CC5EF3F6AC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2328EE0-6838-4BEC-9E06-F9196A535097}"/>
              </a:ext>
            </a:extLst>
          </p:cNvPr>
          <p:cNvSpPr>
            <a:spLocks noGrp="1"/>
          </p:cNvSpPr>
          <p:nvPr>
            <p:ph idx="1"/>
          </p:nvPr>
        </p:nvSpPr>
        <p:spPr/>
        <p:txBody>
          <a:bodyPr/>
          <a:lstStyle/>
          <a:p>
            <a:r>
              <a:rPr lang="en-US" dirty="0"/>
              <a:t>The German (largely Prussian) army viewed itself as the defender of monarchy and </a:t>
            </a:r>
            <a:r>
              <a:rPr lang="en-US" dirty="0" err="1"/>
              <a:t>aristorcracy</a:t>
            </a:r>
            <a:r>
              <a:rPr lang="en-US" dirty="0"/>
              <a:t> and sought to escape any control by the Reichstag by operating under a general staff responsible only to the emperor. </a:t>
            </a:r>
          </a:p>
          <a:p>
            <a:endParaRPr lang="en-US" dirty="0"/>
          </a:p>
          <a:p>
            <a:r>
              <a:rPr lang="en-US" dirty="0"/>
              <a:t>The policies of Bismarck, who served as chancellor of the new German state until 1890, often served to prevent the growth of more democratic institutions. </a:t>
            </a:r>
          </a:p>
        </p:txBody>
      </p:sp>
    </p:spTree>
    <p:extLst>
      <p:ext uri="{BB962C8B-B14F-4D97-AF65-F5344CB8AC3E}">
        <p14:creationId xmlns:p14="http://schemas.microsoft.com/office/powerpoint/2010/main" val="2472053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EDE33-C212-47F8-98F5-C642D0D85FBA}"/>
              </a:ext>
            </a:extLst>
          </p:cNvPr>
          <p:cNvSpPr>
            <a:spLocks noGrp="1"/>
          </p:cNvSpPr>
          <p:nvPr>
            <p:ph type="title"/>
          </p:nvPr>
        </p:nvSpPr>
        <p:spPr/>
        <p:txBody>
          <a:bodyPr/>
          <a:lstStyle/>
          <a:p>
            <a:r>
              <a:rPr lang="en-US" dirty="0"/>
              <a:t>Western Europe: the growth of political democracy </a:t>
            </a:r>
          </a:p>
        </p:txBody>
      </p:sp>
      <p:sp>
        <p:nvSpPr>
          <p:cNvPr id="3" name="Content Placeholder 2">
            <a:extLst>
              <a:ext uri="{FF2B5EF4-FFF2-40B4-BE49-F238E27FC236}">
                <a16:creationId xmlns:a16="http://schemas.microsoft.com/office/drawing/2014/main" id="{2554D207-80B6-4C4F-8D60-74D09BB610CD}"/>
              </a:ext>
            </a:extLst>
          </p:cNvPr>
          <p:cNvSpPr>
            <a:spLocks noGrp="1"/>
          </p:cNvSpPr>
          <p:nvPr>
            <p:ph idx="1"/>
          </p:nvPr>
        </p:nvSpPr>
        <p:spPr/>
        <p:txBody>
          <a:bodyPr>
            <a:normAutofit/>
          </a:bodyPr>
          <a:lstStyle/>
          <a:p>
            <a:r>
              <a:rPr lang="en-US" sz="3200" dirty="0"/>
              <a:t>In general, parliamentary government was most firmly rooted in the western European states.</a:t>
            </a:r>
          </a:p>
          <a:p>
            <a:r>
              <a:rPr lang="en-US" sz="3200" dirty="0"/>
              <a:t>Both Britain and France saw an expansion of the franchise. </a:t>
            </a:r>
          </a:p>
        </p:txBody>
      </p:sp>
    </p:spTree>
    <p:extLst>
      <p:ext uri="{BB962C8B-B14F-4D97-AF65-F5344CB8AC3E}">
        <p14:creationId xmlns:p14="http://schemas.microsoft.com/office/powerpoint/2010/main" val="39981556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912E0-A8FA-4AD2-84F4-A75B636B46B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9185792-2098-4640-A8DF-6E99ABF059AF}"/>
              </a:ext>
            </a:extLst>
          </p:cNvPr>
          <p:cNvSpPr>
            <a:spLocks noGrp="1"/>
          </p:cNvSpPr>
          <p:nvPr>
            <p:ph idx="1"/>
          </p:nvPr>
        </p:nvSpPr>
        <p:spPr/>
        <p:txBody>
          <a:bodyPr/>
          <a:lstStyle/>
          <a:p>
            <a:r>
              <a:rPr lang="en-US" dirty="0"/>
              <a:t>Both the repressive and the social welfare measures failed to stop the growth of socialism. </a:t>
            </a:r>
          </a:p>
          <a:p>
            <a:r>
              <a:rPr lang="en-US" dirty="0"/>
              <a:t>The Social Democratic Party continued to grow. </a:t>
            </a:r>
          </a:p>
          <a:p>
            <a:endParaRPr lang="en-US" dirty="0"/>
          </a:p>
          <a:p>
            <a:r>
              <a:rPr lang="en-US" dirty="0"/>
              <a:t>Emperor William II forced Bismarck to resign. </a:t>
            </a:r>
          </a:p>
        </p:txBody>
      </p:sp>
    </p:spTree>
    <p:extLst>
      <p:ext uri="{BB962C8B-B14F-4D97-AF65-F5344CB8AC3E}">
        <p14:creationId xmlns:p14="http://schemas.microsoft.com/office/powerpoint/2010/main" val="37168479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DE1A09-EEEA-4B8D-AD28-F2FF06B3656B}"/>
              </a:ext>
            </a:extLst>
          </p:cNvPr>
          <p:cNvSpPr>
            <a:spLocks noGrp="1"/>
          </p:cNvSpPr>
          <p:nvPr>
            <p:ph type="title"/>
          </p:nvPr>
        </p:nvSpPr>
        <p:spPr/>
        <p:txBody>
          <a:bodyPr/>
          <a:lstStyle/>
          <a:p>
            <a:r>
              <a:rPr lang="en-US" dirty="0"/>
              <a:t>Austria-Hungary </a:t>
            </a:r>
          </a:p>
        </p:txBody>
      </p:sp>
      <p:sp>
        <p:nvSpPr>
          <p:cNvPr id="3" name="Content Placeholder 2">
            <a:extLst>
              <a:ext uri="{FF2B5EF4-FFF2-40B4-BE49-F238E27FC236}">
                <a16:creationId xmlns:a16="http://schemas.microsoft.com/office/drawing/2014/main" id="{ED350A88-8B58-4ABE-A1F3-75568C89DFF2}"/>
              </a:ext>
            </a:extLst>
          </p:cNvPr>
          <p:cNvSpPr>
            <a:spLocks noGrp="1"/>
          </p:cNvSpPr>
          <p:nvPr>
            <p:ph idx="1"/>
          </p:nvPr>
        </p:nvSpPr>
        <p:spPr/>
        <p:txBody>
          <a:bodyPr/>
          <a:lstStyle/>
          <a:p>
            <a:r>
              <a:rPr lang="en-US" dirty="0"/>
              <a:t>After the creation of the Dual Monarchy of Austria-Hungary in 1867, the Austrian part received a constitution that established a parliamentary system with the principle of ministerial responsibility. </a:t>
            </a:r>
          </a:p>
          <a:p>
            <a:endParaRPr lang="en-US" dirty="0"/>
          </a:p>
          <a:p>
            <a:r>
              <a:rPr lang="en-US" dirty="0"/>
              <a:t>Emperor Francis Joseph largely ignored ministerial responsibility and proceeded to personally appoint and dismiss this ministers and rule by decree when parliament was not in session. </a:t>
            </a:r>
          </a:p>
        </p:txBody>
      </p:sp>
    </p:spTree>
    <p:extLst>
      <p:ext uri="{BB962C8B-B14F-4D97-AF65-F5344CB8AC3E}">
        <p14:creationId xmlns:p14="http://schemas.microsoft.com/office/powerpoint/2010/main" val="15821189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3EE9D-DA76-41E1-B4ED-CD87C6B65909}"/>
              </a:ext>
            </a:extLst>
          </p:cNvPr>
          <p:cNvSpPr>
            <a:spLocks noGrp="1"/>
          </p:cNvSpPr>
          <p:nvPr>
            <p:ph type="title"/>
          </p:nvPr>
        </p:nvSpPr>
        <p:spPr/>
        <p:txBody>
          <a:bodyPr/>
          <a:lstStyle/>
          <a:p>
            <a:r>
              <a:rPr lang="en-US" dirty="0"/>
              <a:t>Russia </a:t>
            </a:r>
          </a:p>
        </p:txBody>
      </p:sp>
      <p:sp>
        <p:nvSpPr>
          <p:cNvPr id="3" name="Content Placeholder 2">
            <a:extLst>
              <a:ext uri="{FF2B5EF4-FFF2-40B4-BE49-F238E27FC236}">
                <a16:creationId xmlns:a16="http://schemas.microsoft.com/office/drawing/2014/main" id="{6D858BDE-1712-4F8B-A2B3-C60FD59C9FB6}"/>
              </a:ext>
            </a:extLst>
          </p:cNvPr>
          <p:cNvSpPr>
            <a:spLocks noGrp="1"/>
          </p:cNvSpPr>
          <p:nvPr>
            <p:ph idx="1"/>
          </p:nvPr>
        </p:nvSpPr>
        <p:spPr/>
        <p:txBody>
          <a:bodyPr/>
          <a:lstStyle/>
          <a:p>
            <a:r>
              <a:rPr lang="en-US" dirty="0"/>
              <a:t>In Russia, government made no concession whatever to liberal and democratic reforms. </a:t>
            </a:r>
          </a:p>
          <a:p>
            <a:r>
              <a:rPr lang="en-US" dirty="0"/>
              <a:t>The assassination of Alexander II in 1881 convinced his son and successor, Alexander III (1881-1894), that reform had been a mistake, and he quickly instituted what he said were “exceptional measures.” </a:t>
            </a:r>
          </a:p>
        </p:txBody>
      </p:sp>
    </p:spTree>
    <p:extLst>
      <p:ext uri="{BB962C8B-B14F-4D97-AF65-F5344CB8AC3E}">
        <p14:creationId xmlns:p14="http://schemas.microsoft.com/office/powerpoint/2010/main" val="6360958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A2851-49BC-4D88-A101-238139803E3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E8DBDBA-DCDC-40CB-95A7-4C9ECD5AB400}"/>
              </a:ext>
            </a:extLst>
          </p:cNvPr>
          <p:cNvSpPr>
            <a:spLocks noGrp="1"/>
          </p:cNvSpPr>
          <p:nvPr>
            <p:ph idx="1"/>
          </p:nvPr>
        </p:nvSpPr>
        <p:spPr/>
        <p:txBody>
          <a:bodyPr/>
          <a:lstStyle/>
          <a:p>
            <a:r>
              <a:rPr lang="en-US" dirty="0"/>
              <a:t>When Alexander III died, his weak son and successor, Nicholas II (1894-1917), adopted his father’s conviction and the absolute power of the tsars should be preserved. </a:t>
            </a:r>
          </a:p>
          <a:p>
            <a:endParaRPr lang="en-US" dirty="0"/>
          </a:p>
          <a:p>
            <a:r>
              <a:rPr lang="en-US" dirty="0"/>
              <a:t>But conditions were changing, especially with the growth of Industrialization, and the tsar’s approach was not realistic in view of the new circumstances he faced. </a:t>
            </a:r>
          </a:p>
        </p:txBody>
      </p:sp>
    </p:spTree>
    <p:extLst>
      <p:ext uri="{BB962C8B-B14F-4D97-AF65-F5344CB8AC3E}">
        <p14:creationId xmlns:p14="http://schemas.microsoft.com/office/powerpoint/2010/main" val="40095474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EC1BE-AD96-409D-AF57-E04F64F24902}"/>
              </a:ext>
            </a:extLst>
          </p:cNvPr>
          <p:cNvSpPr>
            <a:spLocks noGrp="1"/>
          </p:cNvSpPr>
          <p:nvPr>
            <p:ph type="title"/>
          </p:nvPr>
        </p:nvSpPr>
        <p:spPr/>
        <p:txBody>
          <a:bodyPr/>
          <a:lstStyle/>
          <a:p>
            <a:r>
              <a:rPr lang="en-US" dirty="0"/>
              <a:t>Reform in Britain </a:t>
            </a:r>
          </a:p>
        </p:txBody>
      </p:sp>
      <p:sp>
        <p:nvSpPr>
          <p:cNvPr id="3" name="Content Placeholder 2">
            <a:extLst>
              <a:ext uri="{FF2B5EF4-FFF2-40B4-BE49-F238E27FC236}">
                <a16:creationId xmlns:a16="http://schemas.microsoft.com/office/drawing/2014/main" id="{859F5AFD-240F-4DB0-91B8-03D5A66E48E0}"/>
              </a:ext>
            </a:extLst>
          </p:cNvPr>
          <p:cNvSpPr>
            <a:spLocks noGrp="1"/>
          </p:cNvSpPr>
          <p:nvPr>
            <p:ph idx="1"/>
          </p:nvPr>
        </p:nvSpPr>
        <p:spPr/>
        <p:txBody>
          <a:bodyPr>
            <a:normAutofit/>
          </a:bodyPr>
          <a:lstStyle/>
          <a:p>
            <a:r>
              <a:rPr lang="en-US" dirty="0"/>
              <a:t>Much advocated by the Reform Act of 1867, the right to vote was further expanded during the second ministry of William Gladstone (1880-1885) with the passage of the Reform Act of 1884. </a:t>
            </a:r>
          </a:p>
          <a:p>
            <a:pPr lvl="1"/>
            <a:r>
              <a:rPr lang="en-US" sz="2000" dirty="0"/>
              <a:t>It gave the vote to all men who paid regular rents or taxes, thus largely enfranchising agricultural workers, a group previously excluded. </a:t>
            </a:r>
          </a:p>
        </p:txBody>
      </p:sp>
    </p:spTree>
    <p:extLst>
      <p:ext uri="{BB962C8B-B14F-4D97-AF65-F5344CB8AC3E}">
        <p14:creationId xmlns:p14="http://schemas.microsoft.com/office/powerpoint/2010/main" val="12537762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130D0-C078-4D4B-B239-6D16F0AC3A3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607E2F4-2144-4DE6-B9A6-161AD6F2F90C}"/>
              </a:ext>
            </a:extLst>
          </p:cNvPr>
          <p:cNvSpPr>
            <a:spLocks noGrp="1"/>
          </p:cNvSpPr>
          <p:nvPr>
            <p:ph idx="1"/>
          </p:nvPr>
        </p:nvSpPr>
        <p:spPr/>
        <p:txBody>
          <a:bodyPr/>
          <a:lstStyle/>
          <a:p>
            <a:r>
              <a:rPr lang="en-US" sz="3200" dirty="0"/>
              <a:t>The Redistribution Act eliminated historic boroughs and counties and established continuances with approximately equal populations and one representative each. </a:t>
            </a:r>
          </a:p>
          <a:p>
            <a:endParaRPr lang="en-US" dirty="0"/>
          </a:p>
        </p:txBody>
      </p:sp>
    </p:spTree>
    <p:extLst>
      <p:ext uri="{BB962C8B-B14F-4D97-AF65-F5344CB8AC3E}">
        <p14:creationId xmlns:p14="http://schemas.microsoft.com/office/powerpoint/2010/main" val="15164564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1E2A9-A0B3-42DE-A16F-B6B19C3096A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9F56776-7FCA-4EBC-BF27-467E6379282C}"/>
              </a:ext>
            </a:extLst>
          </p:cNvPr>
          <p:cNvSpPr>
            <a:spLocks noGrp="1"/>
          </p:cNvSpPr>
          <p:nvPr>
            <p:ph idx="1"/>
          </p:nvPr>
        </p:nvSpPr>
        <p:spPr/>
        <p:txBody>
          <a:bodyPr/>
          <a:lstStyle/>
          <a:p>
            <a:r>
              <a:rPr lang="en-US" dirty="0"/>
              <a:t>Like other unfree ethnic groups in Europe, the Irish developed a sense of national self-consciousness. </a:t>
            </a:r>
          </a:p>
          <a:p>
            <a:r>
              <a:rPr lang="en-US" dirty="0"/>
              <a:t>They detested the absentee British landlords and their burdensome rents. </a:t>
            </a:r>
          </a:p>
          <a:p>
            <a:endParaRPr lang="en-US" dirty="0"/>
          </a:p>
          <a:p>
            <a:r>
              <a:rPr lang="en-US" dirty="0"/>
              <a:t>In 1870, William Gladstone attempted to alleviate Irish discontent by enacting limited land reform, but as Irish tenants continued to be evicted in the 1870s, the Irish peasants responded with terrorist acts. </a:t>
            </a:r>
          </a:p>
          <a:p>
            <a:pPr lvl="1"/>
            <a:r>
              <a:rPr lang="en-US" dirty="0"/>
              <a:t>When the government reacted in turn with more force, Irish Catholics began to demand independence. </a:t>
            </a:r>
          </a:p>
        </p:txBody>
      </p:sp>
    </p:spTree>
    <p:extLst>
      <p:ext uri="{BB962C8B-B14F-4D97-AF65-F5344CB8AC3E}">
        <p14:creationId xmlns:p14="http://schemas.microsoft.com/office/powerpoint/2010/main" val="5572125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C5B090-EF5C-4683-8D3E-9B7CEB316AA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8BB3CBD-1FA1-4BF1-9399-BA7F3FD454F5}"/>
              </a:ext>
            </a:extLst>
          </p:cNvPr>
          <p:cNvSpPr>
            <a:spLocks noGrp="1"/>
          </p:cNvSpPr>
          <p:nvPr>
            <p:ph idx="1"/>
          </p:nvPr>
        </p:nvSpPr>
        <p:spPr/>
        <p:txBody>
          <a:bodyPr/>
          <a:lstStyle/>
          <a:p>
            <a:r>
              <a:rPr lang="en-US" dirty="0"/>
              <a:t>When the Liberals finally enacted a Home Rule Act in 1914, an explosive situation in Ireland itself created more problems. </a:t>
            </a:r>
          </a:p>
          <a:p>
            <a:endParaRPr lang="en-US" dirty="0"/>
          </a:p>
          <a:p>
            <a:r>
              <a:rPr lang="en-US" dirty="0"/>
              <a:t>Irish Protestants in northern Ireland, especially in the province of Ulster, wanted no part of an Irish Catholic state. </a:t>
            </a:r>
          </a:p>
          <a:p>
            <a:endParaRPr lang="en-US" dirty="0"/>
          </a:p>
          <a:p>
            <a:r>
              <a:rPr lang="en-US" dirty="0"/>
              <a:t>The outbreak of World War I enabled the British government to sidestep the potentially explosive issue and to suspend Irish home rule for the duration of the war. </a:t>
            </a:r>
          </a:p>
        </p:txBody>
      </p:sp>
    </p:spTree>
    <p:extLst>
      <p:ext uri="{BB962C8B-B14F-4D97-AF65-F5344CB8AC3E}">
        <p14:creationId xmlns:p14="http://schemas.microsoft.com/office/powerpoint/2010/main" val="16051011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6D74E6-9267-4DE8-998E-BB52367E8C4C}"/>
              </a:ext>
            </a:extLst>
          </p:cNvPr>
          <p:cNvSpPr>
            <a:spLocks noGrp="1"/>
          </p:cNvSpPr>
          <p:nvPr>
            <p:ph type="title"/>
          </p:nvPr>
        </p:nvSpPr>
        <p:spPr/>
        <p:txBody>
          <a:bodyPr/>
          <a:lstStyle/>
          <a:p>
            <a:r>
              <a:rPr lang="en-US" dirty="0"/>
              <a:t>The third Republic in France </a:t>
            </a:r>
          </a:p>
        </p:txBody>
      </p:sp>
      <p:sp>
        <p:nvSpPr>
          <p:cNvPr id="3" name="Content Placeholder 2">
            <a:extLst>
              <a:ext uri="{FF2B5EF4-FFF2-40B4-BE49-F238E27FC236}">
                <a16:creationId xmlns:a16="http://schemas.microsoft.com/office/drawing/2014/main" id="{67C46DC4-3348-4C9C-A1A5-348460A2CFB8}"/>
              </a:ext>
            </a:extLst>
          </p:cNvPr>
          <p:cNvSpPr>
            <a:spLocks noGrp="1"/>
          </p:cNvSpPr>
          <p:nvPr>
            <p:ph idx="1"/>
          </p:nvPr>
        </p:nvSpPr>
        <p:spPr/>
        <p:txBody>
          <a:bodyPr/>
          <a:lstStyle/>
          <a:p>
            <a:r>
              <a:rPr lang="en-US" dirty="0"/>
              <a:t>The defeat of France by the Prussian army in 1870 brought the downfall of Louis Napoleon’s Second Empire. </a:t>
            </a:r>
          </a:p>
          <a:p>
            <a:r>
              <a:rPr lang="en-US" dirty="0"/>
              <a:t>French republicans initially set up a provisional government, but the victorious Otto von Bismarck intervened and forced the French to choose a government by universal male suffrage. </a:t>
            </a:r>
          </a:p>
        </p:txBody>
      </p:sp>
    </p:spTree>
    <p:extLst>
      <p:ext uri="{BB962C8B-B14F-4D97-AF65-F5344CB8AC3E}">
        <p14:creationId xmlns:p14="http://schemas.microsoft.com/office/powerpoint/2010/main" val="20155532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6E97B-C494-49E3-8910-F85079E596E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ED7057E-5124-4D13-875D-9D4B93D71CD3}"/>
              </a:ext>
            </a:extLst>
          </p:cNvPr>
          <p:cNvSpPr>
            <a:spLocks noGrp="1"/>
          </p:cNvSpPr>
          <p:nvPr>
            <p:ph idx="1"/>
          </p:nvPr>
        </p:nvSpPr>
        <p:spPr/>
        <p:txBody>
          <a:bodyPr/>
          <a:lstStyle/>
          <a:p>
            <a:r>
              <a:rPr lang="en-US" dirty="0"/>
              <a:t>Gradually women expanded their activities to include taking care of weapons, working as scouts, and even setting up their own fighting brigades. </a:t>
            </a:r>
          </a:p>
          <a:p>
            <a:endParaRPr lang="en-US" dirty="0"/>
          </a:p>
          <a:p>
            <a:r>
              <a:rPr lang="en-US" dirty="0"/>
              <a:t>Louis Michel (1830-1905), a schoolteacher, emerged as one of the leaders of the Paris Commune. </a:t>
            </a:r>
          </a:p>
          <a:p>
            <a:pPr lvl="1"/>
            <a:r>
              <a:rPr lang="en-US" dirty="0"/>
              <a:t>She provided tireless in forming committees for the defense of the revolutionary Commune. </a:t>
            </a:r>
          </a:p>
          <a:p>
            <a:pPr lvl="1"/>
            <a:endParaRPr lang="en-US" dirty="0"/>
          </a:p>
          <a:p>
            <a:pPr lvl="1"/>
            <a:r>
              <a:rPr lang="en-US" dirty="0"/>
              <a:t>All of these efforts were in vain. In the last week of May, government troops massacred thousands of the Commune’s defenders. </a:t>
            </a:r>
          </a:p>
        </p:txBody>
      </p:sp>
    </p:spTree>
    <p:extLst>
      <p:ext uri="{BB962C8B-B14F-4D97-AF65-F5344CB8AC3E}">
        <p14:creationId xmlns:p14="http://schemas.microsoft.com/office/powerpoint/2010/main" val="14952497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8996A-A06A-46DC-98A9-E7FDA178D1C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A16159C-9796-4AF2-94BA-A3FF68AA0448}"/>
              </a:ext>
            </a:extLst>
          </p:cNvPr>
          <p:cNvSpPr>
            <a:spLocks noGrp="1"/>
          </p:cNvSpPr>
          <p:nvPr>
            <p:ph idx="1"/>
          </p:nvPr>
        </p:nvSpPr>
        <p:spPr/>
        <p:txBody>
          <a:bodyPr/>
          <a:lstStyle/>
          <a:p>
            <a:r>
              <a:rPr lang="en-US" dirty="0"/>
              <a:t>Although a majority of the members of the monarchist-dominated National Assembly wished to restore a monarchy to France, inability to agree on who should be king caused the monarchists to miss their opportunity and led in 1875 to an improvised constitution that established a republican form of government as the least divisive compromise. </a:t>
            </a:r>
          </a:p>
          <a:p>
            <a:pPr lvl="1"/>
            <a:r>
              <a:rPr lang="en-US" dirty="0"/>
              <a:t>This constitution established a bicameral legislature with an upper house, the Senate, elected indirectly and a lower house, the Chamber of Deputies, chosen by universal male </a:t>
            </a:r>
            <a:r>
              <a:rPr lang="en-US" dirty="0" err="1"/>
              <a:t>sufferage</a:t>
            </a:r>
            <a:r>
              <a:rPr lang="en-US" dirty="0"/>
              <a:t>; a president, selected by the legislature for a term of seven years, served as executive of the government. </a:t>
            </a:r>
          </a:p>
        </p:txBody>
      </p:sp>
    </p:spTree>
    <p:extLst>
      <p:ext uri="{BB962C8B-B14F-4D97-AF65-F5344CB8AC3E}">
        <p14:creationId xmlns:p14="http://schemas.microsoft.com/office/powerpoint/2010/main" val="634073917"/>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171312"/>
      </a:dk2>
      <a:lt2>
        <a:srgbClr val="F7F0DF"/>
      </a:lt2>
      <a:accent1>
        <a:srgbClr val="53AE6E"/>
      </a:accent1>
      <a:accent2>
        <a:srgbClr val="326267"/>
      </a:accent2>
      <a:accent3>
        <a:srgbClr val="C5C34A"/>
      </a:accent3>
      <a:accent4>
        <a:srgbClr val="BF6546"/>
      </a:accent4>
      <a:accent5>
        <a:srgbClr val="81B5A8"/>
      </a:accent5>
      <a:accent6>
        <a:srgbClr val="636455"/>
      </a:accent6>
      <a:hlink>
        <a:srgbClr val="81B5A8"/>
      </a:hlink>
      <a:folHlink>
        <a:srgbClr val="936888"/>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A1A3E1F0-B5EF-49C5-810A-B1B32AEDDC80}"/>
    </a:ext>
  </a:extLst>
</a:theme>
</file>

<file path=docProps/app.xml><?xml version="1.0" encoding="utf-8"?>
<Properties xmlns="http://schemas.openxmlformats.org/officeDocument/2006/extended-properties" xmlns:vt="http://schemas.openxmlformats.org/officeDocument/2006/docPropsVTypes">
  <Template>TM10001106[[fn=Badge]]</Template>
  <TotalTime>96</TotalTime>
  <Words>1400</Words>
  <Application>Microsoft Office PowerPoint</Application>
  <PresentationFormat>Widescreen</PresentationFormat>
  <Paragraphs>84</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Gill Sans MT</vt:lpstr>
      <vt:lpstr>Impact</vt:lpstr>
      <vt:lpstr>Badge</vt:lpstr>
      <vt:lpstr>Ap European History  Chapter 23 Section 3:  </vt:lpstr>
      <vt:lpstr>Western Europe: the growth of political democracy </vt:lpstr>
      <vt:lpstr>Reform in Britain </vt:lpstr>
      <vt:lpstr>PowerPoint Presentation</vt:lpstr>
      <vt:lpstr>PowerPoint Presentation</vt:lpstr>
      <vt:lpstr>PowerPoint Presentation</vt:lpstr>
      <vt:lpstr>The third Republic in France </vt:lpstr>
      <vt:lpstr>PowerPoint Presentation</vt:lpstr>
      <vt:lpstr>PowerPoint Presentation</vt:lpstr>
      <vt:lpstr>PowerPoint Presentation</vt:lpstr>
      <vt:lpstr>PowerPoint Presentation</vt:lpstr>
      <vt:lpstr>PowerPoint Presentation</vt:lpstr>
      <vt:lpstr>Spain and Italy </vt:lpstr>
      <vt:lpstr>PowerPoint Presentation</vt:lpstr>
      <vt:lpstr>Italy </vt:lpstr>
      <vt:lpstr>PowerPoint Presentation</vt:lpstr>
      <vt:lpstr>Central and Eastern Europe: Persistence of the old order </vt:lpstr>
      <vt:lpstr>PowerPoint Presentation</vt:lpstr>
      <vt:lpstr>PowerPoint Presentation</vt:lpstr>
      <vt:lpstr>PowerPoint Presentation</vt:lpstr>
      <vt:lpstr>Austria-Hungary </vt:lpstr>
      <vt:lpstr>Russia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European History  Chapter 23 Section 3:  </dc:title>
  <dc:creator>Tyler Moudry</dc:creator>
  <cp:lastModifiedBy>Tyler Moudry</cp:lastModifiedBy>
  <cp:revision>8</cp:revision>
  <dcterms:created xsi:type="dcterms:W3CDTF">2019-03-10T20:09:17Z</dcterms:created>
  <dcterms:modified xsi:type="dcterms:W3CDTF">2019-03-10T21:45:54Z</dcterms:modified>
</cp:coreProperties>
</file>