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3/10/2019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3/10/2019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3/10/2019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3/10/2019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3/10/2019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1B25C-4E66-45C1-8C00-315DCB256EE3}"/>
              </a:ext>
            </a:extLst>
          </p:cNvPr>
          <p:cNvSpPr>
            <a:spLocks noGrp="1"/>
          </p:cNvSpPr>
          <p:nvPr>
            <p:ph type="ctrTitle"/>
          </p:nvPr>
        </p:nvSpPr>
        <p:spPr/>
        <p:txBody>
          <a:bodyPr/>
          <a:lstStyle/>
          <a:p>
            <a:r>
              <a:rPr lang="en-US" sz="6000" dirty="0"/>
              <a:t>Ap European History </a:t>
            </a:r>
            <a:br>
              <a:rPr lang="en-US" sz="6000" dirty="0"/>
            </a:br>
            <a:r>
              <a:rPr lang="en-US" sz="6000" dirty="0"/>
              <a:t>Chapter 23 Section 2:</a:t>
            </a:r>
          </a:p>
        </p:txBody>
      </p:sp>
      <p:sp>
        <p:nvSpPr>
          <p:cNvPr id="3" name="Subtitle 2">
            <a:extLst>
              <a:ext uri="{FF2B5EF4-FFF2-40B4-BE49-F238E27FC236}">
                <a16:creationId xmlns:a16="http://schemas.microsoft.com/office/drawing/2014/main" id="{3DC8734E-B46F-4028-A2C0-7FEAC59E6358}"/>
              </a:ext>
            </a:extLst>
          </p:cNvPr>
          <p:cNvSpPr>
            <a:spLocks noGrp="1"/>
          </p:cNvSpPr>
          <p:nvPr>
            <p:ph type="subTitle" idx="1"/>
          </p:nvPr>
        </p:nvSpPr>
        <p:spPr>
          <a:xfrm>
            <a:off x="2215045" y="5035826"/>
            <a:ext cx="8045373" cy="1685649"/>
          </a:xfrm>
        </p:spPr>
        <p:txBody>
          <a:bodyPr>
            <a:normAutofit/>
          </a:bodyPr>
          <a:lstStyle/>
          <a:p>
            <a:r>
              <a:rPr lang="en-US" sz="4000" dirty="0"/>
              <a:t>The Emergence of a Mass Society </a:t>
            </a:r>
          </a:p>
        </p:txBody>
      </p:sp>
    </p:spTree>
    <p:extLst>
      <p:ext uri="{BB962C8B-B14F-4D97-AF65-F5344CB8AC3E}">
        <p14:creationId xmlns:p14="http://schemas.microsoft.com/office/powerpoint/2010/main" val="1064307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E22C8-886E-47FC-995B-40969E2FEC88}"/>
              </a:ext>
            </a:extLst>
          </p:cNvPr>
          <p:cNvSpPr>
            <a:spLocks noGrp="1"/>
          </p:cNvSpPr>
          <p:nvPr>
            <p:ph type="title"/>
          </p:nvPr>
        </p:nvSpPr>
        <p:spPr/>
        <p:txBody>
          <a:bodyPr/>
          <a:lstStyle/>
          <a:p>
            <a:r>
              <a:rPr lang="en-US" dirty="0"/>
              <a:t>Housing Needs </a:t>
            </a:r>
          </a:p>
        </p:txBody>
      </p:sp>
      <p:sp>
        <p:nvSpPr>
          <p:cNvPr id="3" name="Content Placeholder 2">
            <a:extLst>
              <a:ext uri="{FF2B5EF4-FFF2-40B4-BE49-F238E27FC236}">
                <a16:creationId xmlns:a16="http://schemas.microsoft.com/office/drawing/2014/main" id="{AEE4FFAD-92C7-48B8-873D-2D4CFA1F297F}"/>
              </a:ext>
            </a:extLst>
          </p:cNvPr>
          <p:cNvSpPr>
            <a:spLocks noGrp="1"/>
          </p:cNvSpPr>
          <p:nvPr>
            <p:ph idx="1"/>
          </p:nvPr>
        </p:nvSpPr>
        <p:spPr/>
        <p:txBody>
          <a:bodyPr/>
          <a:lstStyle/>
          <a:p>
            <a:r>
              <a:rPr lang="en-US" dirty="0"/>
              <a:t>Overcrowded, disease-ridden slums were viewed as dangerous not only to physical health but also to the political and moral health of the entire nation. </a:t>
            </a:r>
          </a:p>
          <a:p>
            <a:endParaRPr lang="en-US" dirty="0"/>
          </a:p>
          <a:p>
            <a:r>
              <a:rPr lang="en-US" dirty="0"/>
              <a:t>V.A. Huber, the foremost early German housing reformer, wrote in 1861: “Certainly it would not be too much to say that the home is the communal </a:t>
            </a:r>
            <a:r>
              <a:rPr lang="en-US" dirty="0" err="1"/>
              <a:t>embodiement</a:t>
            </a:r>
            <a:r>
              <a:rPr lang="en-US" dirty="0"/>
              <a:t> of family life. Thus the purity of the dwelling is almost as important for the family as it the cleanliness of the body for the individual.” </a:t>
            </a:r>
          </a:p>
        </p:txBody>
      </p:sp>
    </p:spTree>
    <p:extLst>
      <p:ext uri="{BB962C8B-B14F-4D97-AF65-F5344CB8AC3E}">
        <p14:creationId xmlns:p14="http://schemas.microsoft.com/office/powerpoint/2010/main" val="3406997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C0FC8-066D-4E94-823E-FB1A67A9E5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51439D-3500-4F7E-B66B-3FD936D60D77}"/>
              </a:ext>
            </a:extLst>
          </p:cNvPr>
          <p:cNvSpPr>
            <a:spLocks noGrp="1"/>
          </p:cNvSpPr>
          <p:nvPr>
            <p:ph idx="1"/>
          </p:nvPr>
        </p:nvSpPr>
        <p:spPr/>
        <p:txBody>
          <a:bodyPr/>
          <a:lstStyle/>
          <a:p>
            <a:r>
              <a:rPr lang="en-US" dirty="0"/>
              <a:t>In 1887 Lord Leverhulme began construction of a model village called Port Sunlight outside Liverpool for the workers at his soap factory. </a:t>
            </a:r>
          </a:p>
          <a:p>
            <a:r>
              <a:rPr lang="en-US" dirty="0"/>
              <a:t>Port Sunlight offered pleasant living conditions in the belief that good housing would ensure a healthy and happy workforce. </a:t>
            </a:r>
          </a:p>
          <a:p>
            <a:endParaRPr lang="en-US" dirty="0"/>
          </a:p>
          <a:p>
            <a:r>
              <a:rPr lang="en-US" dirty="0"/>
              <a:t>Ebenezer Howard founded the British garden city movement, which advocated the construction of new towns separated from each other by open country that would provide the recreational areas, fresh air, and sense of community that would encourage healthy family life. </a:t>
            </a:r>
          </a:p>
        </p:txBody>
      </p:sp>
    </p:spTree>
    <p:extLst>
      <p:ext uri="{BB962C8B-B14F-4D97-AF65-F5344CB8AC3E}">
        <p14:creationId xmlns:p14="http://schemas.microsoft.com/office/powerpoint/2010/main" val="3265769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E6408-A748-4B24-AB4D-5EAA97697D25}"/>
              </a:ext>
            </a:extLst>
          </p:cNvPr>
          <p:cNvSpPr>
            <a:spLocks noGrp="1"/>
          </p:cNvSpPr>
          <p:nvPr>
            <p:ph type="title"/>
          </p:nvPr>
        </p:nvSpPr>
        <p:spPr/>
        <p:txBody>
          <a:bodyPr/>
          <a:lstStyle/>
          <a:p>
            <a:r>
              <a:rPr lang="en-US" dirty="0"/>
              <a:t>Redesigning the cities </a:t>
            </a:r>
          </a:p>
        </p:txBody>
      </p:sp>
      <p:sp>
        <p:nvSpPr>
          <p:cNvPr id="3" name="Content Placeholder 2">
            <a:extLst>
              <a:ext uri="{FF2B5EF4-FFF2-40B4-BE49-F238E27FC236}">
                <a16:creationId xmlns:a16="http://schemas.microsoft.com/office/drawing/2014/main" id="{094D3CBA-BDEE-45F4-8121-98CFF3E111EE}"/>
              </a:ext>
            </a:extLst>
          </p:cNvPr>
          <p:cNvSpPr>
            <a:spLocks noGrp="1"/>
          </p:cNvSpPr>
          <p:nvPr>
            <p:ph idx="1"/>
          </p:nvPr>
        </p:nvSpPr>
        <p:spPr/>
        <p:txBody>
          <a:bodyPr>
            <a:normAutofit/>
          </a:bodyPr>
          <a:lstStyle/>
          <a:p>
            <a:r>
              <a:rPr lang="en-US" sz="2400" dirty="0"/>
              <a:t>While the broad streets served a military purpose- the rapid deployment of troops to crush civil disturbances- they also offered magnificent views of the city hall, the university, and the parliament building, all powerful symbols of middle-class social values. </a:t>
            </a:r>
          </a:p>
        </p:txBody>
      </p:sp>
    </p:spTree>
    <p:extLst>
      <p:ext uri="{BB962C8B-B14F-4D97-AF65-F5344CB8AC3E}">
        <p14:creationId xmlns:p14="http://schemas.microsoft.com/office/powerpoint/2010/main" val="3349779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A92EA-F924-4416-9CB5-2CE791232E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0E0653-07D6-4F75-A9F4-CF1FD24D53AA}"/>
              </a:ext>
            </a:extLst>
          </p:cNvPr>
          <p:cNvSpPr>
            <a:spLocks noGrp="1"/>
          </p:cNvSpPr>
          <p:nvPr>
            <p:ph idx="1"/>
          </p:nvPr>
        </p:nvSpPr>
        <p:spPr/>
        <p:txBody>
          <a:bodyPr/>
          <a:lstStyle/>
          <a:p>
            <a:r>
              <a:rPr lang="en-US" dirty="0"/>
              <a:t>The reconstruction of Paris after 1850 by Emperor Napoleon III was perhaps the most famous project and provided a model for other urban centers. </a:t>
            </a:r>
          </a:p>
          <a:p>
            <a:endParaRPr lang="en-US" dirty="0"/>
          </a:p>
          <a:p>
            <a:r>
              <a:rPr lang="en-US" dirty="0"/>
              <a:t>Working class slums were demolished and replaced with town halls, government office buildings, retail stores, including the new department stores, museums, cafes, and theaters, all of  provided for the shopping and recreational pleasures of the middle classes. </a:t>
            </a:r>
          </a:p>
        </p:txBody>
      </p:sp>
    </p:spTree>
    <p:extLst>
      <p:ext uri="{BB962C8B-B14F-4D97-AF65-F5344CB8AC3E}">
        <p14:creationId xmlns:p14="http://schemas.microsoft.com/office/powerpoint/2010/main" val="623916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36A33-4D3D-41E1-A5D4-3E9BB87F9715}"/>
              </a:ext>
            </a:extLst>
          </p:cNvPr>
          <p:cNvSpPr>
            <a:spLocks noGrp="1"/>
          </p:cNvSpPr>
          <p:nvPr>
            <p:ph type="title"/>
          </p:nvPr>
        </p:nvSpPr>
        <p:spPr/>
        <p:txBody>
          <a:bodyPr/>
          <a:lstStyle/>
          <a:p>
            <a:r>
              <a:rPr lang="en-US" dirty="0"/>
              <a:t>Social structure of the mass society </a:t>
            </a:r>
          </a:p>
        </p:txBody>
      </p:sp>
      <p:sp>
        <p:nvSpPr>
          <p:cNvPr id="3" name="Content Placeholder 2">
            <a:extLst>
              <a:ext uri="{FF2B5EF4-FFF2-40B4-BE49-F238E27FC236}">
                <a16:creationId xmlns:a16="http://schemas.microsoft.com/office/drawing/2014/main" id="{2AFA72FA-FACB-479C-8D4C-63A341E7B9A8}"/>
              </a:ext>
            </a:extLst>
          </p:cNvPr>
          <p:cNvSpPr>
            <a:spLocks noGrp="1"/>
          </p:cNvSpPr>
          <p:nvPr>
            <p:ph idx="1"/>
          </p:nvPr>
        </p:nvSpPr>
        <p:spPr/>
        <p:txBody>
          <a:bodyPr>
            <a:normAutofit/>
          </a:bodyPr>
          <a:lstStyle/>
          <a:p>
            <a:r>
              <a:rPr lang="en-US" sz="2800" dirty="0"/>
              <a:t>Historians generally agree the after 1871, the average person enjoyed an improving standard of living. </a:t>
            </a:r>
          </a:p>
        </p:txBody>
      </p:sp>
    </p:spTree>
    <p:extLst>
      <p:ext uri="{BB962C8B-B14F-4D97-AF65-F5344CB8AC3E}">
        <p14:creationId xmlns:p14="http://schemas.microsoft.com/office/powerpoint/2010/main" val="1615999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ED93C-943E-449B-84B8-61C06058CC44}"/>
              </a:ext>
            </a:extLst>
          </p:cNvPr>
          <p:cNvSpPr>
            <a:spLocks noGrp="1"/>
          </p:cNvSpPr>
          <p:nvPr>
            <p:ph type="title"/>
          </p:nvPr>
        </p:nvSpPr>
        <p:spPr/>
        <p:txBody>
          <a:bodyPr/>
          <a:lstStyle/>
          <a:p>
            <a:r>
              <a:rPr lang="en-US" dirty="0"/>
              <a:t>The elite </a:t>
            </a:r>
          </a:p>
        </p:txBody>
      </p:sp>
      <p:sp>
        <p:nvSpPr>
          <p:cNvPr id="3" name="Content Placeholder 2">
            <a:extLst>
              <a:ext uri="{FF2B5EF4-FFF2-40B4-BE49-F238E27FC236}">
                <a16:creationId xmlns:a16="http://schemas.microsoft.com/office/drawing/2014/main" id="{6F10F7A4-FF63-416C-98C8-5731C987644F}"/>
              </a:ext>
            </a:extLst>
          </p:cNvPr>
          <p:cNvSpPr>
            <a:spLocks noGrp="1"/>
          </p:cNvSpPr>
          <p:nvPr>
            <p:ph idx="1"/>
          </p:nvPr>
        </p:nvSpPr>
        <p:spPr/>
        <p:txBody>
          <a:bodyPr/>
          <a:lstStyle/>
          <a:p>
            <a:r>
              <a:rPr lang="en-US" dirty="0"/>
              <a:t>At the top of European society.</a:t>
            </a:r>
          </a:p>
          <a:p>
            <a:r>
              <a:rPr lang="en-US" dirty="0"/>
              <a:t>Aristocrats coalesced with the most successful industrialists, bankers, and merchants to form this new elite. </a:t>
            </a:r>
          </a:p>
          <a:p>
            <a:endParaRPr lang="en-US" dirty="0"/>
          </a:p>
          <a:p>
            <a:r>
              <a:rPr lang="en-US" dirty="0"/>
              <a:t>The wealthiest person in Germany was not an aristocrat but Bertha Krupp, granddaughter of Alfred Krupp and heiress to the business dynasty left by her father Friedrich, who committed suicide in 1902. </a:t>
            </a:r>
          </a:p>
        </p:txBody>
      </p:sp>
    </p:spTree>
    <p:extLst>
      <p:ext uri="{BB962C8B-B14F-4D97-AF65-F5344CB8AC3E}">
        <p14:creationId xmlns:p14="http://schemas.microsoft.com/office/powerpoint/2010/main" val="3828794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4ED0B-1F13-48FF-AB36-88F8DF0575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D967BC1-1B28-42C2-A8FC-E2DE2ADCE1EF}"/>
              </a:ext>
            </a:extLst>
          </p:cNvPr>
          <p:cNvSpPr>
            <a:spLocks noGrp="1"/>
          </p:cNvSpPr>
          <p:nvPr>
            <p:ph idx="1"/>
          </p:nvPr>
        </p:nvSpPr>
        <p:spPr/>
        <p:txBody>
          <a:bodyPr>
            <a:normAutofit/>
          </a:bodyPr>
          <a:lstStyle/>
          <a:p>
            <a:r>
              <a:rPr lang="en-US" sz="2400" dirty="0"/>
              <a:t>Aristocrats and plutocrats (a person whose power derives from their wealth) fused as the wealthy upper middle class purchased landed estates to join the aristocrats in the pleasures of country living and the aristocrats bought lavish town houses for part-time urban life. </a:t>
            </a:r>
          </a:p>
        </p:txBody>
      </p:sp>
    </p:spTree>
    <p:extLst>
      <p:ext uri="{BB962C8B-B14F-4D97-AF65-F5344CB8AC3E}">
        <p14:creationId xmlns:p14="http://schemas.microsoft.com/office/powerpoint/2010/main" val="3125453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65FE9-0649-47B9-8518-3AEF4B2F10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0264A9C-ECFF-4D62-A4C0-7D205CA49CC3}"/>
              </a:ext>
            </a:extLst>
          </p:cNvPr>
          <p:cNvSpPr>
            <a:spLocks noGrp="1"/>
          </p:cNvSpPr>
          <p:nvPr>
            <p:ph idx="1"/>
          </p:nvPr>
        </p:nvSpPr>
        <p:spPr/>
        <p:txBody>
          <a:bodyPr>
            <a:normAutofit/>
          </a:bodyPr>
          <a:lstStyle/>
          <a:p>
            <a:r>
              <a:rPr lang="en-US" sz="2800" dirty="0"/>
              <a:t>In Germany, class lines were sometimes well drawn, especially if they were complicated by anti-Semitism. </a:t>
            </a:r>
          </a:p>
        </p:txBody>
      </p:sp>
    </p:spTree>
    <p:extLst>
      <p:ext uri="{BB962C8B-B14F-4D97-AF65-F5344CB8AC3E}">
        <p14:creationId xmlns:p14="http://schemas.microsoft.com/office/powerpoint/2010/main" val="3154011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3F8E3-4596-4B34-A829-8E77D35E3F33}"/>
              </a:ext>
            </a:extLst>
          </p:cNvPr>
          <p:cNvSpPr>
            <a:spLocks noGrp="1"/>
          </p:cNvSpPr>
          <p:nvPr>
            <p:ph type="title"/>
          </p:nvPr>
        </p:nvSpPr>
        <p:spPr/>
        <p:txBody>
          <a:bodyPr/>
          <a:lstStyle/>
          <a:p>
            <a:r>
              <a:rPr lang="en-US" dirty="0"/>
              <a:t>The middle Classes </a:t>
            </a:r>
          </a:p>
        </p:txBody>
      </p:sp>
      <p:sp>
        <p:nvSpPr>
          <p:cNvPr id="3" name="Content Placeholder 2">
            <a:extLst>
              <a:ext uri="{FF2B5EF4-FFF2-40B4-BE49-F238E27FC236}">
                <a16:creationId xmlns:a16="http://schemas.microsoft.com/office/drawing/2014/main" id="{F036D8A0-A400-4F32-AD65-67CF1E252E2B}"/>
              </a:ext>
            </a:extLst>
          </p:cNvPr>
          <p:cNvSpPr>
            <a:spLocks noGrp="1"/>
          </p:cNvSpPr>
          <p:nvPr>
            <p:ph idx="1"/>
          </p:nvPr>
        </p:nvSpPr>
        <p:spPr/>
        <p:txBody>
          <a:bodyPr/>
          <a:lstStyle/>
          <a:p>
            <a:r>
              <a:rPr lang="en-US" dirty="0"/>
              <a:t>Processionals in law, medicine, and the civil service as well as moderately well-to-do industrialists and merchants. </a:t>
            </a:r>
          </a:p>
          <a:p>
            <a:endParaRPr lang="en-US" dirty="0"/>
          </a:p>
          <a:p>
            <a:r>
              <a:rPr lang="en-US" dirty="0"/>
              <a:t>Standing between the lower middle class and the lower classes were new groups of white collar workers who were the product of the Second Industrial Revolution. </a:t>
            </a:r>
          </a:p>
          <a:p>
            <a:endParaRPr lang="en-US" dirty="0"/>
          </a:p>
          <a:p>
            <a:r>
              <a:rPr lang="en-US" dirty="0"/>
              <a:t>The moderately prosperous and successful middle classes shared a common lifestyle and values that dominated 19</a:t>
            </a:r>
            <a:r>
              <a:rPr lang="en-US" baseline="30000" dirty="0"/>
              <a:t>th</a:t>
            </a:r>
            <a:r>
              <a:rPr lang="en-US" dirty="0"/>
              <a:t> century society. </a:t>
            </a:r>
          </a:p>
        </p:txBody>
      </p:sp>
    </p:spTree>
    <p:extLst>
      <p:ext uri="{BB962C8B-B14F-4D97-AF65-F5344CB8AC3E}">
        <p14:creationId xmlns:p14="http://schemas.microsoft.com/office/powerpoint/2010/main" val="11745245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E64F6-8A46-475B-86FF-7502FB63D8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7DB941-B25B-49E9-8190-1F661DE7E373}"/>
              </a:ext>
            </a:extLst>
          </p:cNvPr>
          <p:cNvSpPr>
            <a:spLocks noGrp="1"/>
          </p:cNvSpPr>
          <p:nvPr>
            <p:ph idx="1"/>
          </p:nvPr>
        </p:nvSpPr>
        <p:spPr/>
        <p:txBody>
          <a:bodyPr>
            <a:normAutofit/>
          </a:bodyPr>
          <a:lstStyle/>
          <a:p>
            <a:r>
              <a:rPr lang="en-US" sz="3200" dirty="0"/>
              <a:t>The middle class was concerned with property, the right way of doing things, which gave rise to an incessant number of books aimed at the middle-class market with such titles as </a:t>
            </a:r>
            <a:r>
              <a:rPr lang="en-US" sz="3200" i="1" dirty="0"/>
              <a:t>The Habits of Good Society </a:t>
            </a:r>
            <a:r>
              <a:rPr lang="en-US" sz="3200" dirty="0"/>
              <a:t>or </a:t>
            </a:r>
            <a:r>
              <a:rPr lang="en-US" sz="3200" i="1" dirty="0"/>
              <a:t>Don’t: A Manual of Mistakes and Improprieties More or Less Prevalent in Conduct and Speech. </a:t>
            </a:r>
          </a:p>
        </p:txBody>
      </p:sp>
    </p:spTree>
    <p:extLst>
      <p:ext uri="{BB962C8B-B14F-4D97-AF65-F5344CB8AC3E}">
        <p14:creationId xmlns:p14="http://schemas.microsoft.com/office/powerpoint/2010/main" val="2281150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5938B-E5C9-4DA8-9B07-79DD2F29A9AC}"/>
              </a:ext>
            </a:extLst>
          </p:cNvPr>
          <p:cNvSpPr>
            <a:spLocks noGrp="1"/>
          </p:cNvSpPr>
          <p:nvPr>
            <p:ph type="title"/>
          </p:nvPr>
        </p:nvSpPr>
        <p:spPr/>
        <p:txBody>
          <a:bodyPr/>
          <a:lstStyle/>
          <a:p>
            <a:r>
              <a:rPr lang="en-US" dirty="0"/>
              <a:t>The emergence of a mass society </a:t>
            </a:r>
          </a:p>
        </p:txBody>
      </p:sp>
      <p:sp>
        <p:nvSpPr>
          <p:cNvPr id="3" name="Content Placeholder 2">
            <a:extLst>
              <a:ext uri="{FF2B5EF4-FFF2-40B4-BE49-F238E27FC236}">
                <a16:creationId xmlns:a16="http://schemas.microsoft.com/office/drawing/2014/main" id="{F44C99CC-50D7-42FD-9D8F-EB045FCA9475}"/>
              </a:ext>
            </a:extLst>
          </p:cNvPr>
          <p:cNvSpPr>
            <a:spLocks noGrp="1"/>
          </p:cNvSpPr>
          <p:nvPr>
            <p:ph idx="1"/>
          </p:nvPr>
        </p:nvSpPr>
        <p:spPr/>
        <p:txBody>
          <a:bodyPr>
            <a:normAutofit/>
          </a:bodyPr>
          <a:lstStyle/>
          <a:p>
            <a:r>
              <a:rPr lang="en-US" sz="2800" dirty="0"/>
              <a:t>A larger and vastly improved urban environment, new patterns of social structure, gender issues, mass education, and mass leisure were also important features of European society. </a:t>
            </a:r>
          </a:p>
        </p:txBody>
      </p:sp>
    </p:spTree>
    <p:extLst>
      <p:ext uri="{BB962C8B-B14F-4D97-AF65-F5344CB8AC3E}">
        <p14:creationId xmlns:p14="http://schemas.microsoft.com/office/powerpoint/2010/main" val="350978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24ADE-407E-43A4-8AE5-5ED0292C1376}"/>
              </a:ext>
            </a:extLst>
          </p:cNvPr>
          <p:cNvSpPr>
            <a:spLocks noGrp="1"/>
          </p:cNvSpPr>
          <p:nvPr>
            <p:ph type="title"/>
          </p:nvPr>
        </p:nvSpPr>
        <p:spPr/>
        <p:txBody>
          <a:bodyPr/>
          <a:lstStyle/>
          <a:p>
            <a:r>
              <a:rPr lang="en-US" dirty="0"/>
              <a:t>The lower classes </a:t>
            </a:r>
          </a:p>
        </p:txBody>
      </p:sp>
      <p:sp>
        <p:nvSpPr>
          <p:cNvPr id="3" name="Content Placeholder 2">
            <a:extLst>
              <a:ext uri="{FF2B5EF4-FFF2-40B4-BE49-F238E27FC236}">
                <a16:creationId xmlns:a16="http://schemas.microsoft.com/office/drawing/2014/main" id="{7C0D66C2-A17B-4F9C-8D95-2A29944F05E1}"/>
              </a:ext>
            </a:extLst>
          </p:cNvPr>
          <p:cNvSpPr>
            <a:spLocks noGrp="1"/>
          </p:cNvSpPr>
          <p:nvPr>
            <p:ph idx="1"/>
          </p:nvPr>
        </p:nvSpPr>
        <p:spPr/>
        <p:txBody>
          <a:bodyPr/>
          <a:lstStyle/>
          <a:p>
            <a:r>
              <a:rPr lang="en-US" dirty="0"/>
              <a:t>The lower classes of European society constituted almost 80 percent of the European population. </a:t>
            </a:r>
          </a:p>
          <a:p>
            <a:r>
              <a:rPr lang="en-US" dirty="0"/>
              <a:t>Many of them were landholding peasants, agricultural laborers, and sharecroppers,  especially in eastern Europe. </a:t>
            </a:r>
          </a:p>
          <a:p>
            <a:endParaRPr lang="en-US" dirty="0"/>
          </a:p>
          <a:p>
            <a:r>
              <a:rPr lang="en-US" dirty="0"/>
              <a:t>The urban working class consisted of many different groups, including skilled artisans in such traders as cabinetmaking, printing, and jewelry making. </a:t>
            </a:r>
          </a:p>
        </p:txBody>
      </p:sp>
    </p:spTree>
    <p:extLst>
      <p:ext uri="{BB962C8B-B14F-4D97-AF65-F5344CB8AC3E}">
        <p14:creationId xmlns:p14="http://schemas.microsoft.com/office/powerpoint/2010/main" val="3054243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B4E07-8013-404B-A12D-78A46AF9D7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55C09F-4604-4BDD-BFD3-80C7D8BB5B20}"/>
              </a:ext>
            </a:extLst>
          </p:cNvPr>
          <p:cNvSpPr>
            <a:spLocks noGrp="1"/>
          </p:cNvSpPr>
          <p:nvPr>
            <p:ph idx="1"/>
          </p:nvPr>
        </p:nvSpPr>
        <p:spPr/>
        <p:txBody>
          <a:bodyPr>
            <a:normAutofit/>
          </a:bodyPr>
          <a:lstStyle/>
          <a:p>
            <a:r>
              <a:rPr lang="en-US" sz="2800" dirty="0"/>
              <a:t>Urban workers did experience a real betterment in the material conditions of their lives after 1871. </a:t>
            </a:r>
          </a:p>
        </p:txBody>
      </p:sp>
    </p:spTree>
    <p:extLst>
      <p:ext uri="{BB962C8B-B14F-4D97-AF65-F5344CB8AC3E}">
        <p14:creationId xmlns:p14="http://schemas.microsoft.com/office/powerpoint/2010/main" val="1610487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06330-468A-4254-83F6-4928F529E043}"/>
              </a:ext>
            </a:extLst>
          </p:cNvPr>
          <p:cNvSpPr>
            <a:spLocks noGrp="1"/>
          </p:cNvSpPr>
          <p:nvPr>
            <p:ph type="title"/>
          </p:nvPr>
        </p:nvSpPr>
        <p:spPr/>
        <p:txBody>
          <a:bodyPr/>
          <a:lstStyle/>
          <a:p>
            <a:r>
              <a:rPr lang="en-US" dirty="0"/>
              <a:t>“The woman Question”: The role of women </a:t>
            </a:r>
          </a:p>
        </p:txBody>
      </p:sp>
      <p:sp>
        <p:nvSpPr>
          <p:cNvPr id="3" name="Content Placeholder 2">
            <a:extLst>
              <a:ext uri="{FF2B5EF4-FFF2-40B4-BE49-F238E27FC236}">
                <a16:creationId xmlns:a16="http://schemas.microsoft.com/office/drawing/2014/main" id="{976A7235-EEAD-41C0-8FC1-07AAF657925A}"/>
              </a:ext>
            </a:extLst>
          </p:cNvPr>
          <p:cNvSpPr>
            <a:spLocks noGrp="1"/>
          </p:cNvSpPr>
          <p:nvPr>
            <p:ph idx="1"/>
          </p:nvPr>
        </p:nvSpPr>
        <p:spPr/>
        <p:txBody>
          <a:bodyPr/>
          <a:lstStyle/>
          <a:p>
            <a:r>
              <a:rPr lang="en-US" dirty="0"/>
              <a:t>“The woman question” was the catchphrase used to refer to the debate over the role of women in society. </a:t>
            </a:r>
          </a:p>
          <a:p>
            <a:r>
              <a:rPr lang="en-US" dirty="0"/>
              <a:t>In the 19</a:t>
            </a:r>
            <a:r>
              <a:rPr lang="en-US" baseline="30000" dirty="0"/>
              <a:t>th</a:t>
            </a:r>
            <a:r>
              <a:rPr lang="en-US" dirty="0"/>
              <a:t> century, women remained legally inferior, economically dependent, and largely defended by family and household roles. </a:t>
            </a:r>
          </a:p>
          <a:p>
            <a:endParaRPr lang="en-US" dirty="0"/>
          </a:p>
          <a:p>
            <a:r>
              <a:rPr lang="en-US" dirty="0"/>
              <a:t>As the chief family wage earners, men worked outside the home, while women were left with the care of the family, for which they were paid nothing. </a:t>
            </a:r>
          </a:p>
        </p:txBody>
      </p:sp>
    </p:spTree>
    <p:extLst>
      <p:ext uri="{BB962C8B-B14F-4D97-AF65-F5344CB8AC3E}">
        <p14:creationId xmlns:p14="http://schemas.microsoft.com/office/powerpoint/2010/main" val="2246429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B4D80-17A9-4AA7-8F5D-A4D6221D34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099291-5990-4471-AD8F-12F8B6D44367}"/>
              </a:ext>
            </a:extLst>
          </p:cNvPr>
          <p:cNvSpPr>
            <a:spLocks noGrp="1"/>
          </p:cNvSpPr>
          <p:nvPr>
            <p:ph idx="1"/>
          </p:nvPr>
        </p:nvSpPr>
        <p:spPr/>
        <p:txBody>
          <a:bodyPr/>
          <a:lstStyle/>
          <a:p>
            <a:r>
              <a:rPr lang="en-US" sz="2800" dirty="0"/>
              <a:t>Throughout most of the 19</a:t>
            </a:r>
            <a:r>
              <a:rPr lang="en-US" sz="2800" baseline="30000" dirty="0"/>
              <a:t>th</a:t>
            </a:r>
            <a:r>
              <a:rPr lang="en-US" sz="2800" dirty="0"/>
              <a:t> century, marriage was viewed as the only honorable and available career for most women. </a:t>
            </a:r>
          </a:p>
          <a:p>
            <a:endParaRPr lang="en-US" dirty="0"/>
          </a:p>
          <a:p>
            <a:endParaRPr lang="en-US" dirty="0"/>
          </a:p>
        </p:txBody>
      </p:sp>
    </p:spTree>
    <p:extLst>
      <p:ext uri="{BB962C8B-B14F-4D97-AF65-F5344CB8AC3E}">
        <p14:creationId xmlns:p14="http://schemas.microsoft.com/office/powerpoint/2010/main" val="12693533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C4236-753D-4C8F-A4E4-ACCB345D85CD}"/>
              </a:ext>
            </a:extLst>
          </p:cNvPr>
          <p:cNvSpPr>
            <a:spLocks noGrp="1"/>
          </p:cNvSpPr>
          <p:nvPr>
            <p:ph type="title"/>
          </p:nvPr>
        </p:nvSpPr>
        <p:spPr/>
        <p:txBody>
          <a:bodyPr/>
          <a:lstStyle/>
          <a:p>
            <a:r>
              <a:rPr lang="en-US" dirty="0"/>
              <a:t>The middle-class family </a:t>
            </a:r>
          </a:p>
        </p:txBody>
      </p:sp>
      <p:sp>
        <p:nvSpPr>
          <p:cNvPr id="3" name="Content Placeholder 2">
            <a:extLst>
              <a:ext uri="{FF2B5EF4-FFF2-40B4-BE49-F238E27FC236}">
                <a16:creationId xmlns:a16="http://schemas.microsoft.com/office/drawing/2014/main" id="{9B07C6B7-FD25-41E4-8EAC-58CCA005C870}"/>
              </a:ext>
            </a:extLst>
          </p:cNvPr>
          <p:cNvSpPr>
            <a:spLocks noGrp="1"/>
          </p:cNvSpPr>
          <p:nvPr>
            <p:ph idx="1"/>
          </p:nvPr>
        </p:nvSpPr>
        <p:spPr/>
        <p:txBody>
          <a:bodyPr/>
          <a:lstStyle/>
          <a:p>
            <a:r>
              <a:rPr lang="en-US" dirty="0"/>
              <a:t>The family was the central institution of middle-class life. </a:t>
            </a:r>
          </a:p>
          <a:p>
            <a:r>
              <a:rPr lang="en-US" dirty="0"/>
              <a:t>Men provided the family income, while women focused on household and child care. </a:t>
            </a:r>
          </a:p>
          <a:p>
            <a:endParaRPr lang="en-US" dirty="0"/>
          </a:p>
          <a:p>
            <a:r>
              <a:rPr lang="en-US" dirty="0"/>
              <a:t>The new domestic ideal had an impact on child raising and children’s play.</a:t>
            </a:r>
          </a:p>
          <a:p>
            <a:r>
              <a:rPr lang="en-US" dirty="0"/>
              <a:t>Late 18</a:t>
            </a:r>
            <a:r>
              <a:rPr lang="en-US" baseline="30000" dirty="0"/>
              <a:t>th</a:t>
            </a:r>
            <a:r>
              <a:rPr lang="en-US" dirty="0"/>
              <a:t> century thought, beginning with Rosseau, had encouraged a new view of children as unique beings, not small adults, which had carried over into the 19</a:t>
            </a:r>
            <a:r>
              <a:rPr lang="en-US" baseline="30000" dirty="0"/>
              <a:t>th</a:t>
            </a:r>
            <a:r>
              <a:rPr lang="en-US" dirty="0"/>
              <a:t> century. </a:t>
            </a:r>
          </a:p>
          <a:p>
            <a:endParaRPr lang="en-US" dirty="0"/>
          </a:p>
          <a:p>
            <a:r>
              <a:rPr lang="en-US" dirty="0"/>
              <a:t>They were entitled to a long childhood involved in activates with other children their own age. </a:t>
            </a:r>
          </a:p>
        </p:txBody>
      </p:sp>
    </p:spTree>
    <p:extLst>
      <p:ext uri="{BB962C8B-B14F-4D97-AF65-F5344CB8AC3E}">
        <p14:creationId xmlns:p14="http://schemas.microsoft.com/office/powerpoint/2010/main" val="2514260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DFF4C-5937-4CC0-983E-460CD172CE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0842A2-FF0E-4749-896D-28AA958651EE}"/>
              </a:ext>
            </a:extLst>
          </p:cNvPr>
          <p:cNvSpPr>
            <a:spLocks noGrp="1"/>
          </p:cNvSpPr>
          <p:nvPr>
            <p:ph idx="1"/>
          </p:nvPr>
        </p:nvSpPr>
        <p:spPr/>
        <p:txBody>
          <a:bodyPr/>
          <a:lstStyle/>
          <a:p>
            <a:r>
              <a:rPr lang="en-US" dirty="0"/>
              <a:t>Since the sons of the middle-class family were expected to follow careers like their father’s, they were sent to schools where they kept separate from the rest of society until the age of sixteen or seventeen. </a:t>
            </a:r>
          </a:p>
          <a:p>
            <a:endParaRPr lang="en-US" dirty="0"/>
          </a:p>
          <a:p>
            <a:r>
              <a:rPr lang="en-US" dirty="0"/>
              <a:t>Sport was used in the schools to “toughen boys up,” and their leisure activities centered around both national military concerns and character building. </a:t>
            </a:r>
          </a:p>
        </p:txBody>
      </p:sp>
    </p:spTree>
    <p:extLst>
      <p:ext uri="{BB962C8B-B14F-4D97-AF65-F5344CB8AC3E}">
        <p14:creationId xmlns:p14="http://schemas.microsoft.com/office/powerpoint/2010/main" val="751040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EB3AF-88B6-4AC1-B3E9-68D4D35BC3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05A8FE-78BE-4508-8C13-0D199FE153DA}"/>
              </a:ext>
            </a:extLst>
          </p:cNvPr>
          <p:cNvSpPr>
            <a:spLocks noGrp="1"/>
          </p:cNvSpPr>
          <p:nvPr>
            <p:ph idx="1"/>
          </p:nvPr>
        </p:nvSpPr>
        <p:spPr/>
        <p:txBody>
          <a:bodyPr/>
          <a:lstStyle/>
          <a:p>
            <a:r>
              <a:rPr lang="en-US" dirty="0"/>
              <a:t>The combination was especially evident in the establishment of the Boy Scouts in Britain in 1908. </a:t>
            </a:r>
          </a:p>
          <a:p>
            <a:endParaRPr lang="en-US" dirty="0"/>
          </a:p>
          <a:p>
            <a:r>
              <a:rPr lang="en-US" dirty="0"/>
              <a:t>Robert Baden- Powell, the founder of the Boy Scouts, did encourage his sister to establish a girls’ division as an afterthought. </a:t>
            </a:r>
          </a:p>
          <a:p>
            <a:endParaRPr lang="en-US" dirty="0"/>
          </a:p>
          <a:p>
            <a:pPr lvl="1"/>
            <a:r>
              <a:rPr lang="en-US" dirty="0"/>
              <a:t>Agnes Baden-Powell - The main object is to give them all the ability to be better mothers and Guides to the next generation. </a:t>
            </a:r>
          </a:p>
        </p:txBody>
      </p:sp>
    </p:spTree>
    <p:extLst>
      <p:ext uri="{BB962C8B-B14F-4D97-AF65-F5344CB8AC3E}">
        <p14:creationId xmlns:p14="http://schemas.microsoft.com/office/powerpoint/2010/main" val="1519564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DDD06-BA96-4A3C-A6C4-AE08C81F13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0C3164-E75E-4639-9C0F-DD7C50F967A3}"/>
              </a:ext>
            </a:extLst>
          </p:cNvPr>
          <p:cNvSpPr>
            <a:spLocks noGrp="1"/>
          </p:cNvSpPr>
          <p:nvPr>
            <p:ph idx="1"/>
          </p:nvPr>
        </p:nvSpPr>
        <p:spPr/>
        <p:txBody>
          <a:bodyPr>
            <a:normAutofit/>
          </a:bodyPr>
          <a:lstStyle/>
          <a:p>
            <a:r>
              <a:rPr lang="en-US" sz="2800" dirty="0"/>
              <a:t>Man middle-class wives, then, were caught in a no-win situation.</a:t>
            </a:r>
          </a:p>
          <a:p>
            <a:r>
              <a:rPr lang="en-US" sz="2800" dirty="0"/>
              <a:t>Often for the sake of the advancement of her husband’s career, she was expected to maintain in public the image of the “idle” wife, freed from demeaning physical labor and able to pass her days in ornamental pursuits. </a:t>
            </a:r>
          </a:p>
        </p:txBody>
      </p:sp>
    </p:spTree>
    <p:extLst>
      <p:ext uri="{BB962C8B-B14F-4D97-AF65-F5344CB8AC3E}">
        <p14:creationId xmlns:p14="http://schemas.microsoft.com/office/powerpoint/2010/main" val="654214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41925-275F-45B4-A2E6-E522CD295015}"/>
              </a:ext>
            </a:extLst>
          </p:cNvPr>
          <p:cNvSpPr>
            <a:spLocks noGrp="1"/>
          </p:cNvSpPr>
          <p:nvPr>
            <p:ph type="title"/>
          </p:nvPr>
        </p:nvSpPr>
        <p:spPr/>
        <p:txBody>
          <a:bodyPr/>
          <a:lstStyle/>
          <a:p>
            <a:r>
              <a:rPr lang="en-US" dirty="0"/>
              <a:t>The working-class family </a:t>
            </a:r>
          </a:p>
        </p:txBody>
      </p:sp>
      <p:sp>
        <p:nvSpPr>
          <p:cNvPr id="3" name="Content Placeholder 2">
            <a:extLst>
              <a:ext uri="{FF2B5EF4-FFF2-40B4-BE49-F238E27FC236}">
                <a16:creationId xmlns:a16="http://schemas.microsoft.com/office/drawing/2014/main" id="{6D6A83E8-2A3E-4E80-861B-7DE5D0271273}"/>
              </a:ext>
            </a:extLst>
          </p:cNvPr>
          <p:cNvSpPr>
            <a:spLocks noGrp="1"/>
          </p:cNvSpPr>
          <p:nvPr>
            <p:ph idx="1"/>
          </p:nvPr>
        </p:nvSpPr>
        <p:spPr/>
        <p:txBody>
          <a:bodyPr/>
          <a:lstStyle/>
          <a:p>
            <a:r>
              <a:rPr lang="en-US" dirty="0"/>
              <a:t>Daughters in working-class families were expected to work until they married; even after marriage, they often did piecework (work paid for according to the amount produced) at home to help support the family. </a:t>
            </a:r>
          </a:p>
          <a:p>
            <a:endParaRPr lang="en-US" dirty="0"/>
          </a:p>
          <a:p>
            <a:r>
              <a:rPr lang="en-US" dirty="0"/>
              <a:t>High paying jobs in heavy industry and improvements in the standard of living make it possible for working-class families to depend of the income of husbands and the wages of grown children. </a:t>
            </a:r>
          </a:p>
        </p:txBody>
      </p:sp>
    </p:spTree>
    <p:extLst>
      <p:ext uri="{BB962C8B-B14F-4D97-AF65-F5344CB8AC3E}">
        <p14:creationId xmlns:p14="http://schemas.microsoft.com/office/powerpoint/2010/main" val="3510030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E3C61-F599-43EA-A667-078C57E17129}"/>
              </a:ext>
            </a:extLst>
          </p:cNvPr>
          <p:cNvSpPr>
            <a:spLocks noGrp="1"/>
          </p:cNvSpPr>
          <p:nvPr>
            <p:ph type="title"/>
          </p:nvPr>
        </p:nvSpPr>
        <p:spPr/>
        <p:txBody>
          <a:bodyPr/>
          <a:lstStyle/>
          <a:p>
            <a:r>
              <a:rPr lang="en-US" dirty="0"/>
              <a:t>Education and Leisure in the mass society </a:t>
            </a:r>
          </a:p>
        </p:txBody>
      </p:sp>
      <p:sp>
        <p:nvSpPr>
          <p:cNvPr id="3" name="Content Placeholder 2">
            <a:extLst>
              <a:ext uri="{FF2B5EF4-FFF2-40B4-BE49-F238E27FC236}">
                <a16:creationId xmlns:a16="http://schemas.microsoft.com/office/drawing/2014/main" id="{FC3945DD-07CF-496F-B458-A131ADF6AE27}"/>
              </a:ext>
            </a:extLst>
          </p:cNvPr>
          <p:cNvSpPr>
            <a:spLocks noGrp="1"/>
          </p:cNvSpPr>
          <p:nvPr>
            <p:ph idx="1"/>
          </p:nvPr>
        </p:nvSpPr>
        <p:spPr/>
        <p:txBody>
          <a:bodyPr/>
          <a:lstStyle/>
          <a:p>
            <a:r>
              <a:rPr lang="en-US" dirty="0"/>
              <a:t>Secondary and university education was primarily for the elite, the sons of government officials, nobles, or wealthier middle-class families. </a:t>
            </a:r>
          </a:p>
          <a:p>
            <a:endParaRPr lang="en-US" dirty="0"/>
          </a:p>
          <a:p>
            <a:r>
              <a:rPr lang="en-US" dirty="0"/>
              <a:t>After 1850, secondary education was expanded as more middle-class families sought employment in public service and the professions or entry into elite scientific and technical schools. </a:t>
            </a:r>
          </a:p>
        </p:txBody>
      </p:sp>
    </p:spTree>
    <p:extLst>
      <p:ext uri="{BB962C8B-B14F-4D97-AF65-F5344CB8AC3E}">
        <p14:creationId xmlns:p14="http://schemas.microsoft.com/office/powerpoint/2010/main" val="2318857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EC43B-073D-432D-8D26-FD4D0B265B9C}"/>
              </a:ext>
            </a:extLst>
          </p:cNvPr>
          <p:cNvSpPr>
            <a:spLocks noGrp="1"/>
          </p:cNvSpPr>
          <p:nvPr>
            <p:ph type="title"/>
          </p:nvPr>
        </p:nvSpPr>
        <p:spPr/>
        <p:txBody>
          <a:bodyPr/>
          <a:lstStyle/>
          <a:p>
            <a:r>
              <a:rPr lang="en-US" dirty="0"/>
              <a:t>Population Growth and Emigration </a:t>
            </a:r>
          </a:p>
        </p:txBody>
      </p:sp>
      <p:sp>
        <p:nvSpPr>
          <p:cNvPr id="3" name="Content Placeholder 2">
            <a:extLst>
              <a:ext uri="{FF2B5EF4-FFF2-40B4-BE49-F238E27FC236}">
                <a16:creationId xmlns:a16="http://schemas.microsoft.com/office/drawing/2014/main" id="{C13BC5E3-5023-4592-B9CB-DC0B54E4A876}"/>
              </a:ext>
            </a:extLst>
          </p:cNvPr>
          <p:cNvSpPr>
            <a:spLocks noGrp="1"/>
          </p:cNvSpPr>
          <p:nvPr>
            <p:ph idx="1"/>
          </p:nvPr>
        </p:nvSpPr>
        <p:spPr/>
        <p:txBody>
          <a:bodyPr>
            <a:normAutofit lnSpcReduction="10000"/>
          </a:bodyPr>
          <a:lstStyle/>
          <a:p>
            <a:r>
              <a:rPr lang="en-US" sz="2800" dirty="0"/>
              <a:t>Between 1850 and 1880, the main cause of the population increase was a rising birthrate at least in western Europe, but after 1880, a noticeable decline in death rates largely explains the increase  population. </a:t>
            </a:r>
          </a:p>
          <a:p>
            <a:endParaRPr lang="en-US" sz="2800" dirty="0"/>
          </a:p>
          <a:p>
            <a:endParaRPr lang="en-US" sz="2800" dirty="0"/>
          </a:p>
          <a:p>
            <a:pPr lvl="1"/>
            <a:r>
              <a:rPr lang="en-US" sz="2800" b="1" i="1" dirty="0"/>
              <a:t>Medical discoveries and environmental conditions </a:t>
            </a:r>
          </a:p>
        </p:txBody>
      </p:sp>
    </p:spTree>
    <p:extLst>
      <p:ext uri="{BB962C8B-B14F-4D97-AF65-F5344CB8AC3E}">
        <p14:creationId xmlns:p14="http://schemas.microsoft.com/office/powerpoint/2010/main" val="21910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5B7ED-C815-406A-935B-43D46B1CEB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76BE31-E520-4A97-AF67-7347A2001E9F}"/>
              </a:ext>
            </a:extLst>
          </p:cNvPr>
          <p:cNvSpPr>
            <a:spLocks noGrp="1"/>
          </p:cNvSpPr>
          <p:nvPr>
            <p:ph idx="1"/>
          </p:nvPr>
        </p:nvSpPr>
        <p:spPr/>
        <p:txBody>
          <a:bodyPr/>
          <a:lstStyle/>
          <a:p>
            <a:r>
              <a:rPr lang="en-US" dirty="0"/>
              <a:t>Most western governments began to offer at least primary education to both boys and girls between the ages of six and twelve.  </a:t>
            </a:r>
          </a:p>
          <a:p>
            <a:r>
              <a:rPr lang="en-US" dirty="0"/>
              <a:t>In most countries, it was not optional. </a:t>
            </a:r>
          </a:p>
          <a:p>
            <a:endParaRPr lang="en-US" dirty="0"/>
          </a:p>
          <a:p>
            <a:r>
              <a:rPr lang="en-US" dirty="0"/>
              <a:t>By 1900, many European states, especially in northern western Europe, were providing state-</a:t>
            </a:r>
            <a:r>
              <a:rPr lang="en-US" dirty="0" err="1"/>
              <a:t>financied</a:t>
            </a:r>
            <a:r>
              <a:rPr lang="en-US" dirty="0"/>
              <a:t> primary schools, salaried and trained teachers, and free, compulsory elementary education for the masses. </a:t>
            </a:r>
          </a:p>
        </p:txBody>
      </p:sp>
    </p:spTree>
    <p:extLst>
      <p:ext uri="{BB962C8B-B14F-4D97-AF65-F5344CB8AC3E}">
        <p14:creationId xmlns:p14="http://schemas.microsoft.com/office/powerpoint/2010/main" val="3710567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8D6D4-B317-4A66-A029-4D7E1164BA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09874A-C30C-4BE7-94B7-057F4A060FED}"/>
              </a:ext>
            </a:extLst>
          </p:cNvPr>
          <p:cNvSpPr>
            <a:spLocks noGrp="1"/>
          </p:cNvSpPr>
          <p:nvPr>
            <p:ph idx="1"/>
          </p:nvPr>
        </p:nvSpPr>
        <p:spPr/>
        <p:txBody>
          <a:bodyPr/>
          <a:lstStyle/>
          <a:p>
            <a:r>
              <a:rPr lang="en-US" sz="2400" b="1" i="1" dirty="0"/>
              <a:t>Why did European states make this commitment to mass education? </a:t>
            </a:r>
          </a:p>
          <a:p>
            <a:pPr lvl="1"/>
            <a:r>
              <a:rPr lang="en-US" dirty="0"/>
              <a:t>Liberals believed that education was important to personal and social improvement and also sought, as in France, to supplant Catholic education with moral and civic training based on secular. </a:t>
            </a:r>
          </a:p>
          <a:p>
            <a:pPr lvl="1"/>
            <a:endParaRPr lang="en-US" dirty="0"/>
          </a:p>
          <a:p>
            <a:pPr lvl="1"/>
            <a:r>
              <a:rPr lang="en-US" dirty="0"/>
              <a:t>Another incentive for mass education came from industrialization. </a:t>
            </a:r>
          </a:p>
          <a:p>
            <a:pPr lvl="1"/>
            <a:r>
              <a:rPr lang="en-US" dirty="0"/>
              <a:t>In the early industrial Revolution, unskilled labor was sufficient, but the new firms of the Second Industrial Revolution demanded skilled labor. </a:t>
            </a:r>
          </a:p>
        </p:txBody>
      </p:sp>
    </p:spTree>
    <p:extLst>
      <p:ext uri="{BB962C8B-B14F-4D97-AF65-F5344CB8AC3E}">
        <p14:creationId xmlns:p14="http://schemas.microsoft.com/office/powerpoint/2010/main" val="11927120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1B5BF-4030-4D26-8C12-7B6757BF6E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B312C0-E7A1-46BC-A133-1048BF3AE2FD}"/>
              </a:ext>
            </a:extLst>
          </p:cNvPr>
          <p:cNvSpPr>
            <a:spLocks noGrp="1"/>
          </p:cNvSpPr>
          <p:nvPr>
            <p:ph idx="1"/>
          </p:nvPr>
        </p:nvSpPr>
        <p:spPr/>
        <p:txBody>
          <a:bodyPr/>
          <a:lstStyle/>
          <a:p>
            <a:r>
              <a:rPr lang="en-US" dirty="0"/>
              <a:t>Nevertheless, the chief motive for mass education was political. </a:t>
            </a:r>
          </a:p>
          <a:p>
            <a:pPr lvl="1"/>
            <a:r>
              <a:rPr lang="en-US" dirty="0"/>
              <a:t>The expansion of voting rights necessitated a more educated electorate. </a:t>
            </a:r>
          </a:p>
          <a:p>
            <a:pPr lvl="1"/>
            <a:r>
              <a:rPr lang="en-US" dirty="0"/>
              <a:t>Even more important, however, mass compulsory education instilled patriotism and nationalized the masses, providing an opportunity for even greater national integration. </a:t>
            </a:r>
          </a:p>
          <a:p>
            <a:pPr lvl="1"/>
            <a:endParaRPr lang="en-US" dirty="0"/>
          </a:p>
          <a:p>
            <a:pPr lvl="1"/>
            <a:r>
              <a:rPr lang="en-US" dirty="0"/>
              <a:t>A nation’s motives for universal elementary education largely determined what was taught in its elementary schools. </a:t>
            </a:r>
          </a:p>
          <a:p>
            <a:pPr lvl="1"/>
            <a:r>
              <a:rPr lang="en-US" dirty="0"/>
              <a:t>Indoctrination in national values took on great importance. </a:t>
            </a:r>
          </a:p>
        </p:txBody>
      </p:sp>
    </p:spTree>
    <p:extLst>
      <p:ext uri="{BB962C8B-B14F-4D97-AF65-F5344CB8AC3E}">
        <p14:creationId xmlns:p14="http://schemas.microsoft.com/office/powerpoint/2010/main" val="3377914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F9161-BA74-46C1-8035-DD218CB6F5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8BE5EE-7349-4B53-89FC-C8C20FC70161}"/>
              </a:ext>
            </a:extLst>
          </p:cNvPr>
          <p:cNvSpPr>
            <a:spLocks noGrp="1"/>
          </p:cNvSpPr>
          <p:nvPr>
            <p:ph idx="1"/>
          </p:nvPr>
        </p:nvSpPr>
        <p:spPr/>
        <p:txBody>
          <a:bodyPr>
            <a:normAutofit/>
          </a:bodyPr>
          <a:lstStyle/>
          <a:p>
            <a:r>
              <a:rPr lang="en-US" sz="2800" dirty="0"/>
              <a:t>The most immediate result of mass education was an increase in literacy. </a:t>
            </a:r>
          </a:p>
        </p:txBody>
      </p:sp>
    </p:spTree>
    <p:extLst>
      <p:ext uri="{BB962C8B-B14F-4D97-AF65-F5344CB8AC3E}">
        <p14:creationId xmlns:p14="http://schemas.microsoft.com/office/powerpoint/2010/main" val="22215959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39D98-6F17-4A97-8A81-52C8EBB8DB9B}"/>
              </a:ext>
            </a:extLst>
          </p:cNvPr>
          <p:cNvSpPr>
            <a:spLocks noGrp="1"/>
          </p:cNvSpPr>
          <p:nvPr>
            <p:ph type="title"/>
          </p:nvPr>
        </p:nvSpPr>
        <p:spPr/>
        <p:txBody>
          <a:bodyPr/>
          <a:lstStyle/>
          <a:p>
            <a:r>
              <a:rPr lang="en-US" dirty="0"/>
              <a:t>Mass leisure </a:t>
            </a:r>
          </a:p>
        </p:txBody>
      </p:sp>
      <p:sp>
        <p:nvSpPr>
          <p:cNvPr id="3" name="Content Placeholder 2">
            <a:extLst>
              <a:ext uri="{FF2B5EF4-FFF2-40B4-BE49-F238E27FC236}">
                <a16:creationId xmlns:a16="http://schemas.microsoft.com/office/drawing/2014/main" id="{CCDB7A59-049D-4D19-B02B-94950BC2C580}"/>
              </a:ext>
            </a:extLst>
          </p:cNvPr>
          <p:cNvSpPr>
            <a:spLocks noGrp="1"/>
          </p:cNvSpPr>
          <p:nvPr>
            <p:ph idx="1"/>
          </p:nvPr>
        </p:nvSpPr>
        <p:spPr/>
        <p:txBody>
          <a:bodyPr>
            <a:normAutofit/>
          </a:bodyPr>
          <a:lstStyle/>
          <a:p>
            <a:r>
              <a:rPr lang="en-US" sz="2800" dirty="0"/>
              <a:t>Work and leisure became opposites as leisure came to be viewed as what people did for fun when not on the job. </a:t>
            </a:r>
          </a:p>
          <a:p>
            <a:r>
              <a:rPr lang="en-US" sz="2800" dirty="0"/>
              <a:t>The new leisure hours created by the industrial system- evening hours after work, weekends, and later a week or two in the summer- largely determined the contours of the new mass leisure. </a:t>
            </a:r>
          </a:p>
        </p:txBody>
      </p:sp>
    </p:spTree>
    <p:extLst>
      <p:ext uri="{BB962C8B-B14F-4D97-AF65-F5344CB8AC3E}">
        <p14:creationId xmlns:p14="http://schemas.microsoft.com/office/powerpoint/2010/main" val="22934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1F5BA-DF5F-46E1-A7EB-D5E02297C08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E77EB1-ED1A-477C-9378-1112DEF39A0E}"/>
              </a:ext>
            </a:extLst>
          </p:cNvPr>
          <p:cNvSpPr>
            <a:spLocks noGrp="1"/>
          </p:cNvSpPr>
          <p:nvPr>
            <p:ph idx="1"/>
          </p:nvPr>
        </p:nvSpPr>
        <p:spPr/>
        <p:txBody>
          <a:bodyPr>
            <a:normAutofit/>
          </a:bodyPr>
          <a:lstStyle/>
          <a:p>
            <a:r>
              <a:rPr lang="en-US" sz="2800" dirty="0"/>
              <a:t>Music and dance halls appeared in the second half of the 19</a:t>
            </a:r>
            <a:r>
              <a:rPr lang="en-US" sz="2800" baseline="30000" dirty="0"/>
              <a:t>th</a:t>
            </a:r>
            <a:r>
              <a:rPr lang="en-US" sz="2800" dirty="0"/>
              <a:t> century. </a:t>
            </a:r>
          </a:p>
        </p:txBody>
      </p:sp>
    </p:spTree>
    <p:extLst>
      <p:ext uri="{BB962C8B-B14F-4D97-AF65-F5344CB8AC3E}">
        <p14:creationId xmlns:p14="http://schemas.microsoft.com/office/powerpoint/2010/main" val="18039574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EC1F3-95A7-4166-855F-4E8AE8BAE3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071CF1-C678-487F-91EC-A530ED5E0E7B}"/>
              </a:ext>
            </a:extLst>
          </p:cNvPr>
          <p:cNvSpPr>
            <a:spLocks noGrp="1"/>
          </p:cNvSpPr>
          <p:nvPr>
            <p:ph idx="1"/>
          </p:nvPr>
        </p:nvSpPr>
        <p:spPr/>
        <p:txBody>
          <a:bodyPr/>
          <a:lstStyle/>
          <a:p>
            <a:r>
              <a:rPr lang="en-US" sz="2800" dirty="0"/>
              <a:t>Thomas Cook (1808-1892)</a:t>
            </a:r>
          </a:p>
          <a:p>
            <a:pPr lvl="1"/>
            <a:r>
              <a:rPr lang="en-US" sz="2800" dirty="0"/>
              <a:t>British pioneer of mass tourism.</a:t>
            </a:r>
          </a:p>
          <a:p>
            <a:pPr lvl="1"/>
            <a:r>
              <a:rPr lang="en-US" sz="2800" dirty="0"/>
              <a:t>Cook had been responsible for organizing a railroad trip to temperance gatherings. </a:t>
            </a:r>
          </a:p>
          <a:p>
            <a:pPr lvl="1"/>
            <a:endParaRPr lang="en-US" dirty="0"/>
          </a:p>
        </p:txBody>
      </p:sp>
    </p:spTree>
    <p:extLst>
      <p:ext uri="{BB962C8B-B14F-4D97-AF65-F5344CB8AC3E}">
        <p14:creationId xmlns:p14="http://schemas.microsoft.com/office/powerpoint/2010/main" val="24099599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01F48-C59D-4796-BFB5-4CAE753A23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C78D6F-6E4C-42D5-8E3B-9E756321AA04}"/>
              </a:ext>
            </a:extLst>
          </p:cNvPr>
          <p:cNvSpPr>
            <a:spLocks noGrp="1"/>
          </p:cNvSpPr>
          <p:nvPr>
            <p:ph idx="1"/>
          </p:nvPr>
        </p:nvSpPr>
        <p:spPr/>
        <p:txBody>
          <a:bodyPr>
            <a:normAutofit/>
          </a:bodyPr>
          <a:lstStyle/>
          <a:p>
            <a:r>
              <a:rPr lang="en-US" sz="2400" dirty="0"/>
              <a:t>Team sports developed</a:t>
            </a:r>
          </a:p>
          <a:p>
            <a:pPr lvl="1"/>
            <a:r>
              <a:rPr lang="en-US" sz="2400" dirty="0"/>
              <a:t>Rules were established</a:t>
            </a:r>
          </a:p>
          <a:p>
            <a:pPr lvl="1"/>
            <a:r>
              <a:rPr lang="en-US" sz="2400" dirty="0"/>
              <a:t>The rules were the products of organized athletic groups, such as the English Football Association (1863) and the American Bowling Congress (1895). </a:t>
            </a:r>
          </a:p>
        </p:txBody>
      </p:sp>
    </p:spTree>
    <p:extLst>
      <p:ext uri="{BB962C8B-B14F-4D97-AF65-F5344CB8AC3E}">
        <p14:creationId xmlns:p14="http://schemas.microsoft.com/office/powerpoint/2010/main" val="2688710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9682C-4E87-4FDF-BBEF-902CE882CC5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4023EC-ED51-42CC-9C49-5C4A1BD0D7BA}"/>
              </a:ext>
            </a:extLst>
          </p:cNvPr>
          <p:cNvSpPr>
            <a:spLocks noGrp="1"/>
          </p:cNvSpPr>
          <p:nvPr>
            <p:ph idx="1"/>
          </p:nvPr>
        </p:nvSpPr>
        <p:spPr/>
        <p:txBody>
          <a:bodyPr/>
          <a:lstStyle/>
          <a:p>
            <a:r>
              <a:rPr lang="en-US" dirty="0"/>
              <a:t>The Industrialized regions of Europe were not able to absorb the entire surplus population of heavily agricultural regions like southern Italy, Spain, Hungary, and Romania, where the land could not support the growing numbers of people. </a:t>
            </a:r>
          </a:p>
          <a:p>
            <a:endParaRPr lang="en-US" dirty="0"/>
          </a:p>
          <a:p>
            <a:r>
              <a:rPr lang="en-US" dirty="0"/>
              <a:t>The booming economies of North America after 1898 and cheap shipping fares after 1900 led to mass emigration from southern and eastern Europe to North America at the beginning of the 20</a:t>
            </a:r>
            <a:r>
              <a:rPr lang="en-US" baseline="30000" dirty="0"/>
              <a:t>th</a:t>
            </a:r>
            <a:r>
              <a:rPr lang="en-US" dirty="0"/>
              <a:t> century. </a:t>
            </a:r>
          </a:p>
        </p:txBody>
      </p:sp>
    </p:spTree>
    <p:extLst>
      <p:ext uri="{BB962C8B-B14F-4D97-AF65-F5344CB8AC3E}">
        <p14:creationId xmlns:p14="http://schemas.microsoft.com/office/powerpoint/2010/main" val="3781655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804EB-0A20-4CF5-8AEC-79D4697F29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CE212AA-9E10-4659-BCA7-1D285EE6ABE7}"/>
              </a:ext>
            </a:extLst>
          </p:cNvPr>
          <p:cNvSpPr>
            <a:spLocks noGrp="1"/>
          </p:cNvSpPr>
          <p:nvPr>
            <p:ph idx="1"/>
          </p:nvPr>
        </p:nvSpPr>
        <p:spPr/>
        <p:txBody>
          <a:bodyPr>
            <a:normAutofit/>
          </a:bodyPr>
          <a:lstStyle/>
          <a:p>
            <a:r>
              <a:rPr lang="en-US" sz="2800" dirty="0"/>
              <a:t>Between 1880 and 1914, 3.5 million Poles from Russia, Austria, and Germany went to the United States. </a:t>
            </a:r>
          </a:p>
          <a:p>
            <a:r>
              <a:rPr lang="en-US" sz="2800" dirty="0"/>
              <a:t>Jews who were severely persecuted, constituted 40 percent of the Russian emigrants to the United States between 1900 and 1913 and almost 12 percent of all emigrants to the United States during the first five years of the 20</a:t>
            </a:r>
            <a:r>
              <a:rPr lang="en-US" sz="2800" baseline="30000" dirty="0"/>
              <a:t>th</a:t>
            </a:r>
            <a:r>
              <a:rPr lang="en-US" sz="2800" dirty="0"/>
              <a:t> century. </a:t>
            </a:r>
          </a:p>
        </p:txBody>
      </p:sp>
    </p:spTree>
    <p:extLst>
      <p:ext uri="{BB962C8B-B14F-4D97-AF65-F5344CB8AC3E}">
        <p14:creationId xmlns:p14="http://schemas.microsoft.com/office/powerpoint/2010/main" val="3674859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52FED-E65C-423B-8527-4BAE3AD3D877}"/>
              </a:ext>
            </a:extLst>
          </p:cNvPr>
          <p:cNvSpPr>
            <a:spLocks noGrp="1"/>
          </p:cNvSpPr>
          <p:nvPr>
            <p:ph type="title"/>
          </p:nvPr>
        </p:nvSpPr>
        <p:spPr/>
        <p:txBody>
          <a:bodyPr/>
          <a:lstStyle/>
          <a:p>
            <a:r>
              <a:rPr lang="en-US" dirty="0"/>
              <a:t>Transformation of the Urban environment </a:t>
            </a:r>
          </a:p>
        </p:txBody>
      </p:sp>
      <p:sp>
        <p:nvSpPr>
          <p:cNvPr id="3" name="Content Placeholder 2">
            <a:extLst>
              <a:ext uri="{FF2B5EF4-FFF2-40B4-BE49-F238E27FC236}">
                <a16:creationId xmlns:a16="http://schemas.microsoft.com/office/drawing/2014/main" id="{570F24B4-7358-4729-8548-C2DD863811A0}"/>
              </a:ext>
            </a:extLst>
          </p:cNvPr>
          <p:cNvSpPr>
            <a:spLocks noGrp="1"/>
          </p:cNvSpPr>
          <p:nvPr>
            <p:ph idx="1"/>
          </p:nvPr>
        </p:nvSpPr>
        <p:spPr/>
        <p:txBody>
          <a:bodyPr/>
          <a:lstStyle/>
          <a:p>
            <a:r>
              <a:rPr lang="en-US" dirty="0"/>
              <a:t>One of the most important consequences of industrialization and the population explosion of the 19</a:t>
            </a:r>
            <a:r>
              <a:rPr lang="en-US" baseline="30000" dirty="0"/>
              <a:t>th</a:t>
            </a:r>
            <a:r>
              <a:rPr lang="en-US" dirty="0"/>
              <a:t> century was urbanization. </a:t>
            </a:r>
          </a:p>
          <a:p>
            <a:endParaRPr lang="en-US" dirty="0"/>
          </a:p>
          <a:p>
            <a:r>
              <a:rPr lang="en-US" dirty="0"/>
              <a:t>Urban populations grew faster than the general population primarily because of the vast migration from rural areas to the cities. </a:t>
            </a:r>
          </a:p>
        </p:txBody>
      </p:sp>
    </p:spTree>
    <p:extLst>
      <p:ext uri="{BB962C8B-B14F-4D97-AF65-F5344CB8AC3E}">
        <p14:creationId xmlns:p14="http://schemas.microsoft.com/office/powerpoint/2010/main" val="1707888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6BFFB-8ADB-4314-A14B-D8121360672A}"/>
              </a:ext>
            </a:extLst>
          </p:cNvPr>
          <p:cNvSpPr>
            <a:spLocks noGrp="1"/>
          </p:cNvSpPr>
          <p:nvPr>
            <p:ph type="title"/>
          </p:nvPr>
        </p:nvSpPr>
        <p:spPr/>
        <p:txBody>
          <a:bodyPr/>
          <a:lstStyle/>
          <a:p>
            <a:r>
              <a:rPr lang="en-US" dirty="0"/>
              <a:t>Improving Conditions </a:t>
            </a:r>
          </a:p>
        </p:txBody>
      </p:sp>
      <p:sp>
        <p:nvSpPr>
          <p:cNvPr id="3" name="Content Placeholder 2">
            <a:extLst>
              <a:ext uri="{FF2B5EF4-FFF2-40B4-BE49-F238E27FC236}">
                <a16:creationId xmlns:a16="http://schemas.microsoft.com/office/drawing/2014/main" id="{8AF1EF19-8B55-4B7C-AB69-E077DBFE8839}"/>
              </a:ext>
            </a:extLst>
          </p:cNvPr>
          <p:cNvSpPr>
            <a:spLocks noGrp="1"/>
          </p:cNvSpPr>
          <p:nvPr>
            <p:ph idx="1"/>
          </p:nvPr>
        </p:nvSpPr>
        <p:spPr/>
        <p:txBody>
          <a:bodyPr/>
          <a:lstStyle/>
          <a:p>
            <a:r>
              <a:rPr lang="en-US" dirty="0"/>
              <a:t>In the 1840s, a number of urban reformers, such as Edwin </a:t>
            </a:r>
            <a:r>
              <a:rPr lang="en-US" dirty="0" err="1"/>
              <a:t>Chadwich</a:t>
            </a:r>
            <a:r>
              <a:rPr lang="en-US" dirty="0"/>
              <a:t> in Britain and Rudolf Virchow and Solomon Neumann in Germany, had pointed to filthy living conditions as the primary cause of epidemic disease and urged sanitary reforms to correct the problem. </a:t>
            </a:r>
          </a:p>
          <a:p>
            <a:endParaRPr lang="en-US" dirty="0"/>
          </a:p>
          <a:p>
            <a:endParaRPr lang="en-US" dirty="0"/>
          </a:p>
          <a:p>
            <a:r>
              <a:rPr lang="en-US" dirty="0"/>
              <a:t>The Public Health Act of 1875 in Britain prohibited the construction of new buildings with running water and an internal drainage system. </a:t>
            </a:r>
          </a:p>
        </p:txBody>
      </p:sp>
    </p:spTree>
    <p:extLst>
      <p:ext uri="{BB962C8B-B14F-4D97-AF65-F5344CB8AC3E}">
        <p14:creationId xmlns:p14="http://schemas.microsoft.com/office/powerpoint/2010/main" val="3274442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5E68D-6A8A-4A95-8FFE-4A7F671ED3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31A8AE-20DF-4A26-8CF6-2D8723CA31FA}"/>
              </a:ext>
            </a:extLst>
          </p:cNvPr>
          <p:cNvSpPr>
            <a:spLocks noGrp="1"/>
          </p:cNvSpPr>
          <p:nvPr>
            <p:ph idx="1"/>
          </p:nvPr>
        </p:nvSpPr>
        <p:spPr/>
        <p:txBody>
          <a:bodyPr/>
          <a:lstStyle/>
          <a:p>
            <a:r>
              <a:rPr lang="en-US" dirty="0"/>
              <a:t>Essential to the public health of the modern European city was the ability to bring clean water into the city and to expel sewage from it. </a:t>
            </a:r>
          </a:p>
          <a:p>
            <a:pPr lvl="1"/>
            <a:r>
              <a:rPr lang="en-US" dirty="0"/>
              <a:t>The accomplishment of those two major engineering feat in the second half of the 19</a:t>
            </a:r>
            <a:r>
              <a:rPr lang="en-US" baseline="30000" dirty="0"/>
              <a:t>th</a:t>
            </a:r>
            <a:r>
              <a:rPr lang="en-US" dirty="0"/>
              <a:t> century. </a:t>
            </a:r>
          </a:p>
          <a:p>
            <a:pPr lvl="1"/>
            <a:endParaRPr lang="en-US" dirty="0"/>
          </a:p>
          <a:p>
            <a:pPr lvl="1"/>
            <a:r>
              <a:rPr lang="en-US" dirty="0"/>
              <a:t>The problem of fresh water was solved by a system of dams and reservoirs that stored the water and aqueducts and tunnels that carried it form the countryside to the city and into individual dwellings. </a:t>
            </a:r>
          </a:p>
        </p:txBody>
      </p:sp>
    </p:spTree>
    <p:extLst>
      <p:ext uri="{BB962C8B-B14F-4D97-AF65-F5344CB8AC3E}">
        <p14:creationId xmlns:p14="http://schemas.microsoft.com/office/powerpoint/2010/main" val="3482755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2A0F0-9EB1-4B0B-8CB0-5954EB405B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3FEDFE-474D-42F7-B75B-220433A52F2C}"/>
              </a:ext>
            </a:extLst>
          </p:cNvPr>
          <p:cNvSpPr>
            <a:spLocks noGrp="1"/>
          </p:cNvSpPr>
          <p:nvPr>
            <p:ph idx="1"/>
          </p:nvPr>
        </p:nvSpPr>
        <p:spPr/>
        <p:txBody>
          <a:bodyPr>
            <a:normAutofit/>
          </a:bodyPr>
          <a:lstStyle/>
          <a:p>
            <a:r>
              <a:rPr lang="en-US" sz="3200" dirty="0"/>
              <a:t>Unfortunately, in many places, new underground sewers simply discharged their raw sewage into what soon became highly polluted lakes and rivers. </a:t>
            </a:r>
          </a:p>
        </p:txBody>
      </p:sp>
    </p:spTree>
    <p:extLst>
      <p:ext uri="{BB962C8B-B14F-4D97-AF65-F5344CB8AC3E}">
        <p14:creationId xmlns:p14="http://schemas.microsoft.com/office/powerpoint/2010/main" val="363917910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88</TotalTime>
  <Words>1969</Words>
  <Application>Microsoft Office PowerPoint</Application>
  <PresentationFormat>Widescreen</PresentationFormat>
  <Paragraphs>121</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Gill Sans MT</vt:lpstr>
      <vt:lpstr>Impact</vt:lpstr>
      <vt:lpstr>Badge</vt:lpstr>
      <vt:lpstr>Ap European History  Chapter 23 Section 2:</vt:lpstr>
      <vt:lpstr>The emergence of a mass society </vt:lpstr>
      <vt:lpstr>Population Growth and Emigration </vt:lpstr>
      <vt:lpstr>PowerPoint Presentation</vt:lpstr>
      <vt:lpstr>PowerPoint Presentation</vt:lpstr>
      <vt:lpstr>Transformation of the Urban environment </vt:lpstr>
      <vt:lpstr>Improving Conditions </vt:lpstr>
      <vt:lpstr>PowerPoint Presentation</vt:lpstr>
      <vt:lpstr>PowerPoint Presentation</vt:lpstr>
      <vt:lpstr>Housing Needs </vt:lpstr>
      <vt:lpstr>PowerPoint Presentation</vt:lpstr>
      <vt:lpstr>Redesigning the cities </vt:lpstr>
      <vt:lpstr>PowerPoint Presentation</vt:lpstr>
      <vt:lpstr>Social structure of the mass society </vt:lpstr>
      <vt:lpstr>The elite </vt:lpstr>
      <vt:lpstr>PowerPoint Presentation</vt:lpstr>
      <vt:lpstr>PowerPoint Presentation</vt:lpstr>
      <vt:lpstr>The middle Classes </vt:lpstr>
      <vt:lpstr>PowerPoint Presentation</vt:lpstr>
      <vt:lpstr>The lower classes </vt:lpstr>
      <vt:lpstr>PowerPoint Presentation</vt:lpstr>
      <vt:lpstr>“The woman Question”: The role of women </vt:lpstr>
      <vt:lpstr>PowerPoint Presentation</vt:lpstr>
      <vt:lpstr>The middle-class family </vt:lpstr>
      <vt:lpstr>PowerPoint Presentation</vt:lpstr>
      <vt:lpstr>PowerPoint Presentation</vt:lpstr>
      <vt:lpstr>PowerPoint Presentation</vt:lpstr>
      <vt:lpstr>The working-class family </vt:lpstr>
      <vt:lpstr>Education and Leisure in the mass society </vt:lpstr>
      <vt:lpstr>PowerPoint Presentation</vt:lpstr>
      <vt:lpstr>PowerPoint Presentation</vt:lpstr>
      <vt:lpstr>PowerPoint Presentation</vt:lpstr>
      <vt:lpstr>PowerPoint Presentation</vt:lpstr>
      <vt:lpstr>Mass leisure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23 Section 2:</dc:title>
  <dc:creator>Tyler Moudry</dc:creator>
  <cp:lastModifiedBy>Tyler Moudry</cp:lastModifiedBy>
  <cp:revision>12</cp:revision>
  <dcterms:created xsi:type="dcterms:W3CDTF">2019-03-10T18:40:12Z</dcterms:created>
  <dcterms:modified xsi:type="dcterms:W3CDTF">2019-03-10T20:08:44Z</dcterms:modified>
</cp:coreProperties>
</file>