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1" r:id="rId36"/>
    <p:sldId id="292" r:id="rId37"/>
    <p:sldId id="293" r:id="rId38"/>
    <p:sldId id="294" r:id="rId39"/>
    <p:sldId id="295" r:id="rId40"/>
    <p:sldId id="296" r:id="rId41"/>
    <p:sldId id="297" r:id="rId42"/>
    <p:sldId id="298" r:id="rId43"/>
    <p:sldId id="299" r:id="rId44"/>
    <p:sldId id="300" r:id="rId45"/>
    <p:sldId id="301" r:id="rId46"/>
    <p:sldId id="302" r:id="rId47"/>
    <p:sldId id="303" r:id="rId48"/>
    <p:sldId id="304" r:id="rId49"/>
    <p:sldId id="305" r:id="rId50"/>
    <p:sldId id="306" r:id="rId5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11" name="Freeform 6" title="scalloped circle"/>
          <p:cNvSpPr/>
          <p:nvPr/>
        </p:nvSpPr>
        <p:spPr bwMode="auto">
          <a:xfrm>
            <a:off x="3557016" y="63093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2" name="Title 1"/>
          <p:cNvSpPr>
            <a:spLocks noGrp="1"/>
          </p:cNvSpPr>
          <p:nvPr>
            <p:ph type="ctrTitle"/>
          </p:nvPr>
        </p:nvSpPr>
        <p:spPr>
          <a:xfrm>
            <a:off x="1078523" y="1098388"/>
            <a:ext cx="10318418" cy="4394988"/>
          </a:xfrm>
        </p:spPr>
        <p:txBody>
          <a:bodyPr anchor="ctr">
            <a:noAutofit/>
          </a:bodyPr>
          <a:lstStyle>
            <a:lvl1pPr algn="ctr">
              <a:defRPr sz="10000" spc="800" baseline="0"/>
            </a:lvl1pPr>
          </a:lstStyle>
          <a:p>
            <a:r>
              <a:rPr lang="en-US"/>
              <a:t>Click to edit Master title style</a:t>
            </a:r>
            <a:endParaRPr lang="en-US" dirty="0"/>
          </a:p>
        </p:txBody>
      </p:sp>
      <p:sp>
        <p:nvSpPr>
          <p:cNvPr id="3" name="Subtitle 2"/>
          <p:cNvSpPr>
            <a:spLocks noGrp="1"/>
          </p:cNvSpPr>
          <p:nvPr>
            <p:ph type="subTitle" idx="1"/>
          </p:nvPr>
        </p:nvSpPr>
        <p:spPr>
          <a:xfrm>
            <a:off x="2215045" y="5979196"/>
            <a:ext cx="8045373" cy="742279"/>
          </a:xfrm>
        </p:spPr>
        <p:txBody>
          <a:bodyPr anchor="t">
            <a:normAutofit/>
          </a:bodyPr>
          <a:lstStyle>
            <a:lvl1pPr marL="0" indent="0" algn="ctr">
              <a:lnSpc>
                <a:spcPct val="100000"/>
              </a:lnSpc>
              <a:buNone/>
              <a:defRPr sz="2000" b="1" i="0" cap="all" spc="400"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1078523" y="6375679"/>
            <a:ext cx="2329722" cy="348462"/>
          </a:xfrm>
        </p:spPr>
        <p:txBody>
          <a:bodyPr/>
          <a:lstStyle>
            <a:lvl1pPr>
              <a:defRPr baseline="0">
                <a:solidFill>
                  <a:schemeClr val="accent1">
                    <a:lumMod val="50000"/>
                  </a:schemeClr>
                </a:solidFill>
              </a:defRPr>
            </a:lvl1pPr>
          </a:lstStyle>
          <a:p>
            <a:fld id="{9334D819-9F07-4261-B09B-9E467E5D9002}" type="datetimeFigureOut">
              <a:rPr lang="en-US" dirty="0"/>
              <a:pPr/>
              <a:t>3/8/2019</a:t>
            </a:fld>
            <a:endParaRPr lang="en-US" dirty="0"/>
          </a:p>
        </p:txBody>
      </p:sp>
      <p:sp>
        <p:nvSpPr>
          <p:cNvPr id="5" name="Footer Placeholder 4"/>
          <p:cNvSpPr>
            <a:spLocks noGrp="1"/>
          </p:cNvSpPr>
          <p:nvPr>
            <p:ph type="ftr" sz="quarter" idx="11"/>
          </p:nvPr>
        </p:nvSpPr>
        <p:spPr>
          <a:xfrm>
            <a:off x="4180332" y="6375679"/>
            <a:ext cx="4114800" cy="345796"/>
          </a:xfrm>
        </p:spPr>
        <p:txBody>
          <a:bodyPr/>
          <a:lstStyle>
            <a:lvl1pPr>
              <a:defRPr baseline="0">
                <a:solidFill>
                  <a:schemeClr val="accent1">
                    <a:lumMod val="50000"/>
                  </a:schemeClr>
                </a:solidFill>
              </a:defRPr>
            </a:lvl1pPr>
          </a:lstStyle>
          <a:p>
            <a:endParaRPr lang="en-US" dirty="0"/>
          </a:p>
        </p:txBody>
      </p:sp>
      <p:sp>
        <p:nvSpPr>
          <p:cNvPr id="6" name="Slide Number Placeholder 5"/>
          <p:cNvSpPr>
            <a:spLocks noGrp="1"/>
          </p:cNvSpPr>
          <p:nvPr>
            <p:ph type="sldNum" sz="quarter" idx="12"/>
          </p:nvPr>
        </p:nvSpPr>
        <p:spPr>
          <a:xfrm>
            <a:off x="9067218" y="6375679"/>
            <a:ext cx="2329723" cy="345796"/>
          </a:xfrm>
        </p:spPr>
        <p:txBody>
          <a:bodyPr/>
          <a:lstStyle>
            <a:lvl1pPr>
              <a:defRPr baseline="0">
                <a:solidFill>
                  <a:schemeClr val="accent1">
                    <a:lumMod val="50000"/>
                  </a:schemeClr>
                </a:solidFill>
              </a:defRPr>
            </a:lvl1pPr>
          </a:lstStyle>
          <a:p>
            <a:fld id="{71766878-3199-4EAB-94E7-2D6D11070E14}" type="slidenum">
              <a:rPr lang="en-US" dirty="0"/>
              <a:pPr/>
              <a:t>‹#›</a:t>
            </a:fld>
            <a:endParaRPr lang="en-US" dirty="0"/>
          </a:p>
        </p:txBody>
      </p:sp>
      <p:sp>
        <p:nvSpPr>
          <p:cNvPr id="13" name="Rectangle 12" title="left edge border"/>
          <p:cNvSpPr/>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dirty="0"/>
              <a:t>3/8/2019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66321" y="382386"/>
            <a:ext cx="1492132" cy="560040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257300" y="382385"/>
            <a:ext cx="8392585" cy="560040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dirty="0"/>
              <a:t>3/8/2019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dirty="0"/>
              <a:t>3/8/2019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242929" y="1073888"/>
            <a:ext cx="8187071" cy="4064627"/>
          </a:xfrm>
        </p:spPr>
        <p:txBody>
          <a:bodyPr anchor="b">
            <a:normAutofit/>
          </a:bodyPr>
          <a:lstStyle>
            <a:lvl1pPr>
              <a:defRPr sz="8400" spc="800"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3242930" y="5159781"/>
            <a:ext cx="7017488" cy="951135"/>
          </a:xfrm>
        </p:spPr>
        <p:txBody>
          <a:bodyPr>
            <a:normAutofit/>
          </a:bodyPr>
          <a:lstStyle>
            <a:lvl1pPr marL="0" indent="0">
              <a:lnSpc>
                <a:spcPct val="100000"/>
              </a:lnSpc>
              <a:buNone/>
              <a:defRPr sz="2000" b="1" i="0" cap="all" spc="400" baseline="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3236546" y="6375679"/>
            <a:ext cx="1493947" cy="348462"/>
          </a:xfrm>
        </p:spPr>
        <p:txBody>
          <a:bodyPr/>
          <a:lstStyle>
            <a:lvl1pPr>
              <a:defRPr baseline="0">
                <a:solidFill>
                  <a:schemeClr val="tx2"/>
                </a:solidFill>
              </a:defRPr>
            </a:lvl1pPr>
          </a:lstStyle>
          <a:p>
            <a:fld id="{9334D819-9F07-4261-B09B-9E467E5D9002}" type="datetimeFigureOut">
              <a:rPr lang="en-US" dirty="0"/>
              <a:pPr/>
              <a:t>3/8/2019</a:t>
            </a:fld>
            <a:endParaRPr lang="en-US" dirty="0"/>
          </a:p>
        </p:txBody>
      </p:sp>
      <p:sp>
        <p:nvSpPr>
          <p:cNvPr id="5" name="Footer Placeholder 4"/>
          <p:cNvSpPr>
            <a:spLocks noGrp="1"/>
          </p:cNvSpPr>
          <p:nvPr>
            <p:ph type="ftr" sz="quarter" idx="11"/>
          </p:nvPr>
        </p:nvSpPr>
        <p:spPr>
          <a:xfrm>
            <a:off x="5279064" y="6375679"/>
            <a:ext cx="4114800" cy="345796"/>
          </a:xfrm>
        </p:spPr>
        <p:txBody>
          <a:bodyPr/>
          <a:lstStyle>
            <a:lvl1pP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942434" y="6375679"/>
            <a:ext cx="1487566" cy="345796"/>
          </a:xfrm>
        </p:spPr>
        <p:txBody>
          <a:bodyPr/>
          <a:lstStyle>
            <a:lvl1pPr>
              <a:defRPr baseline="0">
                <a:solidFill>
                  <a:schemeClr val="tx2"/>
                </a:solidFill>
              </a:defRPr>
            </a:lvl1pPr>
          </a:lstStyle>
          <a:p>
            <a:fld id="{71766878-3199-4EAB-94E7-2D6D11070E14}" type="slidenum">
              <a:rPr lang="en-US" dirty="0"/>
              <a:pPr/>
              <a:t>‹#›</a:t>
            </a:fld>
            <a:endParaRPr lang="en-US" dirty="0"/>
          </a:p>
        </p:txBody>
      </p:sp>
      <p:grpSp>
        <p:nvGrpSpPr>
          <p:cNvPr id="7" name="Group 6" title="left scallop shape"/>
          <p:cNvGrpSpPr/>
          <p:nvPr/>
        </p:nvGrpSpPr>
        <p:grpSpPr>
          <a:xfrm>
            <a:off x="0" y="0"/>
            <a:ext cx="2814638" cy="6858000"/>
            <a:chOff x="0" y="0"/>
            <a:chExt cx="2814638" cy="6858000"/>
          </a:xfrm>
        </p:grpSpPr>
        <p:sp>
          <p:nvSpPr>
            <p:cNvPr id="11" name="Freeform 6" title="left scallop shape"/>
            <p:cNvSpPr/>
            <p:nvPr/>
          </p:nvSpPr>
          <p:spPr bwMode="auto">
            <a:xfrm>
              <a:off x="0" y="0"/>
              <a:ext cx="2814638"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headEnd/>
              <a:tailEnd/>
            </a:ln>
          </p:spPr>
        </p:sp>
        <p:sp>
          <p:nvSpPr>
            <p:cNvPr id="16" name="Freeform 11" title="left scallop inline"/>
            <p:cNvSpPr/>
            <p:nvPr/>
          </p:nvSpPr>
          <p:spPr bwMode="auto">
            <a:xfrm>
              <a:off x="874382" y="0"/>
              <a:ext cx="1646238"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257300" y="2286000"/>
            <a:ext cx="4800600" cy="36195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47796" y="2286000"/>
            <a:ext cx="4800600" cy="36195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334D819-9F07-4261-B09B-9E467E5D9002}" type="datetimeFigureOut">
              <a:rPr lang="en-US" dirty="0"/>
              <a:t>3/8/2019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extLst mod="1">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52728" y="381000"/>
            <a:ext cx="10172700" cy="149351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251678"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257300" y="2909102"/>
            <a:ext cx="4800600" cy="299639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633864"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633864" y="2909102"/>
            <a:ext cx="4800600" cy="299639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334D819-9F07-4261-B09B-9E467E5D9002}" type="datetimeFigureOut">
              <a:rPr lang="en-US" dirty="0"/>
              <a:t>3/8/2019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extLst mod="1">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334D819-9F07-4261-B09B-9E467E5D9002}" type="datetimeFigureOut">
              <a:rPr lang="en-US" dirty="0"/>
              <a:t>3/8/2019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334D819-9F07-4261-B09B-9E467E5D9002}" type="datetimeFigureOut">
              <a:rPr lang="en-US" dirty="0"/>
              <a:t>3/8/2019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2" name="Title 1"/>
          <p:cNvSpPr>
            <a:spLocks noGrp="1"/>
          </p:cNvSpPr>
          <p:nvPr>
            <p:ph type="title"/>
          </p:nvPr>
        </p:nvSpPr>
        <p:spPr>
          <a:xfrm>
            <a:off x="8337884" y="457199"/>
            <a:ext cx="3092115" cy="1196671"/>
          </a:xfrm>
        </p:spPr>
        <p:txBody>
          <a:bodyPr anchor="b">
            <a:normAutofit/>
          </a:bodyPr>
          <a:lstStyle>
            <a:lvl1pPr>
              <a:lnSpc>
                <a:spcPct val="100000"/>
              </a:lnSpc>
              <a:defRPr sz="1900" b="1" i="0" cap="all" spc="300" baseline="0">
                <a:solidFill>
                  <a:schemeClr val="accent1"/>
                </a:solidFill>
                <a:latin typeface="+mn-lt"/>
              </a:defRPr>
            </a:lvl1pPr>
          </a:lstStyle>
          <a:p>
            <a:r>
              <a:rPr lang="en-US"/>
              <a:t>Click to edit Master title style</a:t>
            </a:r>
            <a:endParaRPr lang="en-US" dirty="0"/>
          </a:p>
        </p:txBody>
      </p:sp>
      <p:sp>
        <p:nvSpPr>
          <p:cNvPr id="3" name="Content Placeholder 2"/>
          <p:cNvSpPr>
            <a:spLocks noGrp="1"/>
          </p:cNvSpPr>
          <p:nvPr>
            <p:ph idx="1"/>
          </p:nvPr>
        </p:nvSpPr>
        <p:spPr>
          <a:xfrm>
            <a:off x="765051" y="920377"/>
            <a:ext cx="6158418" cy="49851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37885" y="1741336"/>
            <a:ext cx="3092115"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65051" y="6375679"/>
            <a:ext cx="1233355" cy="348462"/>
          </a:xfrm>
        </p:spPr>
        <p:txBody>
          <a:bodyPr/>
          <a:lstStyle/>
          <a:p>
            <a:fld id="{9334D819-9F07-4261-B09B-9E467E5D9002}" type="datetimeFigureOut">
              <a:rPr lang="en-US" dirty="0"/>
              <a:t>3/8/2019</a:t>
            </a:fld>
            <a:endParaRPr lang="en-US" dirty="0"/>
          </a:p>
        </p:txBody>
      </p:sp>
      <p:sp>
        <p:nvSpPr>
          <p:cNvPr id="6" name="Footer Placeholder 5"/>
          <p:cNvSpPr>
            <a:spLocks noGrp="1"/>
          </p:cNvSpPr>
          <p:nvPr>
            <p:ph type="ftr" sz="quarter" idx="11"/>
          </p:nvPr>
        </p:nvSpPr>
        <p:spPr>
          <a:xfrm>
            <a:off x="2103620" y="6375679"/>
            <a:ext cx="3482179" cy="345796"/>
          </a:xfrm>
        </p:spPr>
        <p:txBody>
          <a:bodyPr/>
          <a:lstStyle/>
          <a:p>
            <a:endParaRPr lang="en-US" dirty="0"/>
          </a:p>
        </p:txBody>
      </p:sp>
      <p:sp>
        <p:nvSpPr>
          <p:cNvPr id="7" name="Slide Number Placeholder 6"/>
          <p:cNvSpPr>
            <a:spLocks noGrp="1"/>
          </p:cNvSpPr>
          <p:nvPr>
            <p:ph type="sldNum" sz="quarter" idx="12"/>
          </p:nvPr>
        </p:nvSpPr>
        <p:spPr>
          <a:xfrm>
            <a:off x="5691014" y="6375679"/>
            <a:ext cx="1232456" cy="345796"/>
          </a:xfrm>
        </p:spPr>
        <p:txBody>
          <a:bodyPr/>
          <a:lstStyle/>
          <a:p>
            <a:fld id="{71766878-3199-4EAB-94E7-2D6D11070E14}" type="slidenum">
              <a:rPr lang="en-US" dirty="0"/>
              <a:t>‹#›</a:t>
            </a:fld>
            <a:endParaRPr lang="en-US" dirty="0"/>
          </a:p>
        </p:txBody>
      </p:sp>
      <p:sp>
        <p:nvSpPr>
          <p:cNvPr id="8" name="Rectangle 7"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extLst mod="1">
    <p:ext uri="{DCECCB84-F9BA-43D5-87BE-67443E8EF086}">
      <p15:sldGuideLst xmlns:p15="http://schemas.microsoft.com/office/powerpoint/2012/main">
        <p15:guide id="1" orient="horz" pos="69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83464" y="0"/>
            <a:ext cx="7355585"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11"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12" name="Rectangle 11"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7883" y="457200"/>
            <a:ext cx="3092117" cy="1196670"/>
          </a:xfrm>
        </p:spPr>
        <p:txBody>
          <a:bodyPr anchor="b">
            <a:normAutofit/>
          </a:bodyPr>
          <a:lstStyle>
            <a:lvl1pPr>
              <a:lnSpc>
                <a:spcPct val="100000"/>
              </a:lnSpc>
              <a:defRPr sz="1900" b="1" i="0" spc="300" baseline="0">
                <a:solidFill>
                  <a:schemeClr val="accent1"/>
                </a:solidFill>
                <a:latin typeface="+mn-lt"/>
              </a:defRPr>
            </a:lvl1pPr>
          </a:lstStyle>
          <a:p>
            <a:r>
              <a:rPr lang="en-US"/>
              <a:t>Click to edit Master title style</a:t>
            </a:r>
            <a:endParaRPr lang="en-US" dirty="0"/>
          </a:p>
        </p:txBody>
      </p:sp>
      <p:sp>
        <p:nvSpPr>
          <p:cNvPr id="4" name="Text Placeholder 3"/>
          <p:cNvSpPr>
            <a:spLocks noGrp="1"/>
          </p:cNvSpPr>
          <p:nvPr>
            <p:ph type="body" sz="half" idx="2"/>
          </p:nvPr>
        </p:nvSpPr>
        <p:spPr>
          <a:xfrm>
            <a:off x="8337883" y="1741336"/>
            <a:ext cx="3092117"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65950" y="6375679"/>
            <a:ext cx="1232456" cy="348462"/>
          </a:xfrm>
        </p:spPr>
        <p:txBody>
          <a:bodyPr/>
          <a:lstStyle/>
          <a:p>
            <a:fld id="{9334D819-9F07-4261-B09B-9E467E5D9002}" type="datetimeFigureOut">
              <a:rPr lang="en-US" dirty="0"/>
              <a:t>3/8/2019</a:t>
            </a:fld>
            <a:endParaRPr lang="en-US" dirty="0"/>
          </a:p>
        </p:txBody>
      </p:sp>
      <p:sp>
        <p:nvSpPr>
          <p:cNvPr id="6" name="Footer Placeholder 5"/>
          <p:cNvSpPr>
            <a:spLocks noGrp="1"/>
          </p:cNvSpPr>
          <p:nvPr>
            <p:ph type="ftr" sz="quarter" idx="11"/>
          </p:nvPr>
        </p:nvSpPr>
        <p:spPr>
          <a:xfrm>
            <a:off x="2103621" y="6375679"/>
            <a:ext cx="3482178" cy="345796"/>
          </a:xfrm>
        </p:spPr>
        <p:txBody>
          <a:bodyPr/>
          <a:lstStyle/>
          <a:p>
            <a:endParaRPr lang="en-US" dirty="0"/>
          </a:p>
        </p:txBody>
      </p:sp>
      <p:sp>
        <p:nvSpPr>
          <p:cNvPr id="7" name="Slide Number Placeholder 6"/>
          <p:cNvSpPr>
            <a:spLocks noGrp="1"/>
          </p:cNvSpPr>
          <p:nvPr>
            <p:ph type="sldNum" sz="quarter" idx="12"/>
          </p:nvPr>
        </p:nvSpPr>
        <p:spPr>
          <a:xfrm>
            <a:off x="5687568" y="6375679"/>
            <a:ext cx="1234440" cy="345796"/>
          </a:xfrm>
        </p:spPr>
        <p:txBody>
          <a:bodyPr/>
          <a:lstStyle/>
          <a:p>
            <a:fld id="{71766878-3199-4EAB-94E7-2D6D11070E14}"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51678" y="382385"/>
            <a:ext cx="10178322" cy="1492132"/>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251678" y="2286001"/>
            <a:ext cx="10178322" cy="3593591"/>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251678" y="6375679"/>
            <a:ext cx="2329722" cy="348462"/>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fld id="{9334D819-9F07-4261-B09B-9E467E5D9002}" type="datetimeFigureOut">
              <a:rPr lang="en-US" dirty="0"/>
              <a:pPr/>
              <a:t>3/8/2019</a:t>
            </a:fld>
            <a:endParaRPr lang="en-US" dirty="0"/>
          </a:p>
        </p:txBody>
      </p:sp>
      <p:sp>
        <p:nvSpPr>
          <p:cNvPr id="5" name="Footer Placeholder 4"/>
          <p:cNvSpPr>
            <a:spLocks noGrp="1"/>
          </p:cNvSpPr>
          <p:nvPr>
            <p:ph type="ftr" sz="quarter" idx="3"/>
          </p:nvPr>
        </p:nvSpPr>
        <p:spPr>
          <a:xfrm>
            <a:off x="4038600" y="6375679"/>
            <a:ext cx="4114800" cy="345796"/>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endParaRPr lang="en-US" dirty="0"/>
          </a:p>
        </p:txBody>
      </p:sp>
      <p:sp>
        <p:nvSpPr>
          <p:cNvPr id="6" name="Slide Number Placeholder 5"/>
          <p:cNvSpPr>
            <a:spLocks noGrp="1"/>
          </p:cNvSpPr>
          <p:nvPr>
            <p:ph type="sldNum" sz="quarter" idx="4"/>
          </p:nvPr>
        </p:nvSpPr>
        <p:spPr>
          <a:xfrm>
            <a:off x="8610601" y="6375679"/>
            <a:ext cx="2819399" cy="345796"/>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71766878-3199-4EAB-94E7-2D6D11070E14}" type="slidenum">
              <a:rPr lang="en-US" dirty="0"/>
              <a:pPr/>
              <a:t>‹#›</a:t>
            </a:fld>
            <a:endParaRPr lang="en-US" dirty="0"/>
          </a:p>
        </p:txBody>
      </p:sp>
      <p:sp>
        <p:nvSpPr>
          <p:cNvPr id="11" name="Freeform 6" title="Left scallop edge"/>
          <p:cNvSpPr/>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2"/>
          </a:solidFill>
          <a:ln w="0">
            <a:noFill/>
            <a:prstDash val="solid"/>
            <a:round/>
            <a:headEnd/>
            <a:tailEnd/>
          </a:ln>
        </p:spPr>
      </p:sp>
      <p:sp>
        <p:nvSpPr>
          <p:cNvPr id="12" name="Rectangle 11" title="right edge border"/>
          <p:cNvSpPr/>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5100" kern="1200" cap="all" spc="200" baseline="0">
          <a:solidFill>
            <a:schemeClr val="tx2"/>
          </a:solidFill>
          <a:latin typeface="+mj-lt"/>
          <a:ea typeface="+mj-ea"/>
          <a:cs typeface="+mj-cs"/>
        </a:defRPr>
      </a:lvl1pPr>
    </p:titleStyle>
    <p:bodyStyle>
      <a:lvl1pPr marL="228600" indent="-228600" algn="l" defTabSz="9144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792">
          <p15:clr>
            <a:srgbClr val="F26B43"/>
          </p15:clr>
        </p15:guide>
        <p15:guide id="2" pos="7200">
          <p15:clr>
            <a:srgbClr val="F26B43"/>
          </p15:clr>
        </p15:guide>
        <p15:guide id="3" orient="horz" pos="4008">
          <p15:clr>
            <a:srgbClr val="F26B43"/>
          </p15:clr>
        </p15:guide>
        <p15:guide id="4" orient="horz" pos="1440">
          <p15:clr>
            <a:srgbClr val="F26B43"/>
          </p15:clr>
        </p15:guide>
        <p15:guide id="5" orient="horz" pos="3720">
          <p15:clr>
            <a:srgbClr val="F26B43"/>
          </p15:clr>
        </p15:guide>
        <p15:guide id="6" orient="horz" pos="2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73E9CE-B44E-4ED1-95D6-454BABC96449}"/>
              </a:ext>
            </a:extLst>
          </p:cNvPr>
          <p:cNvSpPr>
            <a:spLocks noGrp="1"/>
          </p:cNvSpPr>
          <p:nvPr>
            <p:ph type="ctrTitle"/>
          </p:nvPr>
        </p:nvSpPr>
        <p:spPr/>
        <p:txBody>
          <a:bodyPr/>
          <a:lstStyle/>
          <a:p>
            <a:r>
              <a:rPr lang="en-US" dirty="0"/>
              <a:t>AP European History </a:t>
            </a:r>
            <a:br>
              <a:rPr lang="en-US" dirty="0"/>
            </a:br>
            <a:r>
              <a:rPr lang="en-US" dirty="0"/>
              <a:t>Chapter 23 </a:t>
            </a:r>
          </a:p>
        </p:txBody>
      </p:sp>
      <p:sp>
        <p:nvSpPr>
          <p:cNvPr id="3" name="Subtitle 2">
            <a:extLst>
              <a:ext uri="{FF2B5EF4-FFF2-40B4-BE49-F238E27FC236}">
                <a16:creationId xmlns:a16="http://schemas.microsoft.com/office/drawing/2014/main" id="{13C047D5-2CE3-4BF3-8C4F-3E9FE6A2D2AA}"/>
              </a:ext>
            </a:extLst>
          </p:cNvPr>
          <p:cNvSpPr>
            <a:spLocks noGrp="1"/>
          </p:cNvSpPr>
          <p:nvPr>
            <p:ph type="subTitle" idx="1"/>
          </p:nvPr>
        </p:nvSpPr>
        <p:spPr>
          <a:xfrm>
            <a:off x="2215045" y="5274366"/>
            <a:ext cx="8045373" cy="1447110"/>
          </a:xfrm>
        </p:spPr>
        <p:txBody>
          <a:bodyPr>
            <a:normAutofit/>
          </a:bodyPr>
          <a:lstStyle/>
          <a:p>
            <a:r>
              <a:rPr lang="en-US" sz="2800" dirty="0"/>
              <a:t>Mass Society in an “age of progress,” 1871-1894 </a:t>
            </a:r>
          </a:p>
        </p:txBody>
      </p:sp>
    </p:spTree>
    <p:extLst>
      <p:ext uri="{BB962C8B-B14F-4D97-AF65-F5344CB8AC3E}">
        <p14:creationId xmlns:p14="http://schemas.microsoft.com/office/powerpoint/2010/main" val="33544057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D46E00-5FBD-4BE2-832F-FCEE25FB6BFE}"/>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563FF7D3-2929-4C64-8EBA-3E8E26473C36}"/>
              </a:ext>
            </a:extLst>
          </p:cNvPr>
          <p:cNvSpPr>
            <a:spLocks noGrp="1"/>
          </p:cNvSpPr>
          <p:nvPr>
            <p:ph idx="1"/>
          </p:nvPr>
        </p:nvSpPr>
        <p:spPr/>
        <p:txBody>
          <a:bodyPr>
            <a:normAutofit/>
          </a:bodyPr>
          <a:lstStyle/>
          <a:p>
            <a:r>
              <a:rPr lang="en-US" sz="2400" dirty="0"/>
              <a:t>The fist electric railway was installed in Berlin in 1879. </a:t>
            </a:r>
          </a:p>
          <a:p>
            <a:r>
              <a:rPr lang="en-US" sz="2400" dirty="0"/>
              <a:t>By the 1880s, streetcars and subways had appeared in major European cities and had begun to replace horse-drawn buses. </a:t>
            </a:r>
          </a:p>
        </p:txBody>
      </p:sp>
    </p:spTree>
    <p:extLst>
      <p:ext uri="{BB962C8B-B14F-4D97-AF65-F5344CB8AC3E}">
        <p14:creationId xmlns:p14="http://schemas.microsoft.com/office/powerpoint/2010/main" val="36392164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2B4E3F-00B8-4572-A2FE-9073710064F8}"/>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3A3F66C8-61D5-457B-BBD8-CB82D164D69E}"/>
              </a:ext>
            </a:extLst>
          </p:cNvPr>
          <p:cNvSpPr>
            <a:spLocks noGrp="1"/>
          </p:cNvSpPr>
          <p:nvPr>
            <p:ph idx="1"/>
          </p:nvPr>
        </p:nvSpPr>
        <p:spPr/>
        <p:txBody>
          <a:bodyPr/>
          <a:lstStyle/>
          <a:p>
            <a:r>
              <a:rPr lang="en-US" dirty="0"/>
              <a:t>The first international combustion engine had a similar effect. </a:t>
            </a:r>
          </a:p>
          <a:p>
            <a:pPr marL="0" indent="0">
              <a:buNone/>
            </a:pPr>
            <a:endParaRPr lang="en-US" dirty="0"/>
          </a:p>
          <a:p>
            <a:r>
              <a:rPr lang="en-US" dirty="0"/>
              <a:t>The first international combustion engine fired by gas and air, was produced in 1878. </a:t>
            </a:r>
          </a:p>
          <a:p>
            <a:pPr marL="0" indent="0">
              <a:buNone/>
            </a:pPr>
            <a:endParaRPr lang="en-US" dirty="0"/>
          </a:p>
          <a:p>
            <a:r>
              <a:rPr lang="en-US" dirty="0"/>
              <a:t>It proved unsuitable for widespread use a source of power in transportation until the development of liquid fuels- petroleum and its distilled derivatives. </a:t>
            </a:r>
          </a:p>
        </p:txBody>
      </p:sp>
    </p:spTree>
    <p:extLst>
      <p:ext uri="{BB962C8B-B14F-4D97-AF65-F5344CB8AC3E}">
        <p14:creationId xmlns:p14="http://schemas.microsoft.com/office/powerpoint/2010/main" val="8326202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7E77D1-BA08-486B-B423-99CD21BB16F4}"/>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6CE037A0-0809-49D7-9399-978864B4586B}"/>
              </a:ext>
            </a:extLst>
          </p:cNvPr>
          <p:cNvSpPr>
            <a:spLocks noGrp="1"/>
          </p:cNvSpPr>
          <p:nvPr>
            <p:ph idx="1"/>
          </p:nvPr>
        </p:nvSpPr>
        <p:spPr/>
        <p:txBody>
          <a:bodyPr>
            <a:normAutofit/>
          </a:bodyPr>
          <a:lstStyle/>
          <a:p>
            <a:r>
              <a:rPr lang="en-US" sz="2400" dirty="0"/>
              <a:t>An oil-fired engine was made in 1897, and by 1902, the Hamburg-Amerika Line had switched from coal to oil on its new ocean liners. </a:t>
            </a:r>
          </a:p>
          <a:p>
            <a:endParaRPr lang="en-US" sz="2400" dirty="0"/>
          </a:p>
          <a:p>
            <a:r>
              <a:rPr lang="en-US" sz="2400" dirty="0"/>
              <a:t>The development of the internal combustion engine gave rise to the automobile and the airplane. </a:t>
            </a:r>
          </a:p>
        </p:txBody>
      </p:sp>
    </p:spTree>
    <p:extLst>
      <p:ext uri="{BB962C8B-B14F-4D97-AF65-F5344CB8AC3E}">
        <p14:creationId xmlns:p14="http://schemas.microsoft.com/office/powerpoint/2010/main" val="150560563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5FA17A-09C1-4F2A-B851-4B3F38F1136B}"/>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328A7F8B-705E-40BD-B624-AC49BD983CF9}"/>
              </a:ext>
            </a:extLst>
          </p:cNvPr>
          <p:cNvSpPr>
            <a:spLocks noGrp="1"/>
          </p:cNvSpPr>
          <p:nvPr>
            <p:ph idx="1"/>
          </p:nvPr>
        </p:nvSpPr>
        <p:spPr/>
        <p:txBody>
          <a:bodyPr/>
          <a:lstStyle/>
          <a:p>
            <a:r>
              <a:rPr lang="en-US" dirty="0"/>
              <a:t>Gottlieb Daimler’s invention of a light engine in 1886 was the key to the development of the automobile. </a:t>
            </a:r>
          </a:p>
          <a:p>
            <a:endParaRPr lang="en-US" dirty="0"/>
          </a:p>
          <a:p>
            <a:r>
              <a:rPr lang="en-US" dirty="0"/>
              <a:t>In 1900, world production stood at 9,000 cars; by 1906, Americans had overtaken the initial lead of the French. </a:t>
            </a:r>
          </a:p>
        </p:txBody>
      </p:sp>
    </p:spTree>
    <p:extLst>
      <p:ext uri="{BB962C8B-B14F-4D97-AF65-F5344CB8AC3E}">
        <p14:creationId xmlns:p14="http://schemas.microsoft.com/office/powerpoint/2010/main" val="394491519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22A035-D41F-4D77-9787-209470C141B9}"/>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39CC9E89-7BA7-415E-8B9F-956213ADF1D0}"/>
              </a:ext>
            </a:extLst>
          </p:cNvPr>
          <p:cNvSpPr>
            <a:spLocks noGrp="1"/>
          </p:cNvSpPr>
          <p:nvPr>
            <p:ph idx="1"/>
          </p:nvPr>
        </p:nvSpPr>
        <p:spPr/>
        <p:txBody>
          <a:bodyPr/>
          <a:lstStyle/>
          <a:p>
            <a:r>
              <a:rPr lang="en-US" dirty="0"/>
              <a:t>It was an American, Henry Ford (186301947), who revolutionized the car industry with the mass production of the Model T. </a:t>
            </a:r>
          </a:p>
          <a:p>
            <a:r>
              <a:rPr lang="en-US" dirty="0"/>
              <a:t>By 1916, Ford’s factories were producing 735,000 cars a year. </a:t>
            </a:r>
          </a:p>
        </p:txBody>
      </p:sp>
    </p:spTree>
    <p:extLst>
      <p:ext uri="{BB962C8B-B14F-4D97-AF65-F5344CB8AC3E}">
        <p14:creationId xmlns:p14="http://schemas.microsoft.com/office/powerpoint/2010/main" val="45183154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8CAFDC-C2BD-4DB5-A65B-84756CFBEEF1}"/>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49ADD50A-C922-41D7-8F2F-B88B538B8F17}"/>
              </a:ext>
            </a:extLst>
          </p:cNvPr>
          <p:cNvSpPr>
            <a:spLocks noGrp="1"/>
          </p:cNvSpPr>
          <p:nvPr>
            <p:ph idx="1"/>
          </p:nvPr>
        </p:nvSpPr>
        <p:spPr/>
        <p:txBody>
          <a:bodyPr>
            <a:normAutofit/>
          </a:bodyPr>
          <a:lstStyle/>
          <a:p>
            <a:r>
              <a:rPr lang="en-US" sz="2400" dirty="0"/>
              <a:t>Air transportation began with the Zeppelin airship in 1900. </a:t>
            </a:r>
          </a:p>
          <a:p>
            <a:r>
              <a:rPr lang="en-US" sz="2400" dirty="0"/>
              <a:t>In 1903, at Kitty Hawk, North Carolina, the Wright brothers made the first flight in a fixed-wing plane powered by a gasoline engine. </a:t>
            </a:r>
          </a:p>
          <a:p>
            <a:endParaRPr lang="en-US" sz="2400" dirty="0"/>
          </a:p>
          <a:p>
            <a:endParaRPr lang="en-US" sz="2400" dirty="0"/>
          </a:p>
          <a:p>
            <a:pPr lvl="1"/>
            <a:r>
              <a:rPr lang="en-US" sz="2400" b="1" i="1" dirty="0"/>
              <a:t>In took World War I to stimulate the aircraft industry, however, and the first regular passenger air service was not established until 1919. </a:t>
            </a:r>
          </a:p>
        </p:txBody>
      </p:sp>
    </p:spTree>
    <p:extLst>
      <p:ext uri="{BB962C8B-B14F-4D97-AF65-F5344CB8AC3E}">
        <p14:creationId xmlns:p14="http://schemas.microsoft.com/office/powerpoint/2010/main" val="241832633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24E95E-080A-4123-8BAA-35B03C131FC1}"/>
              </a:ext>
            </a:extLst>
          </p:cNvPr>
          <p:cNvSpPr>
            <a:spLocks noGrp="1"/>
          </p:cNvSpPr>
          <p:nvPr>
            <p:ph type="title"/>
          </p:nvPr>
        </p:nvSpPr>
        <p:spPr/>
        <p:txBody>
          <a:bodyPr/>
          <a:lstStyle/>
          <a:p>
            <a:r>
              <a:rPr lang="en-US" dirty="0"/>
              <a:t>New Markets </a:t>
            </a:r>
          </a:p>
        </p:txBody>
      </p:sp>
      <p:sp>
        <p:nvSpPr>
          <p:cNvPr id="3" name="Content Placeholder 2">
            <a:extLst>
              <a:ext uri="{FF2B5EF4-FFF2-40B4-BE49-F238E27FC236}">
                <a16:creationId xmlns:a16="http://schemas.microsoft.com/office/drawing/2014/main" id="{1945B198-F932-447D-9326-36B64FC9C40C}"/>
              </a:ext>
            </a:extLst>
          </p:cNvPr>
          <p:cNvSpPr>
            <a:spLocks noGrp="1"/>
          </p:cNvSpPr>
          <p:nvPr>
            <p:ph idx="1"/>
          </p:nvPr>
        </p:nvSpPr>
        <p:spPr/>
        <p:txBody>
          <a:bodyPr>
            <a:normAutofit/>
          </a:bodyPr>
          <a:lstStyle/>
          <a:p>
            <a:r>
              <a:rPr lang="en-US" sz="2800" dirty="0"/>
              <a:t>The leading industrialized nations, Britain and Germany, doubled  or tripled their national incomes. </a:t>
            </a:r>
          </a:p>
          <a:p>
            <a:endParaRPr lang="en-US" sz="2800" dirty="0"/>
          </a:p>
          <a:p>
            <a:r>
              <a:rPr lang="en-US" sz="2800" dirty="0"/>
              <a:t>As the prices of both food and manufactured goods declined due to lower transportation cost, Europeans could spend more on consumer products. </a:t>
            </a:r>
          </a:p>
        </p:txBody>
      </p:sp>
    </p:spTree>
    <p:extLst>
      <p:ext uri="{BB962C8B-B14F-4D97-AF65-F5344CB8AC3E}">
        <p14:creationId xmlns:p14="http://schemas.microsoft.com/office/powerpoint/2010/main" val="209914120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D2AEBD-42AD-4029-AFB4-C6984CB5DD59}"/>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1776DB9B-955A-45FF-8F5D-9F3EC7AE1A39}"/>
              </a:ext>
            </a:extLst>
          </p:cNvPr>
          <p:cNvSpPr>
            <a:spLocks noGrp="1"/>
          </p:cNvSpPr>
          <p:nvPr>
            <p:ph idx="1"/>
          </p:nvPr>
        </p:nvSpPr>
        <p:spPr/>
        <p:txBody>
          <a:bodyPr>
            <a:normAutofit/>
          </a:bodyPr>
          <a:lstStyle/>
          <a:p>
            <a:r>
              <a:rPr lang="en-US" sz="2400" dirty="0"/>
              <a:t>By bringing together a vast array of new products in one place, they created the department store. </a:t>
            </a:r>
          </a:p>
          <a:p>
            <a:pPr marL="0" indent="0">
              <a:buNone/>
            </a:pPr>
            <a:endParaRPr lang="en-US" sz="2400" dirty="0"/>
          </a:p>
          <a:p>
            <a:r>
              <a:rPr lang="en-US" sz="2400" dirty="0"/>
              <a:t>Meanwhile, increased competition for foreign markets and the growing importance of domestic demand led to a reaction against free trade. </a:t>
            </a:r>
          </a:p>
        </p:txBody>
      </p:sp>
    </p:spTree>
    <p:extLst>
      <p:ext uri="{BB962C8B-B14F-4D97-AF65-F5344CB8AC3E}">
        <p14:creationId xmlns:p14="http://schemas.microsoft.com/office/powerpoint/2010/main" val="300862022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051E99-E22F-4992-B371-10D8F9B6F261}"/>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B30BEB5F-7FEA-4C5D-A8C1-486FD6350BDA}"/>
              </a:ext>
            </a:extLst>
          </p:cNvPr>
          <p:cNvSpPr>
            <a:spLocks noGrp="1"/>
          </p:cNvSpPr>
          <p:nvPr>
            <p:ph idx="1"/>
          </p:nvPr>
        </p:nvSpPr>
        <p:spPr/>
        <p:txBody>
          <a:bodyPr>
            <a:normAutofit/>
          </a:bodyPr>
          <a:lstStyle/>
          <a:p>
            <a:r>
              <a:rPr lang="en-US" sz="2400" dirty="0"/>
              <a:t>To many industrial and political leaders, protective tariffs guaranteed domestic markets for the products of their own industries. </a:t>
            </a:r>
          </a:p>
          <a:p>
            <a:endParaRPr lang="en-US" sz="2400" dirty="0"/>
          </a:p>
          <a:p>
            <a:r>
              <a:rPr lang="en-US" sz="2400" dirty="0"/>
              <a:t>That is why, after a decade of experimentation with free trade in the 1860s, Europeans returned to tariff protection. </a:t>
            </a:r>
          </a:p>
        </p:txBody>
      </p:sp>
    </p:spTree>
    <p:extLst>
      <p:ext uri="{BB962C8B-B14F-4D97-AF65-F5344CB8AC3E}">
        <p14:creationId xmlns:p14="http://schemas.microsoft.com/office/powerpoint/2010/main" val="294092850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3EC94D-B11C-4A26-90CB-E4E821BF1E02}"/>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D0EE69D7-A75A-4B03-B632-A764AB98E59A}"/>
              </a:ext>
            </a:extLst>
          </p:cNvPr>
          <p:cNvSpPr>
            <a:spLocks noGrp="1"/>
          </p:cNvSpPr>
          <p:nvPr>
            <p:ph idx="1"/>
          </p:nvPr>
        </p:nvSpPr>
        <p:spPr>
          <a:xfrm>
            <a:off x="1251678" y="2286001"/>
            <a:ext cx="10178322" cy="4459356"/>
          </a:xfrm>
        </p:spPr>
        <p:txBody>
          <a:bodyPr/>
          <a:lstStyle/>
          <a:p>
            <a:r>
              <a:rPr lang="en-US" dirty="0"/>
              <a:t>Cartels were being formed to decrease competitions internally. </a:t>
            </a:r>
          </a:p>
          <a:p>
            <a:endParaRPr lang="en-US" dirty="0"/>
          </a:p>
          <a:p>
            <a:pPr lvl="1"/>
            <a:r>
              <a:rPr lang="en-US" dirty="0"/>
              <a:t>In a cartel, independent enterprises worked together to control prices and fix production quotas, thereby restraining the kind of competition that led to reduced prices. </a:t>
            </a:r>
          </a:p>
          <a:p>
            <a:pPr lvl="1"/>
            <a:endParaRPr lang="en-US" dirty="0"/>
          </a:p>
          <a:p>
            <a:pPr lvl="1"/>
            <a:r>
              <a:rPr lang="en-US" dirty="0"/>
              <a:t>The emergence of protective tariffs and cartels was clearly a response to the growth of the multinational industrial system. </a:t>
            </a:r>
          </a:p>
          <a:p>
            <a:pPr lvl="1"/>
            <a:r>
              <a:rPr lang="en-US" dirty="0"/>
              <a:t>Economic Competitions intensified the political rivalries of the age. </a:t>
            </a:r>
          </a:p>
          <a:p>
            <a:pPr lvl="1"/>
            <a:r>
              <a:rPr lang="en-US" dirty="0"/>
              <a:t>The growth of the national state, which had seemed to be the answer to old problems in the mid-19</a:t>
            </a:r>
            <a:r>
              <a:rPr lang="en-US" baseline="30000" dirty="0"/>
              <a:t>th</a:t>
            </a:r>
            <a:r>
              <a:rPr lang="en-US" dirty="0"/>
              <a:t> century, now seemed to be creating new ones. </a:t>
            </a:r>
          </a:p>
        </p:txBody>
      </p:sp>
    </p:spTree>
    <p:extLst>
      <p:ext uri="{BB962C8B-B14F-4D97-AF65-F5344CB8AC3E}">
        <p14:creationId xmlns:p14="http://schemas.microsoft.com/office/powerpoint/2010/main" val="24874998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DD8BE7-B9A9-477C-B925-893260D27891}"/>
              </a:ext>
            </a:extLst>
          </p:cNvPr>
          <p:cNvSpPr>
            <a:spLocks noGrp="1"/>
          </p:cNvSpPr>
          <p:nvPr>
            <p:ph type="title"/>
          </p:nvPr>
        </p:nvSpPr>
        <p:spPr/>
        <p:txBody>
          <a:bodyPr/>
          <a:lstStyle/>
          <a:p>
            <a:r>
              <a:rPr lang="en-US" dirty="0"/>
              <a:t>Chapter Outline </a:t>
            </a:r>
          </a:p>
        </p:txBody>
      </p:sp>
      <p:sp>
        <p:nvSpPr>
          <p:cNvPr id="3" name="Content Placeholder 2">
            <a:extLst>
              <a:ext uri="{FF2B5EF4-FFF2-40B4-BE49-F238E27FC236}">
                <a16:creationId xmlns:a16="http://schemas.microsoft.com/office/drawing/2014/main" id="{E3639E3A-FBE4-4D80-9BD3-B951E29F6197}"/>
              </a:ext>
            </a:extLst>
          </p:cNvPr>
          <p:cNvSpPr>
            <a:spLocks noGrp="1"/>
          </p:cNvSpPr>
          <p:nvPr>
            <p:ph idx="1"/>
          </p:nvPr>
        </p:nvSpPr>
        <p:spPr/>
        <p:txBody>
          <a:bodyPr/>
          <a:lstStyle/>
          <a:p>
            <a:r>
              <a:rPr lang="en-US" dirty="0"/>
              <a:t>The Growth of Industrial Prosperity </a:t>
            </a:r>
          </a:p>
          <a:p>
            <a:r>
              <a:rPr lang="en-US" dirty="0"/>
              <a:t>The Emergence of a Mass Society </a:t>
            </a:r>
          </a:p>
          <a:p>
            <a:r>
              <a:rPr lang="en-US" dirty="0"/>
              <a:t>The National State </a:t>
            </a:r>
          </a:p>
          <a:p>
            <a:r>
              <a:rPr lang="en-US" dirty="0"/>
              <a:t>Conclusion </a:t>
            </a:r>
          </a:p>
        </p:txBody>
      </p:sp>
    </p:spTree>
    <p:extLst>
      <p:ext uri="{BB962C8B-B14F-4D97-AF65-F5344CB8AC3E}">
        <p14:creationId xmlns:p14="http://schemas.microsoft.com/office/powerpoint/2010/main" val="112160751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B33EAF-E25D-4F78-991C-5E0002664622}"/>
              </a:ext>
            </a:extLst>
          </p:cNvPr>
          <p:cNvSpPr>
            <a:spLocks noGrp="1"/>
          </p:cNvSpPr>
          <p:nvPr>
            <p:ph type="title"/>
          </p:nvPr>
        </p:nvSpPr>
        <p:spPr/>
        <p:txBody>
          <a:bodyPr/>
          <a:lstStyle/>
          <a:p>
            <a:r>
              <a:rPr lang="en-US" dirty="0"/>
              <a:t>New Patterns in an industrial Economy </a:t>
            </a:r>
          </a:p>
        </p:txBody>
      </p:sp>
      <p:sp>
        <p:nvSpPr>
          <p:cNvPr id="3" name="Content Placeholder 2">
            <a:extLst>
              <a:ext uri="{FF2B5EF4-FFF2-40B4-BE49-F238E27FC236}">
                <a16:creationId xmlns:a16="http://schemas.microsoft.com/office/drawing/2014/main" id="{2C6FA839-4075-42DA-9141-84B773DAAA88}"/>
              </a:ext>
            </a:extLst>
          </p:cNvPr>
          <p:cNvSpPr>
            <a:spLocks noGrp="1"/>
          </p:cNvSpPr>
          <p:nvPr>
            <p:ph idx="1"/>
          </p:nvPr>
        </p:nvSpPr>
        <p:spPr/>
        <p:txBody>
          <a:bodyPr/>
          <a:lstStyle/>
          <a:p>
            <a:r>
              <a:rPr lang="en-US" dirty="0"/>
              <a:t>The Second Industrial Revolution played a role in the emergence of basic economic patterns and have characterized much of modern European economic life. </a:t>
            </a:r>
          </a:p>
          <a:p>
            <a:endParaRPr lang="en-US" dirty="0"/>
          </a:p>
          <a:p>
            <a:r>
              <a:rPr lang="en-US" dirty="0"/>
              <a:t>Although we have described the period after 1871 as an age of material prosperity, recessions and crises were still very much a part of economic life. </a:t>
            </a:r>
          </a:p>
        </p:txBody>
      </p:sp>
    </p:spTree>
    <p:extLst>
      <p:ext uri="{BB962C8B-B14F-4D97-AF65-F5344CB8AC3E}">
        <p14:creationId xmlns:p14="http://schemas.microsoft.com/office/powerpoint/2010/main" val="63937569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36F538-70D0-4052-9A88-31395264D712}"/>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9E8A0CCE-C866-44A0-AC6B-D97510956A71}"/>
              </a:ext>
            </a:extLst>
          </p:cNvPr>
          <p:cNvSpPr>
            <a:spLocks noGrp="1"/>
          </p:cNvSpPr>
          <p:nvPr>
            <p:ph idx="1"/>
          </p:nvPr>
        </p:nvSpPr>
        <p:spPr/>
        <p:txBody>
          <a:bodyPr>
            <a:normAutofit/>
          </a:bodyPr>
          <a:lstStyle/>
          <a:p>
            <a:r>
              <a:rPr lang="en-US" sz="2800" dirty="0"/>
              <a:t>Slumps in the business cycle reduced profits, although recession occurred at different times in different countries. </a:t>
            </a:r>
          </a:p>
          <a:p>
            <a:endParaRPr lang="en-US" sz="2800" dirty="0"/>
          </a:p>
          <a:p>
            <a:r>
              <a:rPr lang="en-US" sz="2800" dirty="0"/>
              <a:t>From 1895 until World War I, Europe overall experienced an economic boom and achieved a level of prosperity that encouraged people later to look back to that era as </a:t>
            </a:r>
            <a:r>
              <a:rPr lang="en-US" sz="2800" b="1" i="1" u="sng" dirty="0"/>
              <a:t>la belle epoque- </a:t>
            </a:r>
            <a:r>
              <a:rPr lang="en-US" sz="2800" dirty="0"/>
              <a:t>a golden age in European civilization. </a:t>
            </a:r>
          </a:p>
        </p:txBody>
      </p:sp>
    </p:spTree>
    <p:extLst>
      <p:ext uri="{BB962C8B-B14F-4D97-AF65-F5344CB8AC3E}">
        <p14:creationId xmlns:p14="http://schemas.microsoft.com/office/powerpoint/2010/main" val="410246504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EAB959-9ED2-4460-AA05-14DE95E6A712}"/>
              </a:ext>
            </a:extLst>
          </p:cNvPr>
          <p:cNvSpPr>
            <a:spLocks noGrp="1"/>
          </p:cNvSpPr>
          <p:nvPr>
            <p:ph type="title"/>
          </p:nvPr>
        </p:nvSpPr>
        <p:spPr/>
        <p:txBody>
          <a:bodyPr/>
          <a:lstStyle/>
          <a:p>
            <a:r>
              <a:rPr lang="en-US" dirty="0"/>
              <a:t>German Industrial Leadership </a:t>
            </a:r>
          </a:p>
        </p:txBody>
      </p:sp>
      <p:sp>
        <p:nvSpPr>
          <p:cNvPr id="3" name="Content Placeholder 2">
            <a:extLst>
              <a:ext uri="{FF2B5EF4-FFF2-40B4-BE49-F238E27FC236}">
                <a16:creationId xmlns:a16="http://schemas.microsoft.com/office/drawing/2014/main" id="{058ED25F-7001-4D6A-9D60-BCD69A7DD493}"/>
              </a:ext>
            </a:extLst>
          </p:cNvPr>
          <p:cNvSpPr>
            <a:spLocks noGrp="1"/>
          </p:cNvSpPr>
          <p:nvPr>
            <p:ph idx="1"/>
          </p:nvPr>
        </p:nvSpPr>
        <p:spPr>
          <a:xfrm>
            <a:off x="1251678" y="1749287"/>
            <a:ext cx="10178322" cy="4130305"/>
          </a:xfrm>
        </p:spPr>
        <p:txBody>
          <a:bodyPr>
            <a:noAutofit/>
          </a:bodyPr>
          <a:lstStyle/>
          <a:p>
            <a:r>
              <a:rPr lang="en-US" sz="2800" dirty="0"/>
              <a:t>After 1870, Germany replaced Great Britain as the industrial leader of Europe. </a:t>
            </a:r>
          </a:p>
          <a:p>
            <a:endParaRPr lang="en-US" sz="2800" dirty="0"/>
          </a:p>
          <a:p>
            <a:r>
              <a:rPr lang="en-US" sz="2800" dirty="0"/>
              <a:t>Why had industrial leadership passed from Britain to Germany? </a:t>
            </a:r>
          </a:p>
          <a:p>
            <a:pPr lvl="1"/>
            <a:r>
              <a:rPr lang="en-US" sz="2800" dirty="0"/>
              <a:t>Britain’s early lead in industrialization gave it an established industrial plant and made it more difficult to shift to the new techniques of the Second Industrial Revolution. </a:t>
            </a:r>
          </a:p>
        </p:txBody>
      </p:sp>
    </p:spTree>
    <p:extLst>
      <p:ext uri="{BB962C8B-B14F-4D97-AF65-F5344CB8AC3E}">
        <p14:creationId xmlns:p14="http://schemas.microsoft.com/office/powerpoint/2010/main" val="252049619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DEAD2E-AB09-407F-9CD6-C0C064282779}"/>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E66345B9-463E-4058-89A8-39DFD894A3C9}"/>
              </a:ext>
            </a:extLst>
          </p:cNvPr>
          <p:cNvSpPr>
            <a:spLocks noGrp="1"/>
          </p:cNvSpPr>
          <p:nvPr>
            <p:ph idx="1"/>
          </p:nvPr>
        </p:nvSpPr>
        <p:spPr>
          <a:xfrm>
            <a:off x="1251678" y="2286001"/>
            <a:ext cx="10178322" cy="4571999"/>
          </a:xfrm>
        </p:spPr>
        <p:txBody>
          <a:bodyPr>
            <a:normAutofit/>
          </a:bodyPr>
          <a:lstStyle/>
          <a:p>
            <a:r>
              <a:rPr lang="en-US" sz="2800" dirty="0"/>
              <a:t>After 1870, the relationship of science and technology grew closer. </a:t>
            </a:r>
          </a:p>
          <a:p>
            <a:r>
              <a:rPr lang="en-US" sz="2800" dirty="0"/>
              <a:t>New fields of industrial activity, such as organic chemistry and electrical engineering, required more scientific knowledge than the commonsense tinkering once employed by amateur inventors. </a:t>
            </a:r>
          </a:p>
          <a:p>
            <a:endParaRPr lang="en-US" sz="2800" dirty="0"/>
          </a:p>
          <a:p>
            <a:r>
              <a:rPr lang="en-US" sz="2800" dirty="0"/>
              <a:t>In 1899, German technical schools were allowed to award doctorate degrees, and by 1900, they were turning out three to four thousand graduates a year. </a:t>
            </a:r>
          </a:p>
        </p:txBody>
      </p:sp>
    </p:spTree>
    <p:extLst>
      <p:ext uri="{BB962C8B-B14F-4D97-AF65-F5344CB8AC3E}">
        <p14:creationId xmlns:p14="http://schemas.microsoft.com/office/powerpoint/2010/main" val="333582212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23D5DD-235B-4F90-A544-6D4C982698BF}"/>
              </a:ext>
            </a:extLst>
          </p:cNvPr>
          <p:cNvSpPr>
            <a:spLocks noGrp="1"/>
          </p:cNvSpPr>
          <p:nvPr>
            <p:ph type="title"/>
          </p:nvPr>
        </p:nvSpPr>
        <p:spPr/>
        <p:txBody>
          <a:bodyPr/>
          <a:lstStyle/>
          <a:p>
            <a:r>
              <a:rPr lang="en-US" dirty="0"/>
              <a:t>European Economic zones </a:t>
            </a:r>
          </a:p>
        </p:txBody>
      </p:sp>
      <p:sp>
        <p:nvSpPr>
          <p:cNvPr id="3" name="Content Placeholder 2">
            <a:extLst>
              <a:ext uri="{FF2B5EF4-FFF2-40B4-BE49-F238E27FC236}">
                <a16:creationId xmlns:a16="http://schemas.microsoft.com/office/drawing/2014/main" id="{96D4867A-BC0A-4EE3-9E6F-FB5D34A00C9C}"/>
              </a:ext>
            </a:extLst>
          </p:cNvPr>
          <p:cNvSpPr>
            <a:spLocks noGrp="1"/>
          </p:cNvSpPr>
          <p:nvPr>
            <p:ph idx="1"/>
          </p:nvPr>
        </p:nvSpPr>
        <p:spPr>
          <a:xfrm>
            <a:off x="1251678" y="2286001"/>
            <a:ext cx="10178322" cy="4189614"/>
          </a:xfrm>
        </p:spPr>
        <p:txBody>
          <a:bodyPr/>
          <a:lstStyle/>
          <a:p>
            <a:r>
              <a:rPr lang="en-US" dirty="0"/>
              <a:t>By 1900, Europe was divided into two economic zones. </a:t>
            </a:r>
          </a:p>
          <a:p>
            <a:pPr lvl="1"/>
            <a:r>
              <a:rPr lang="en-US" i="1" dirty="0"/>
              <a:t>Great Britain, Belgium, France, and the Netherlands, Germany, the western part of the Austro-Hungarian Empire, and northern Italy constituted an advanced industrialization core that had a high standard of living, decent systems of transportation, and relatively healthy and educated people.</a:t>
            </a:r>
          </a:p>
          <a:p>
            <a:pPr lvl="1"/>
            <a:endParaRPr lang="en-US" i="1" dirty="0"/>
          </a:p>
          <a:p>
            <a:pPr lvl="1"/>
            <a:r>
              <a:rPr lang="en-US" i="1" dirty="0"/>
              <a:t>Another part of Europe, the backward and little industrialized area to the south and east, consisting of southern Italy, most of Austria-Hungary, Spain, Portugal, the Balkan kingdoms, and Russia, was still largely agricultural and regulated by the industrial countries to the function of providing food and raw materials. </a:t>
            </a:r>
          </a:p>
        </p:txBody>
      </p:sp>
    </p:spTree>
    <p:extLst>
      <p:ext uri="{BB962C8B-B14F-4D97-AF65-F5344CB8AC3E}">
        <p14:creationId xmlns:p14="http://schemas.microsoft.com/office/powerpoint/2010/main" val="155007780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81F683-4DCE-4DE0-BF80-2944D855EF5D}"/>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92D23C53-3925-4578-8B48-D88B5F1FE719}"/>
              </a:ext>
            </a:extLst>
          </p:cNvPr>
          <p:cNvSpPr>
            <a:spLocks noGrp="1"/>
          </p:cNvSpPr>
          <p:nvPr>
            <p:ph idx="1"/>
          </p:nvPr>
        </p:nvSpPr>
        <p:spPr/>
        <p:txBody>
          <a:bodyPr/>
          <a:lstStyle/>
          <a:p>
            <a:r>
              <a:rPr lang="en-US" sz="2800" dirty="0"/>
              <a:t>An abundance of grain and lower transportation costs caused the prices of farm commodities to plummet. </a:t>
            </a:r>
          </a:p>
          <a:p>
            <a:endParaRPr lang="en-US" dirty="0"/>
          </a:p>
          <a:p>
            <a:endParaRPr lang="en-US" dirty="0"/>
          </a:p>
        </p:txBody>
      </p:sp>
    </p:spTree>
    <p:extLst>
      <p:ext uri="{BB962C8B-B14F-4D97-AF65-F5344CB8AC3E}">
        <p14:creationId xmlns:p14="http://schemas.microsoft.com/office/powerpoint/2010/main" val="146979433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68D6C0-CAC9-4512-B113-C33893822647}"/>
              </a:ext>
            </a:extLst>
          </p:cNvPr>
          <p:cNvSpPr>
            <a:spLocks noGrp="1"/>
          </p:cNvSpPr>
          <p:nvPr>
            <p:ph type="title"/>
          </p:nvPr>
        </p:nvSpPr>
        <p:spPr/>
        <p:txBody>
          <a:bodyPr/>
          <a:lstStyle/>
          <a:p>
            <a:r>
              <a:rPr lang="en-US" dirty="0"/>
              <a:t>A world economy </a:t>
            </a:r>
          </a:p>
        </p:txBody>
      </p:sp>
      <p:sp>
        <p:nvSpPr>
          <p:cNvPr id="3" name="Content Placeholder 2">
            <a:extLst>
              <a:ext uri="{FF2B5EF4-FFF2-40B4-BE49-F238E27FC236}">
                <a16:creationId xmlns:a16="http://schemas.microsoft.com/office/drawing/2014/main" id="{87A765A1-25F6-4C03-A075-DC978B86DB8C}"/>
              </a:ext>
            </a:extLst>
          </p:cNvPr>
          <p:cNvSpPr>
            <a:spLocks noGrp="1"/>
          </p:cNvSpPr>
          <p:nvPr>
            <p:ph idx="1"/>
          </p:nvPr>
        </p:nvSpPr>
        <p:spPr/>
        <p:txBody>
          <a:bodyPr/>
          <a:lstStyle/>
          <a:p>
            <a:r>
              <a:rPr lang="en-US" dirty="0"/>
              <a:t>The economic developments of the late 19</a:t>
            </a:r>
            <a:r>
              <a:rPr lang="en-US" baseline="30000" dirty="0"/>
              <a:t>th</a:t>
            </a:r>
            <a:r>
              <a:rPr lang="en-US" dirty="0"/>
              <a:t> century, combined with the transportation revolution that saw the growth of marine transport and railroads, also fostered a true world economy. </a:t>
            </a:r>
          </a:p>
          <a:p>
            <a:endParaRPr lang="en-US" dirty="0"/>
          </a:p>
          <a:p>
            <a:r>
              <a:rPr lang="en-US" dirty="0"/>
              <a:t>By 1900, Europeans were importing beef and wool from Argentina and Australia, coffee from Brazil, nitrates from Chile, iron ore from Algeria, and sugar from Java. </a:t>
            </a:r>
          </a:p>
          <a:p>
            <a:endParaRPr lang="en-US" dirty="0"/>
          </a:p>
          <a:p>
            <a:r>
              <a:rPr lang="en-US" dirty="0"/>
              <a:t>With its capital, industries and military might, Europe dominated the world economy by the end of the 19</a:t>
            </a:r>
            <a:r>
              <a:rPr lang="en-US" baseline="30000" dirty="0"/>
              <a:t>th</a:t>
            </a:r>
            <a:r>
              <a:rPr lang="en-US" dirty="0"/>
              <a:t> century. </a:t>
            </a:r>
          </a:p>
        </p:txBody>
      </p:sp>
    </p:spTree>
    <p:extLst>
      <p:ext uri="{BB962C8B-B14F-4D97-AF65-F5344CB8AC3E}">
        <p14:creationId xmlns:p14="http://schemas.microsoft.com/office/powerpoint/2010/main" val="108102041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0D9C26-4128-449F-ABA1-175353AFD8E8}"/>
              </a:ext>
            </a:extLst>
          </p:cNvPr>
          <p:cNvSpPr>
            <a:spLocks noGrp="1"/>
          </p:cNvSpPr>
          <p:nvPr>
            <p:ph type="title"/>
          </p:nvPr>
        </p:nvSpPr>
        <p:spPr/>
        <p:txBody>
          <a:bodyPr/>
          <a:lstStyle/>
          <a:p>
            <a:r>
              <a:rPr lang="en-US" dirty="0"/>
              <a:t>Women and Work: New Job opportunities </a:t>
            </a:r>
          </a:p>
        </p:txBody>
      </p:sp>
      <p:sp>
        <p:nvSpPr>
          <p:cNvPr id="3" name="Content Placeholder 2">
            <a:extLst>
              <a:ext uri="{FF2B5EF4-FFF2-40B4-BE49-F238E27FC236}">
                <a16:creationId xmlns:a16="http://schemas.microsoft.com/office/drawing/2014/main" id="{481A874E-8FFB-40E4-8910-2C5E4A202F45}"/>
              </a:ext>
            </a:extLst>
          </p:cNvPr>
          <p:cNvSpPr>
            <a:spLocks noGrp="1"/>
          </p:cNvSpPr>
          <p:nvPr>
            <p:ph idx="1"/>
          </p:nvPr>
        </p:nvSpPr>
        <p:spPr>
          <a:xfrm>
            <a:off x="1251678" y="2286001"/>
            <a:ext cx="10178322" cy="4419599"/>
          </a:xfrm>
        </p:spPr>
        <p:txBody>
          <a:bodyPr>
            <a:normAutofit lnSpcReduction="10000"/>
          </a:bodyPr>
          <a:lstStyle/>
          <a:p>
            <a:r>
              <a:rPr lang="en-US" dirty="0"/>
              <a:t>The Second Industrial Revolution had an enormous impact on the position of women in the labor market. </a:t>
            </a:r>
          </a:p>
          <a:p>
            <a:r>
              <a:rPr lang="en-US" dirty="0"/>
              <a:t>During the course of the 19</a:t>
            </a:r>
            <a:r>
              <a:rPr lang="en-US" baseline="30000" dirty="0"/>
              <a:t>th</a:t>
            </a:r>
            <a:r>
              <a:rPr lang="en-US" dirty="0"/>
              <a:t> century, considerable controversy erupted over a women’s “right to work.” </a:t>
            </a:r>
          </a:p>
          <a:p>
            <a:endParaRPr lang="en-US" dirty="0"/>
          </a:p>
          <a:p>
            <a:pPr lvl="1"/>
            <a:r>
              <a:rPr lang="en-US" dirty="0"/>
              <a:t>Working class organizations tended to reinforce the underlying ideology of domesticity: women should remain at home to bear and nurture children and should not be allowed in the industrial workforce. </a:t>
            </a:r>
          </a:p>
          <a:p>
            <a:pPr lvl="1"/>
            <a:r>
              <a:rPr lang="en-US" dirty="0"/>
              <a:t>Working-class men argued that keeping women out of industrial work would ensure the moral and physical well-being of families. </a:t>
            </a:r>
          </a:p>
          <a:p>
            <a:pPr lvl="1"/>
            <a:r>
              <a:rPr lang="en-US" dirty="0"/>
              <a:t>In reality, keeping women out of the industrial workforce simply make it easier to exploit them when they needed income to supplement their husband’s wages or to support their families when their husbands were not employed. </a:t>
            </a:r>
          </a:p>
        </p:txBody>
      </p:sp>
    </p:spTree>
    <p:extLst>
      <p:ext uri="{BB962C8B-B14F-4D97-AF65-F5344CB8AC3E}">
        <p14:creationId xmlns:p14="http://schemas.microsoft.com/office/powerpoint/2010/main" val="221077474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C3D351-1F79-404D-9881-C6668135BE06}"/>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CB12087A-8D10-4D2C-A910-FE1627A5AAA5}"/>
              </a:ext>
            </a:extLst>
          </p:cNvPr>
          <p:cNvSpPr>
            <a:spLocks noGrp="1"/>
          </p:cNvSpPr>
          <p:nvPr>
            <p:ph idx="1"/>
          </p:nvPr>
        </p:nvSpPr>
        <p:spPr/>
        <p:txBody>
          <a:bodyPr>
            <a:normAutofit/>
          </a:bodyPr>
          <a:lstStyle/>
          <a:p>
            <a:r>
              <a:rPr lang="en-US" sz="2800" dirty="0"/>
              <a:t>Often excluded from factories an in need of income, many women had no choice but to work for pitiful wages of the sweated industries. </a:t>
            </a:r>
          </a:p>
        </p:txBody>
      </p:sp>
    </p:spTree>
    <p:extLst>
      <p:ext uri="{BB962C8B-B14F-4D97-AF65-F5344CB8AC3E}">
        <p14:creationId xmlns:p14="http://schemas.microsoft.com/office/powerpoint/2010/main" val="351606754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48C30E-5D97-4B7B-805D-0D30D85E3BF4}"/>
              </a:ext>
            </a:extLst>
          </p:cNvPr>
          <p:cNvSpPr>
            <a:spLocks noGrp="1"/>
          </p:cNvSpPr>
          <p:nvPr>
            <p:ph type="title"/>
          </p:nvPr>
        </p:nvSpPr>
        <p:spPr/>
        <p:txBody>
          <a:bodyPr/>
          <a:lstStyle/>
          <a:p>
            <a:r>
              <a:rPr lang="en-US" dirty="0"/>
              <a:t>White-collar jobs </a:t>
            </a:r>
          </a:p>
        </p:txBody>
      </p:sp>
      <p:sp>
        <p:nvSpPr>
          <p:cNvPr id="3" name="Content Placeholder 2">
            <a:extLst>
              <a:ext uri="{FF2B5EF4-FFF2-40B4-BE49-F238E27FC236}">
                <a16:creationId xmlns:a16="http://schemas.microsoft.com/office/drawing/2014/main" id="{F9D9A31D-A6FA-4CEC-86D6-BE73B5070114}"/>
              </a:ext>
            </a:extLst>
          </p:cNvPr>
          <p:cNvSpPr>
            <a:spLocks noGrp="1"/>
          </p:cNvSpPr>
          <p:nvPr>
            <p:ph idx="1"/>
          </p:nvPr>
        </p:nvSpPr>
        <p:spPr/>
        <p:txBody>
          <a:bodyPr/>
          <a:lstStyle/>
          <a:p>
            <a:r>
              <a:rPr lang="en-US" dirty="0"/>
              <a:t>After 1870, however, new job opportunities for women became available. </a:t>
            </a:r>
          </a:p>
          <a:p>
            <a:r>
              <a:rPr lang="en-US" dirty="0"/>
              <a:t>The development of larger industrial plants and the expansion of government services created a large number of service or white-collar jobs. </a:t>
            </a:r>
          </a:p>
          <a:p>
            <a:endParaRPr lang="en-US" dirty="0"/>
          </a:p>
          <a:p>
            <a:r>
              <a:rPr lang="en-US" dirty="0"/>
              <a:t>The increased demand for white-collar workers at relatively low wages, coupled with a shortage of male workers, led employers to hire women. </a:t>
            </a:r>
          </a:p>
        </p:txBody>
      </p:sp>
    </p:spTree>
    <p:extLst>
      <p:ext uri="{BB962C8B-B14F-4D97-AF65-F5344CB8AC3E}">
        <p14:creationId xmlns:p14="http://schemas.microsoft.com/office/powerpoint/2010/main" val="8068432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1D8D19-2CF6-478F-809E-A86531E29FA4}"/>
              </a:ext>
            </a:extLst>
          </p:cNvPr>
          <p:cNvSpPr>
            <a:spLocks noGrp="1"/>
          </p:cNvSpPr>
          <p:nvPr>
            <p:ph type="title"/>
          </p:nvPr>
        </p:nvSpPr>
        <p:spPr/>
        <p:txBody>
          <a:bodyPr/>
          <a:lstStyle/>
          <a:p>
            <a:r>
              <a:rPr lang="en-US" dirty="0"/>
              <a:t>Focus Questions </a:t>
            </a:r>
          </a:p>
        </p:txBody>
      </p:sp>
      <p:sp>
        <p:nvSpPr>
          <p:cNvPr id="3" name="Content Placeholder 2">
            <a:extLst>
              <a:ext uri="{FF2B5EF4-FFF2-40B4-BE49-F238E27FC236}">
                <a16:creationId xmlns:a16="http://schemas.microsoft.com/office/drawing/2014/main" id="{42085391-B311-4FF9-8EF8-A0C90EEB67D9}"/>
              </a:ext>
            </a:extLst>
          </p:cNvPr>
          <p:cNvSpPr>
            <a:spLocks noGrp="1"/>
          </p:cNvSpPr>
          <p:nvPr>
            <p:ph idx="1"/>
          </p:nvPr>
        </p:nvSpPr>
        <p:spPr>
          <a:xfrm>
            <a:off x="1251678" y="1073426"/>
            <a:ext cx="10178322" cy="5645425"/>
          </a:xfrm>
        </p:spPr>
        <p:txBody>
          <a:bodyPr>
            <a:noAutofit/>
          </a:bodyPr>
          <a:lstStyle/>
          <a:p>
            <a:r>
              <a:rPr lang="en-US" sz="2400" dirty="0"/>
              <a:t>What was the Second Industrial Revolution, and what effects did it have on European economic and social life? </a:t>
            </a:r>
          </a:p>
          <a:p>
            <a:r>
              <a:rPr lang="en-US" sz="2400" dirty="0"/>
              <a:t>What roles did socialist parties and trade unions play in improving conditions for the working classes?</a:t>
            </a:r>
          </a:p>
          <a:p>
            <a:r>
              <a:rPr lang="en-US" sz="2400" dirty="0"/>
              <a:t>What is a mass society, and what were its main characteristics?</a:t>
            </a:r>
          </a:p>
          <a:p>
            <a:r>
              <a:rPr lang="en-US" sz="2400" dirty="0"/>
              <a:t>What role were women expected to play in society and family life in the latter half of the 19</a:t>
            </a:r>
            <a:r>
              <a:rPr lang="en-US" sz="2400" baseline="30000" dirty="0"/>
              <a:t>th</a:t>
            </a:r>
            <a:r>
              <a:rPr lang="en-US" sz="2400" dirty="0"/>
              <a:t> century, and how closely did patterns of family life correspond to this ideal?</a:t>
            </a:r>
          </a:p>
          <a:p>
            <a:r>
              <a:rPr lang="en-US" sz="2400" dirty="0"/>
              <a:t>What general political trends were evident in the nations of western Europe in the last decades of the 19</a:t>
            </a:r>
            <a:r>
              <a:rPr lang="en-US" sz="2400" baseline="30000" dirty="0"/>
              <a:t>th</a:t>
            </a:r>
            <a:r>
              <a:rPr lang="en-US" sz="2400" dirty="0"/>
              <a:t> century, and how did these trends differ from the policies pursued in Germany, Austria-Hungary, and Russia? </a:t>
            </a:r>
          </a:p>
          <a:p>
            <a:r>
              <a:rPr lang="en-US" sz="2400" dirty="0"/>
              <a:t>What was the relationship between economic, social, and political developments between 1871 and 1894?  </a:t>
            </a:r>
          </a:p>
        </p:txBody>
      </p:sp>
    </p:spTree>
    <p:extLst>
      <p:ext uri="{BB962C8B-B14F-4D97-AF65-F5344CB8AC3E}">
        <p14:creationId xmlns:p14="http://schemas.microsoft.com/office/powerpoint/2010/main" val="321495062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63B3E6-187A-4D29-ABA5-4BE45964C549}"/>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CBD88FA3-1861-403B-9F0D-6494C8C91D12}"/>
              </a:ext>
            </a:extLst>
          </p:cNvPr>
          <p:cNvSpPr>
            <a:spLocks noGrp="1"/>
          </p:cNvSpPr>
          <p:nvPr>
            <p:ph idx="1"/>
          </p:nvPr>
        </p:nvSpPr>
        <p:spPr/>
        <p:txBody>
          <a:bodyPr/>
          <a:lstStyle/>
          <a:p>
            <a:r>
              <a:rPr lang="en-US" dirty="0"/>
              <a:t>The expansion of government services created opportunities for women to be secretaries and telephone operators and to take jobs in health and social services. </a:t>
            </a:r>
          </a:p>
          <a:p>
            <a:endParaRPr lang="en-US" dirty="0"/>
          </a:p>
          <a:p>
            <a:r>
              <a:rPr lang="en-US" dirty="0"/>
              <a:t>Many of the new white-collar jobs were unexciting. </a:t>
            </a:r>
          </a:p>
          <a:p>
            <a:r>
              <a:rPr lang="en-US" dirty="0"/>
              <a:t>The work was routine and, except for teaching and nursing, required few skills beyond basic literacy. </a:t>
            </a:r>
          </a:p>
          <a:p>
            <a:endParaRPr lang="en-US" dirty="0"/>
          </a:p>
          <a:p>
            <a:r>
              <a:rPr lang="en-US" dirty="0"/>
              <a:t>Most of the new white-collar jobs, however, were filled by working-class women who saw them as an opportunity to escape from the dirty work of the lower-class world. </a:t>
            </a:r>
          </a:p>
        </p:txBody>
      </p:sp>
    </p:spTree>
    <p:extLst>
      <p:ext uri="{BB962C8B-B14F-4D97-AF65-F5344CB8AC3E}">
        <p14:creationId xmlns:p14="http://schemas.microsoft.com/office/powerpoint/2010/main" val="401381532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0C8F34-783C-48CB-8E86-B628623F201C}"/>
              </a:ext>
            </a:extLst>
          </p:cNvPr>
          <p:cNvSpPr>
            <a:spLocks noGrp="1"/>
          </p:cNvSpPr>
          <p:nvPr>
            <p:ph type="title"/>
          </p:nvPr>
        </p:nvSpPr>
        <p:spPr/>
        <p:txBody>
          <a:bodyPr/>
          <a:lstStyle/>
          <a:p>
            <a:r>
              <a:rPr lang="en-US" dirty="0"/>
              <a:t>Prostitution </a:t>
            </a:r>
          </a:p>
        </p:txBody>
      </p:sp>
      <p:sp>
        <p:nvSpPr>
          <p:cNvPr id="3" name="Content Placeholder 2">
            <a:extLst>
              <a:ext uri="{FF2B5EF4-FFF2-40B4-BE49-F238E27FC236}">
                <a16:creationId xmlns:a16="http://schemas.microsoft.com/office/drawing/2014/main" id="{D57F51FE-5E15-4140-9A81-C24310B69A6A}"/>
              </a:ext>
            </a:extLst>
          </p:cNvPr>
          <p:cNvSpPr>
            <a:spLocks noGrp="1"/>
          </p:cNvSpPr>
          <p:nvPr>
            <p:ph idx="1"/>
          </p:nvPr>
        </p:nvSpPr>
        <p:spPr/>
        <p:txBody>
          <a:bodyPr>
            <a:normAutofit/>
          </a:bodyPr>
          <a:lstStyle/>
          <a:p>
            <a:r>
              <a:rPr lang="en-US" sz="3200" dirty="0"/>
              <a:t>Despite the new job opportunities, many lower-class women were forced to become prostitutes to survive. </a:t>
            </a:r>
          </a:p>
          <a:p>
            <a:r>
              <a:rPr lang="en-US" sz="3200" dirty="0"/>
              <a:t>In most European countries, prostitution was licensed and regulated by government and municipal authorities. </a:t>
            </a:r>
          </a:p>
        </p:txBody>
      </p:sp>
    </p:spTree>
    <p:extLst>
      <p:ext uri="{BB962C8B-B14F-4D97-AF65-F5344CB8AC3E}">
        <p14:creationId xmlns:p14="http://schemas.microsoft.com/office/powerpoint/2010/main" val="203420110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9CE8A8-7D5E-44D5-9DF9-25F3731896E2}"/>
              </a:ext>
            </a:extLst>
          </p:cNvPr>
          <p:cNvSpPr>
            <a:spLocks noGrp="1"/>
          </p:cNvSpPr>
          <p:nvPr>
            <p:ph type="title"/>
          </p:nvPr>
        </p:nvSpPr>
        <p:spPr/>
        <p:txBody>
          <a:bodyPr/>
          <a:lstStyle/>
          <a:p>
            <a:r>
              <a:rPr lang="en-US" dirty="0"/>
              <a:t>Organizing the working Classes </a:t>
            </a:r>
          </a:p>
        </p:txBody>
      </p:sp>
      <p:sp>
        <p:nvSpPr>
          <p:cNvPr id="3" name="Content Placeholder 2">
            <a:extLst>
              <a:ext uri="{FF2B5EF4-FFF2-40B4-BE49-F238E27FC236}">
                <a16:creationId xmlns:a16="http://schemas.microsoft.com/office/drawing/2014/main" id="{A4DFF275-A110-4AEE-8D73-2082E401453C}"/>
              </a:ext>
            </a:extLst>
          </p:cNvPr>
          <p:cNvSpPr>
            <a:spLocks noGrp="1"/>
          </p:cNvSpPr>
          <p:nvPr>
            <p:ph idx="1"/>
          </p:nvPr>
        </p:nvSpPr>
        <p:spPr/>
        <p:txBody>
          <a:bodyPr>
            <a:normAutofit/>
          </a:bodyPr>
          <a:lstStyle/>
          <a:p>
            <a:r>
              <a:rPr lang="en-US" sz="2400" dirty="0"/>
              <a:t>The desire to improve their working and living conditions led many industrial workers to form political parties and labor unions. </a:t>
            </a:r>
          </a:p>
        </p:txBody>
      </p:sp>
    </p:spTree>
    <p:extLst>
      <p:ext uri="{BB962C8B-B14F-4D97-AF65-F5344CB8AC3E}">
        <p14:creationId xmlns:p14="http://schemas.microsoft.com/office/powerpoint/2010/main" val="407375807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072AEF-3273-49E4-98CA-06F20CA94A5B}"/>
              </a:ext>
            </a:extLst>
          </p:cNvPr>
          <p:cNvSpPr>
            <a:spLocks noGrp="1"/>
          </p:cNvSpPr>
          <p:nvPr>
            <p:ph type="title"/>
          </p:nvPr>
        </p:nvSpPr>
        <p:spPr/>
        <p:txBody>
          <a:bodyPr/>
          <a:lstStyle/>
          <a:p>
            <a:r>
              <a:rPr lang="en-US" dirty="0"/>
              <a:t>Socialist Parties </a:t>
            </a:r>
          </a:p>
        </p:txBody>
      </p:sp>
      <p:sp>
        <p:nvSpPr>
          <p:cNvPr id="3" name="Content Placeholder 2">
            <a:extLst>
              <a:ext uri="{FF2B5EF4-FFF2-40B4-BE49-F238E27FC236}">
                <a16:creationId xmlns:a16="http://schemas.microsoft.com/office/drawing/2014/main" id="{25EEFEE1-D57C-4640-85E0-4E5375335260}"/>
              </a:ext>
            </a:extLst>
          </p:cNvPr>
          <p:cNvSpPr>
            <a:spLocks noGrp="1"/>
          </p:cNvSpPr>
          <p:nvPr>
            <p:ph idx="1"/>
          </p:nvPr>
        </p:nvSpPr>
        <p:spPr>
          <a:xfrm>
            <a:off x="1251678" y="2232992"/>
            <a:ext cx="10178322" cy="3593591"/>
          </a:xfrm>
        </p:spPr>
        <p:txBody>
          <a:bodyPr/>
          <a:lstStyle/>
          <a:p>
            <a:r>
              <a:rPr lang="en-US" dirty="0"/>
              <a:t>Under the direction of its two Marxist leaders, </a:t>
            </a:r>
            <a:r>
              <a:rPr lang="en-US" dirty="0" err="1"/>
              <a:t>Wilhlem</a:t>
            </a:r>
            <a:r>
              <a:rPr lang="en-US" dirty="0"/>
              <a:t> </a:t>
            </a:r>
            <a:r>
              <a:rPr lang="en-US" dirty="0" err="1"/>
              <a:t>Liebknechit</a:t>
            </a:r>
            <a:r>
              <a:rPr lang="en-US" dirty="0"/>
              <a:t> and August Bebel, the German Social Democratic Party (SPD) espoused revolutionary Marxist rhetoric while organizing itself as a mass political party competing in elections for the Reichstag (German parliament). </a:t>
            </a:r>
          </a:p>
          <a:p>
            <a:endParaRPr lang="en-US" dirty="0"/>
          </a:p>
          <a:p>
            <a:r>
              <a:rPr lang="en-US" dirty="0"/>
              <a:t>Once in the Reichstag, SPD delegates worked to enact legislation to improve the condition of the working class. </a:t>
            </a:r>
          </a:p>
        </p:txBody>
      </p:sp>
    </p:spTree>
    <p:extLst>
      <p:ext uri="{BB962C8B-B14F-4D97-AF65-F5344CB8AC3E}">
        <p14:creationId xmlns:p14="http://schemas.microsoft.com/office/powerpoint/2010/main" val="50126698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F3BB4E-9419-409A-81BB-E223276C233F}"/>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0429DC7E-E73D-4E52-931C-7FCFA36EE6D3}"/>
              </a:ext>
            </a:extLst>
          </p:cNvPr>
          <p:cNvSpPr>
            <a:spLocks noGrp="1"/>
          </p:cNvSpPr>
          <p:nvPr>
            <p:ph idx="1"/>
          </p:nvPr>
        </p:nvSpPr>
        <p:spPr/>
        <p:txBody>
          <a:bodyPr>
            <a:normAutofit/>
          </a:bodyPr>
          <a:lstStyle/>
          <a:p>
            <a:r>
              <a:rPr lang="en-US" sz="2800" dirty="0"/>
              <a:t>As August Bebel explained: “Pure negation would not be accepted by the voters. The masses demand that something should be done for today irrespective of what will happen on the morrow.” </a:t>
            </a:r>
          </a:p>
        </p:txBody>
      </p:sp>
    </p:spTree>
    <p:extLst>
      <p:ext uri="{BB962C8B-B14F-4D97-AF65-F5344CB8AC3E}">
        <p14:creationId xmlns:p14="http://schemas.microsoft.com/office/powerpoint/2010/main" val="79186814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0ECCE1-ECC6-4666-BC0F-5AE2F83A3B7E}"/>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73BBB462-5A0A-49F7-975A-CFE374FF6EBB}"/>
              </a:ext>
            </a:extLst>
          </p:cNvPr>
          <p:cNvSpPr>
            <a:spLocks noGrp="1"/>
          </p:cNvSpPr>
          <p:nvPr>
            <p:ph idx="1"/>
          </p:nvPr>
        </p:nvSpPr>
        <p:spPr/>
        <p:txBody>
          <a:bodyPr/>
          <a:lstStyle/>
          <a:p>
            <a:r>
              <a:rPr lang="en-US" dirty="0"/>
              <a:t>Despite government efforts to destroy it, the German Social Democratic Party continued to grow. </a:t>
            </a:r>
          </a:p>
          <a:p>
            <a:r>
              <a:rPr lang="en-US" dirty="0"/>
              <a:t>In 1890, it received 1.5 million votes and 35 seats in the Reichstag. When it received four million votes in the 1912 elections, it became the largest single party in Germany. </a:t>
            </a:r>
          </a:p>
          <a:p>
            <a:endParaRPr lang="en-US" dirty="0"/>
          </a:p>
          <a:p>
            <a:r>
              <a:rPr lang="en-US" dirty="0"/>
              <a:t>Socialist parties also emerged in other European states, although none proved as successful as the German Social Democrats. </a:t>
            </a:r>
          </a:p>
        </p:txBody>
      </p:sp>
    </p:spTree>
    <p:extLst>
      <p:ext uri="{BB962C8B-B14F-4D97-AF65-F5344CB8AC3E}">
        <p14:creationId xmlns:p14="http://schemas.microsoft.com/office/powerpoint/2010/main" val="188471603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3805FC-8456-448C-B9D7-A2FACEFCC2A5}"/>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16E3383A-6E43-45DB-A5C9-DDA741B6A0FF}"/>
              </a:ext>
            </a:extLst>
          </p:cNvPr>
          <p:cNvSpPr>
            <a:spLocks noGrp="1"/>
          </p:cNvSpPr>
          <p:nvPr>
            <p:ph idx="1"/>
          </p:nvPr>
        </p:nvSpPr>
        <p:spPr/>
        <p:txBody>
          <a:bodyPr>
            <a:normAutofit/>
          </a:bodyPr>
          <a:lstStyle/>
          <a:p>
            <a:r>
              <a:rPr lang="en-US" sz="3200" dirty="0"/>
              <a:t>France had a variety of socialist parties, including a Marxist one. </a:t>
            </a:r>
          </a:p>
          <a:p>
            <a:r>
              <a:rPr lang="en-US" sz="3200" dirty="0"/>
              <a:t>The leader of French socialism, Jean Jaures (1859-1914), was an independent socialist who looked to the French revolutionary tradition rather than Marxism to justify revolutionary socialism. </a:t>
            </a:r>
          </a:p>
        </p:txBody>
      </p:sp>
    </p:spTree>
    <p:extLst>
      <p:ext uri="{BB962C8B-B14F-4D97-AF65-F5344CB8AC3E}">
        <p14:creationId xmlns:p14="http://schemas.microsoft.com/office/powerpoint/2010/main" val="340347432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FFF8A7-5251-44DF-B000-BE5F7FC4D78B}"/>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6EB8243D-92CF-48A9-838A-A701E6C94920}"/>
              </a:ext>
            </a:extLst>
          </p:cNvPr>
          <p:cNvSpPr>
            <a:spLocks noGrp="1"/>
          </p:cNvSpPr>
          <p:nvPr>
            <p:ph idx="1"/>
          </p:nvPr>
        </p:nvSpPr>
        <p:spPr>
          <a:xfrm>
            <a:off x="1251678" y="2286001"/>
            <a:ext cx="10178322" cy="4189614"/>
          </a:xfrm>
        </p:spPr>
        <p:txBody>
          <a:bodyPr>
            <a:normAutofit/>
          </a:bodyPr>
          <a:lstStyle/>
          <a:p>
            <a:r>
              <a:rPr lang="en-US" dirty="0"/>
              <a:t>As the socialist parties grew, agitation for an international organization that would strengthen their position against international capitalism grew.</a:t>
            </a:r>
          </a:p>
          <a:p>
            <a:endParaRPr lang="en-US" dirty="0"/>
          </a:p>
          <a:p>
            <a:r>
              <a:rPr lang="en-US" dirty="0"/>
              <a:t>In 1889, leaders of the various socialist parties formed the Second International, which was organized as a loose association of national groups. </a:t>
            </a:r>
          </a:p>
          <a:p>
            <a:endParaRPr lang="en-US" dirty="0"/>
          </a:p>
          <a:p>
            <a:r>
              <a:rPr lang="en-US" dirty="0"/>
              <a:t>Although the Second International took some coordinated actions – May Day (May 1</a:t>
            </a:r>
            <a:r>
              <a:rPr lang="en-US" baseline="30000" dirty="0"/>
              <a:t>st</a:t>
            </a:r>
            <a:r>
              <a:rPr lang="en-US" dirty="0"/>
              <a:t>), for example was made an international labor day to be marked by strikes and mass labor demonstrations- differences often wreaked havoc at the organization’s congresses. </a:t>
            </a:r>
          </a:p>
          <a:p>
            <a:r>
              <a:rPr lang="en-US" b="1" i="1" dirty="0"/>
              <a:t>Two issues proved particularly divisive: revisionism and nationalism. </a:t>
            </a:r>
          </a:p>
        </p:txBody>
      </p:sp>
    </p:spTree>
    <p:extLst>
      <p:ext uri="{BB962C8B-B14F-4D97-AF65-F5344CB8AC3E}">
        <p14:creationId xmlns:p14="http://schemas.microsoft.com/office/powerpoint/2010/main" val="359907798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2575D4-E740-47F4-8E47-3FAC7516172F}"/>
              </a:ext>
            </a:extLst>
          </p:cNvPr>
          <p:cNvSpPr>
            <a:spLocks noGrp="1"/>
          </p:cNvSpPr>
          <p:nvPr>
            <p:ph type="title"/>
          </p:nvPr>
        </p:nvSpPr>
        <p:spPr/>
        <p:txBody>
          <a:bodyPr/>
          <a:lstStyle/>
          <a:p>
            <a:r>
              <a:rPr lang="en-US" dirty="0"/>
              <a:t>Revisionism and Nationalism </a:t>
            </a:r>
          </a:p>
        </p:txBody>
      </p:sp>
      <p:sp>
        <p:nvSpPr>
          <p:cNvPr id="3" name="Content Placeholder 2">
            <a:extLst>
              <a:ext uri="{FF2B5EF4-FFF2-40B4-BE49-F238E27FC236}">
                <a16:creationId xmlns:a16="http://schemas.microsoft.com/office/drawing/2014/main" id="{B0AD73D9-6ED5-43B1-8E64-4F4506634252}"/>
              </a:ext>
            </a:extLst>
          </p:cNvPr>
          <p:cNvSpPr>
            <a:spLocks noGrp="1"/>
          </p:cNvSpPr>
          <p:nvPr>
            <p:ph idx="1"/>
          </p:nvPr>
        </p:nvSpPr>
        <p:spPr/>
        <p:txBody>
          <a:bodyPr>
            <a:normAutofit/>
          </a:bodyPr>
          <a:lstStyle/>
          <a:p>
            <a:r>
              <a:rPr lang="en-US" sz="2800" dirty="0"/>
              <a:t>Some Marxists believed in a pure Marxism that accepted the imminent collapse of capitalism and the need for socialist ownership of the means of production. </a:t>
            </a:r>
          </a:p>
          <a:p>
            <a:r>
              <a:rPr lang="en-US" sz="2800" dirty="0"/>
              <a:t>A severe challenge to this orthodox Marxist position arose in the form of revisionism. </a:t>
            </a:r>
          </a:p>
        </p:txBody>
      </p:sp>
    </p:spTree>
    <p:extLst>
      <p:ext uri="{BB962C8B-B14F-4D97-AF65-F5344CB8AC3E}">
        <p14:creationId xmlns:p14="http://schemas.microsoft.com/office/powerpoint/2010/main" val="296506919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31D700-D28B-4B6C-8020-D94B7431A40A}"/>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2406F6AC-C250-4CD4-9912-29C7BE6FC540}"/>
              </a:ext>
            </a:extLst>
          </p:cNvPr>
          <p:cNvSpPr>
            <a:spLocks noGrp="1"/>
          </p:cNvSpPr>
          <p:nvPr>
            <p:ph idx="1"/>
          </p:nvPr>
        </p:nvSpPr>
        <p:spPr/>
        <p:txBody>
          <a:bodyPr>
            <a:normAutofit/>
          </a:bodyPr>
          <a:lstStyle/>
          <a:p>
            <a:r>
              <a:rPr lang="en-US" sz="3200" dirty="0"/>
              <a:t>Most prominent among the revisionists was Eduard Bernstein (1850- 1932), a member of the German Social Democratic Party who had spent years in exile in Britain, where he had bee in influenced by moderate English socialism and the British parliamentary system. </a:t>
            </a:r>
          </a:p>
        </p:txBody>
      </p:sp>
    </p:spTree>
    <p:extLst>
      <p:ext uri="{BB962C8B-B14F-4D97-AF65-F5344CB8AC3E}">
        <p14:creationId xmlns:p14="http://schemas.microsoft.com/office/powerpoint/2010/main" val="8224670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4E4E9B-9452-412B-8ACF-2626D6791CBA}"/>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E3651E1E-1775-4322-8A35-FCDC8E170F48}"/>
              </a:ext>
            </a:extLst>
          </p:cNvPr>
          <p:cNvSpPr>
            <a:spLocks noGrp="1"/>
          </p:cNvSpPr>
          <p:nvPr>
            <p:ph idx="1"/>
          </p:nvPr>
        </p:nvSpPr>
        <p:spPr/>
        <p:txBody>
          <a:bodyPr>
            <a:normAutofit/>
          </a:bodyPr>
          <a:lstStyle/>
          <a:p>
            <a:r>
              <a:rPr lang="en-US" sz="2800" b="1" i="1" dirty="0"/>
              <a:t>In the late 1800s, Europe entered a dynamic period of material prosperity. Bringing with it new industries, new sources of energy, and new goods, a second Industrial Revolution transformed the human environment, dazzled Europeans, and led them to believe that their material progress meant human progress. </a:t>
            </a:r>
          </a:p>
        </p:txBody>
      </p:sp>
    </p:spTree>
    <p:extLst>
      <p:ext uri="{BB962C8B-B14F-4D97-AF65-F5344CB8AC3E}">
        <p14:creationId xmlns:p14="http://schemas.microsoft.com/office/powerpoint/2010/main" val="233007471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D1C593-8634-4970-89B8-D10DCAE0250B}"/>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F6C7145C-F656-4D69-B891-40D395A6F3A6}"/>
              </a:ext>
            </a:extLst>
          </p:cNvPr>
          <p:cNvSpPr>
            <a:spLocks noGrp="1"/>
          </p:cNvSpPr>
          <p:nvPr>
            <p:ph idx="1"/>
          </p:nvPr>
        </p:nvSpPr>
        <p:spPr/>
        <p:txBody>
          <a:bodyPr>
            <a:normAutofit lnSpcReduction="10000"/>
          </a:bodyPr>
          <a:lstStyle/>
          <a:p>
            <a:r>
              <a:rPr lang="en-US" dirty="0"/>
              <a:t>In 1899, Bernstein challenged Marxist orthodoxy with a book titled </a:t>
            </a:r>
            <a:r>
              <a:rPr lang="en-US" b="1" i="1" dirty="0"/>
              <a:t>Evolutionary Socialism </a:t>
            </a:r>
            <a:r>
              <a:rPr lang="en-US" dirty="0"/>
              <a:t>in which he argued that some of Marx’s ideas had turned out to be quite wrong. </a:t>
            </a:r>
          </a:p>
          <a:p>
            <a:r>
              <a:rPr lang="en-US" dirty="0"/>
              <a:t>The capitalist system had not broken down, said Bernstein. </a:t>
            </a:r>
          </a:p>
          <a:p>
            <a:endParaRPr lang="en-US" dirty="0"/>
          </a:p>
          <a:p>
            <a:r>
              <a:rPr lang="en-US" dirty="0"/>
              <a:t>Contrary to Marx’s assertion, the middle class was actually expanding, not declining. </a:t>
            </a:r>
          </a:p>
          <a:p>
            <a:r>
              <a:rPr lang="en-US" dirty="0"/>
              <a:t>At the same time, the proletariat was not sinking further down; instead, its position was improving as workers experienced a higher standard of living. </a:t>
            </a:r>
          </a:p>
          <a:p>
            <a:endParaRPr lang="en-US" dirty="0"/>
          </a:p>
          <a:p>
            <a:r>
              <a:rPr lang="en-US" dirty="0"/>
              <a:t>In the face of this reality, Bernstein discarded Marx’s emphasis on class struggle and revolution. </a:t>
            </a:r>
          </a:p>
        </p:txBody>
      </p:sp>
    </p:spTree>
    <p:extLst>
      <p:ext uri="{BB962C8B-B14F-4D97-AF65-F5344CB8AC3E}">
        <p14:creationId xmlns:p14="http://schemas.microsoft.com/office/powerpoint/2010/main" val="401377093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DB6135-97D8-42CA-8C92-64EB82DF63BE}"/>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BE506C3C-FF6F-4CC8-B1C8-D14EAA1332D2}"/>
              </a:ext>
            </a:extLst>
          </p:cNvPr>
          <p:cNvSpPr>
            <a:spLocks noGrp="1"/>
          </p:cNvSpPr>
          <p:nvPr>
            <p:ph idx="1"/>
          </p:nvPr>
        </p:nvSpPr>
        <p:spPr/>
        <p:txBody>
          <a:bodyPr/>
          <a:lstStyle/>
          <a:p>
            <a:r>
              <a:rPr lang="en-US" dirty="0"/>
              <a:t>Evolution by democratic means, not revolution, would achieve the desired goal of socialism. </a:t>
            </a:r>
          </a:p>
          <a:p>
            <a:r>
              <a:rPr lang="en-US" dirty="0"/>
              <a:t>German and French socialist leaders, as well as the Second International, condemned revisionism as heresy and opportunism. </a:t>
            </a:r>
          </a:p>
          <a:p>
            <a:endParaRPr lang="en-US" dirty="0"/>
          </a:p>
          <a:p>
            <a:r>
              <a:rPr lang="en-US" dirty="0"/>
              <a:t>A second divisive issue for international socialism was nationalism. </a:t>
            </a:r>
          </a:p>
          <a:p>
            <a:r>
              <a:rPr lang="en-US" dirty="0"/>
              <a:t>Marx and Engels had said that “the working men have no country” and that “national differences and antagonisms between people are daily more and more vanishing, owing to the development of the bourgeoisie.” They proved drastically wrong. </a:t>
            </a:r>
          </a:p>
        </p:txBody>
      </p:sp>
    </p:spTree>
    <p:extLst>
      <p:ext uri="{BB962C8B-B14F-4D97-AF65-F5344CB8AC3E}">
        <p14:creationId xmlns:p14="http://schemas.microsoft.com/office/powerpoint/2010/main" val="32627078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B104A2-A99E-40FD-A9A4-E016024E8F13}"/>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FB06032E-15C0-4930-845A-0256826C1768}"/>
              </a:ext>
            </a:extLst>
          </p:cNvPr>
          <p:cNvSpPr>
            <a:spLocks noGrp="1"/>
          </p:cNvSpPr>
          <p:nvPr>
            <p:ph idx="1"/>
          </p:nvPr>
        </p:nvSpPr>
        <p:spPr/>
        <p:txBody>
          <a:bodyPr/>
          <a:lstStyle/>
          <a:p>
            <a:r>
              <a:rPr lang="en-US" dirty="0"/>
              <a:t>Congress of the Second International passed resolutions in 1907 and 1910 advocating joint action by workers of different countries to avert war but provided no real machinery to implement the resolutions. </a:t>
            </a:r>
          </a:p>
          <a:p>
            <a:endParaRPr lang="en-US" dirty="0"/>
          </a:p>
          <a:p>
            <a:r>
              <a:rPr lang="en-US" dirty="0"/>
              <a:t>In truth, socialist  parties varied from country to country and remained tied to national concerns and issues. </a:t>
            </a:r>
          </a:p>
          <a:p>
            <a:r>
              <a:rPr lang="en-US" dirty="0"/>
              <a:t>Socialist leaders always worried that in the end, national loyalties might outweigh class loyalties among the masses. </a:t>
            </a:r>
          </a:p>
        </p:txBody>
      </p:sp>
    </p:spTree>
    <p:extLst>
      <p:ext uri="{BB962C8B-B14F-4D97-AF65-F5344CB8AC3E}">
        <p14:creationId xmlns:p14="http://schemas.microsoft.com/office/powerpoint/2010/main" val="208606369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476E92-5279-4D83-83FF-1C0B34CACFB8}"/>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0DA1B00C-49EF-41EE-BF3B-B54F9977F1F0}"/>
              </a:ext>
            </a:extLst>
          </p:cNvPr>
          <p:cNvSpPr>
            <a:spLocks noGrp="1"/>
          </p:cNvSpPr>
          <p:nvPr>
            <p:ph idx="1"/>
          </p:nvPr>
        </p:nvSpPr>
        <p:spPr/>
        <p:txBody>
          <a:bodyPr/>
          <a:lstStyle/>
          <a:p>
            <a:r>
              <a:rPr lang="en-US" dirty="0"/>
              <a:t>When World War I came in 1914, not only the working-class masses but even many of their socialist party leaders supported the war efforts of their national governments. </a:t>
            </a:r>
          </a:p>
          <a:p>
            <a:endParaRPr lang="en-US" dirty="0"/>
          </a:p>
          <a:p>
            <a:r>
              <a:rPr lang="en-US" b="1" i="1" dirty="0"/>
              <a:t>Nationalism had proved a much more powerful force than socialism. </a:t>
            </a:r>
          </a:p>
        </p:txBody>
      </p:sp>
    </p:spTree>
    <p:extLst>
      <p:ext uri="{BB962C8B-B14F-4D97-AF65-F5344CB8AC3E}">
        <p14:creationId xmlns:p14="http://schemas.microsoft.com/office/powerpoint/2010/main" val="381994734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B89216-E432-4B9C-8DE9-57450F4778F2}"/>
              </a:ext>
            </a:extLst>
          </p:cNvPr>
          <p:cNvSpPr>
            <a:spLocks noGrp="1"/>
          </p:cNvSpPr>
          <p:nvPr>
            <p:ph type="title"/>
          </p:nvPr>
        </p:nvSpPr>
        <p:spPr/>
        <p:txBody>
          <a:bodyPr/>
          <a:lstStyle/>
          <a:p>
            <a:r>
              <a:rPr lang="en-US" dirty="0"/>
              <a:t>The role of trade unions </a:t>
            </a:r>
          </a:p>
        </p:txBody>
      </p:sp>
      <p:sp>
        <p:nvSpPr>
          <p:cNvPr id="3" name="Content Placeholder 2">
            <a:extLst>
              <a:ext uri="{FF2B5EF4-FFF2-40B4-BE49-F238E27FC236}">
                <a16:creationId xmlns:a16="http://schemas.microsoft.com/office/drawing/2014/main" id="{316E6708-C0E7-4A08-9667-4B98F0996F03}"/>
              </a:ext>
            </a:extLst>
          </p:cNvPr>
          <p:cNvSpPr>
            <a:spLocks noGrp="1"/>
          </p:cNvSpPr>
          <p:nvPr>
            <p:ph idx="1"/>
          </p:nvPr>
        </p:nvSpPr>
        <p:spPr/>
        <p:txBody>
          <a:bodyPr/>
          <a:lstStyle/>
          <a:p>
            <a:r>
              <a:rPr lang="en-US" dirty="0"/>
              <a:t>Workers also formed trade unions to improve their working conditions. </a:t>
            </a:r>
          </a:p>
          <a:p>
            <a:r>
              <a:rPr lang="en-US" dirty="0"/>
              <a:t>Strikes proved necessary to achieve the worker’s goals. </a:t>
            </a:r>
          </a:p>
          <a:p>
            <a:r>
              <a:rPr lang="en-US" dirty="0"/>
              <a:t>A walkout by female workers in the match industry in 1888 and by dockworkers in London the following year led to the establishment of trade union organizations for both groups. </a:t>
            </a:r>
          </a:p>
        </p:txBody>
      </p:sp>
    </p:spTree>
    <p:extLst>
      <p:ext uri="{BB962C8B-B14F-4D97-AF65-F5344CB8AC3E}">
        <p14:creationId xmlns:p14="http://schemas.microsoft.com/office/powerpoint/2010/main" val="269136322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E70136-F272-4D10-A2DE-6BDE7EF2E418}"/>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B38CB164-4106-47F0-9ED3-DF556AF1553F}"/>
              </a:ext>
            </a:extLst>
          </p:cNvPr>
          <p:cNvSpPr>
            <a:spLocks noGrp="1"/>
          </p:cNvSpPr>
          <p:nvPr>
            <p:ph idx="1"/>
          </p:nvPr>
        </p:nvSpPr>
        <p:spPr/>
        <p:txBody>
          <a:bodyPr>
            <a:normAutofit/>
          </a:bodyPr>
          <a:lstStyle/>
          <a:p>
            <a:r>
              <a:rPr lang="en-US" sz="2400" dirty="0"/>
              <a:t>Trade unions failed to develop as quickly on the Continent as they had in Britain. </a:t>
            </a:r>
          </a:p>
          <a:p>
            <a:endParaRPr lang="en-US" sz="2400" dirty="0"/>
          </a:p>
          <a:p>
            <a:r>
              <a:rPr lang="en-US" sz="2400" dirty="0"/>
              <a:t>Not until 1895 did French unions create a national organization called the </a:t>
            </a:r>
            <a:r>
              <a:rPr lang="en-US" sz="2400" b="1" i="1" u="sng" dirty="0"/>
              <a:t>General Confederation of Labor. </a:t>
            </a:r>
          </a:p>
          <a:p>
            <a:r>
              <a:rPr lang="en-US" sz="2400" dirty="0"/>
              <a:t>Its decentralization and failure to include some of the more important individual unions, however, kept it weak and ineffective. </a:t>
            </a:r>
          </a:p>
        </p:txBody>
      </p:sp>
    </p:spTree>
    <p:extLst>
      <p:ext uri="{BB962C8B-B14F-4D97-AF65-F5344CB8AC3E}">
        <p14:creationId xmlns:p14="http://schemas.microsoft.com/office/powerpoint/2010/main" val="134532953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5FD045-7489-4C3A-B68D-B56EA13D3C0F}"/>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9B7D60E0-84BB-48BC-B399-403518BF8AD4}"/>
              </a:ext>
            </a:extLst>
          </p:cNvPr>
          <p:cNvSpPr>
            <a:spLocks noGrp="1"/>
          </p:cNvSpPr>
          <p:nvPr>
            <p:ph idx="1"/>
          </p:nvPr>
        </p:nvSpPr>
        <p:spPr/>
        <p:txBody>
          <a:bodyPr>
            <a:normAutofit/>
          </a:bodyPr>
          <a:lstStyle/>
          <a:p>
            <a:r>
              <a:rPr lang="en-US" sz="2400" dirty="0"/>
              <a:t>German trade unions, also closely attached to political parties, were first formed in the 1860s. </a:t>
            </a:r>
          </a:p>
          <a:p>
            <a:r>
              <a:rPr lang="en-US" sz="2400" dirty="0"/>
              <a:t>As strikes and collective bargaining achieved successes, German workers were increasingly inclined to forgo revolution and gradual improvements. </a:t>
            </a:r>
          </a:p>
          <a:p>
            <a:endParaRPr lang="en-US" sz="2400" dirty="0"/>
          </a:p>
          <a:p>
            <a:r>
              <a:rPr lang="en-US" sz="2400" dirty="0"/>
              <a:t>By 1914, its three million members made the German trade union movement the second largest in Europe, after Great Britain’s. </a:t>
            </a:r>
          </a:p>
        </p:txBody>
      </p:sp>
    </p:spTree>
    <p:extLst>
      <p:ext uri="{BB962C8B-B14F-4D97-AF65-F5344CB8AC3E}">
        <p14:creationId xmlns:p14="http://schemas.microsoft.com/office/powerpoint/2010/main" val="380718436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F13847-06C0-49F6-91F8-5E2C2F783FF5}"/>
              </a:ext>
            </a:extLst>
          </p:cNvPr>
          <p:cNvSpPr>
            <a:spLocks noGrp="1"/>
          </p:cNvSpPr>
          <p:nvPr>
            <p:ph type="title"/>
          </p:nvPr>
        </p:nvSpPr>
        <p:spPr/>
        <p:txBody>
          <a:bodyPr/>
          <a:lstStyle/>
          <a:p>
            <a:r>
              <a:rPr lang="en-US" dirty="0"/>
              <a:t>The anarchist Movement </a:t>
            </a:r>
          </a:p>
        </p:txBody>
      </p:sp>
      <p:sp>
        <p:nvSpPr>
          <p:cNvPr id="3" name="Content Placeholder 2">
            <a:extLst>
              <a:ext uri="{FF2B5EF4-FFF2-40B4-BE49-F238E27FC236}">
                <a16:creationId xmlns:a16="http://schemas.microsoft.com/office/drawing/2014/main" id="{A767E07C-13A3-4577-B7DA-F4D1BEBC29AC}"/>
              </a:ext>
            </a:extLst>
          </p:cNvPr>
          <p:cNvSpPr>
            <a:spLocks noGrp="1"/>
          </p:cNvSpPr>
          <p:nvPr>
            <p:ph idx="1"/>
          </p:nvPr>
        </p:nvSpPr>
        <p:spPr/>
        <p:txBody>
          <a:bodyPr/>
          <a:lstStyle/>
          <a:p>
            <a:r>
              <a:rPr lang="en-US" dirty="0"/>
              <a:t>Despite revolutionary rhetoric, socialist parties and trade unions gradually became less radical in pursuing their goals. </a:t>
            </a:r>
          </a:p>
          <a:p>
            <a:pPr marL="0" indent="0">
              <a:buNone/>
            </a:pPr>
            <a:endParaRPr lang="en-US" dirty="0"/>
          </a:p>
          <a:p>
            <a:r>
              <a:rPr lang="en-US" dirty="0"/>
              <a:t>Indeed, this lack of revolutionary fervor drove some people from Marxist socialism into anarchism, a movement that was especially prominent in less industrialized and less democratic countries. </a:t>
            </a:r>
          </a:p>
        </p:txBody>
      </p:sp>
    </p:spTree>
    <p:extLst>
      <p:ext uri="{BB962C8B-B14F-4D97-AF65-F5344CB8AC3E}">
        <p14:creationId xmlns:p14="http://schemas.microsoft.com/office/powerpoint/2010/main" val="47591386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7C504F-F8B8-405E-8CFF-C2156DD01AF6}"/>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255FA7DC-A098-44EE-9FAA-9B5668A917CB}"/>
              </a:ext>
            </a:extLst>
          </p:cNvPr>
          <p:cNvSpPr>
            <a:spLocks noGrp="1"/>
          </p:cNvSpPr>
          <p:nvPr>
            <p:ph idx="1"/>
          </p:nvPr>
        </p:nvSpPr>
        <p:spPr/>
        <p:txBody>
          <a:bodyPr/>
          <a:lstStyle/>
          <a:p>
            <a:r>
              <a:rPr lang="en-US" dirty="0"/>
              <a:t>Initially, anarchism was not a violent movement. </a:t>
            </a:r>
          </a:p>
          <a:p>
            <a:r>
              <a:rPr lang="en-US" dirty="0"/>
              <a:t>Early anarchists believed that people were inherently good but had been corrupted  by the state and society. </a:t>
            </a:r>
          </a:p>
          <a:p>
            <a:endParaRPr lang="en-US" dirty="0"/>
          </a:p>
          <a:p>
            <a:r>
              <a:rPr lang="en-US" dirty="0"/>
              <a:t>True freedom could be achieved only by abolishing the state and all existing social institutions. </a:t>
            </a:r>
          </a:p>
          <a:p>
            <a:r>
              <a:rPr lang="en-US" dirty="0"/>
              <a:t>In the second half of the 19</a:t>
            </a:r>
            <a:r>
              <a:rPr lang="en-US" baseline="30000" dirty="0"/>
              <a:t>th</a:t>
            </a:r>
            <a:r>
              <a:rPr lang="en-US" dirty="0"/>
              <a:t> century, however, anarchists in Spain, Portugal, Italy, and Russia began to advocate using radical means to accomplish this goal. </a:t>
            </a:r>
          </a:p>
        </p:txBody>
      </p:sp>
    </p:spTree>
    <p:extLst>
      <p:ext uri="{BB962C8B-B14F-4D97-AF65-F5344CB8AC3E}">
        <p14:creationId xmlns:p14="http://schemas.microsoft.com/office/powerpoint/2010/main" val="2992262241"/>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85ACB6-FF87-465F-A5CA-9D272E026A5C}"/>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96C9F2AB-B425-491F-A313-A9E3965379CD}"/>
              </a:ext>
            </a:extLst>
          </p:cNvPr>
          <p:cNvSpPr>
            <a:spLocks noGrp="1"/>
          </p:cNvSpPr>
          <p:nvPr>
            <p:ph idx="1"/>
          </p:nvPr>
        </p:nvSpPr>
        <p:spPr/>
        <p:txBody>
          <a:bodyPr/>
          <a:lstStyle/>
          <a:p>
            <a:r>
              <a:rPr lang="en-US" dirty="0"/>
              <a:t>The Russian Michael Bakunin believed that small groups of well-trained, fanatical revolutionaries could perpetrate so much violence that the state and all its institutions would disintegrate. </a:t>
            </a:r>
          </a:p>
          <a:p>
            <a:endParaRPr lang="en-US" dirty="0"/>
          </a:p>
          <a:p>
            <a:r>
              <a:rPr lang="en-US" dirty="0"/>
              <a:t>After Bakunin’s death in 1876, anarchist revolutionaries used assassination as their primary instrument of terror. </a:t>
            </a:r>
          </a:p>
          <a:p>
            <a:endParaRPr lang="en-US" dirty="0"/>
          </a:p>
        </p:txBody>
      </p:sp>
    </p:spTree>
    <p:extLst>
      <p:ext uri="{BB962C8B-B14F-4D97-AF65-F5344CB8AC3E}">
        <p14:creationId xmlns:p14="http://schemas.microsoft.com/office/powerpoint/2010/main" val="40403598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CBB145-EA72-412E-AB49-F352F980F64C}"/>
              </a:ext>
            </a:extLst>
          </p:cNvPr>
          <p:cNvSpPr>
            <a:spLocks noGrp="1"/>
          </p:cNvSpPr>
          <p:nvPr>
            <p:ph type="title"/>
          </p:nvPr>
        </p:nvSpPr>
        <p:spPr/>
        <p:txBody>
          <a:bodyPr/>
          <a:lstStyle/>
          <a:p>
            <a:r>
              <a:rPr lang="en-US" dirty="0"/>
              <a:t>The Growth of Industrial Prosperity </a:t>
            </a:r>
          </a:p>
        </p:txBody>
      </p:sp>
      <p:sp>
        <p:nvSpPr>
          <p:cNvPr id="3" name="Content Placeholder 2">
            <a:extLst>
              <a:ext uri="{FF2B5EF4-FFF2-40B4-BE49-F238E27FC236}">
                <a16:creationId xmlns:a16="http://schemas.microsoft.com/office/drawing/2014/main" id="{969B693B-B0CF-4421-95F1-0D8BF09F3D7F}"/>
              </a:ext>
            </a:extLst>
          </p:cNvPr>
          <p:cNvSpPr>
            <a:spLocks noGrp="1"/>
          </p:cNvSpPr>
          <p:nvPr>
            <p:ph idx="1"/>
          </p:nvPr>
        </p:nvSpPr>
        <p:spPr/>
        <p:txBody>
          <a:bodyPr>
            <a:normAutofit/>
          </a:bodyPr>
          <a:lstStyle/>
          <a:p>
            <a:r>
              <a:rPr lang="en-US" sz="2400" dirty="0"/>
              <a:t>At the heart of Europeans’ belief in progress after 1871 was the stunning material growth produced by what historians have called the </a:t>
            </a:r>
            <a:r>
              <a:rPr lang="en-US" sz="2400" u="sng" dirty="0"/>
              <a:t>Second Industrial Revolution</a:t>
            </a:r>
            <a:r>
              <a:rPr lang="en-US" sz="2400" dirty="0"/>
              <a:t>. </a:t>
            </a:r>
          </a:p>
          <a:p>
            <a:endParaRPr lang="en-US" sz="2400" dirty="0"/>
          </a:p>
          <a:p>
            <a:pPr lvl="1"/>
            <a:r>
              <a:rPr lang="en-US" sz="2400" i="1" dirty="0"/>
              <a:t>The First Industrial Revolution had given rise to textiles, railroads, iron, and coal. </a:t>
            </a:r>
          </a:p>
          <a:p>
            <a:pPr lvl="1"/>
            <a:r>
              <a:rPr lang="en-US" sz="2400" i="1" dirty="0"/>
              <a:t>In the second revolution, steel, chemicals, electricity, and petroleum led the way to new industrial frontiers. </a:t>
            </a:r>
          </a:p>
        </p:txBody>
      </p:sp>
    </p:spTree>
    <p:extLst>
      <p:ext uri="{BB962C8B-B14F-4D97-AF65-F5344CB8AC3E}">
        <p14:creationId xmlns:p14="http://schemas.microsoft.com/office/powerpoint/2010/main" val="421321094"/>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BF5322-F06C-4A85-A97A-6A2F8656F851}"/>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85979C09-B52C-4FE1-96EF-A4288A2FF76B}"/>
              </a:ext>
            </a:extLst>
          </p:cNvPr>
          <p:cNvSpPr>
            <a:spLocks noGrp="1"/>
          </p:cNvSpPr>
          <p:nvPr>
            <p:ph idx="1"/>
          </p:nvPr>
        </p:nvSpPr>
        <p:spPr/>
        <p:txBody>
          <a:bodyPr>
            <a:normAutofit/>
          </a:bodyPr>
          <a:lstStyle/>
          <a:p>
            <a:r>
              <a:rPr lang="en-US" sz="2800" dirty="0"/>
              <a:t>The list of victims of anarchist at the turn of the century included a Russian tsar (1881), a president of the French Republic (1894), the king of Italy (1900), and a president of the United States (1901).</a:t>
            </a:r>
          </a:p>
          <a:p>
            <a:endParaRPr lang="en-US" sz="2800" dirty="0"/>
          </a:p>
          <a:p>
            <a:r>
              <a:rPr lang="en-US" sz="2800" dirty="0"/>
              <a:t>Despite anarchist hopes, these states did not collapse. </a:t>
            </a:r>
          </a:p>
        </p:txBody>
      </p:sp>
    </p:spTree>
    <p:extLst>
      <p:ext uri="{BB962C8B-B14F-4D97-AF65-F5344CB8AC3E}">
        <p14:creationId xmlns:p14="http://schemas.microsoft.com/office/powerpoint/2010/main" val="21987012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044A2B-CF37-4022-BC15-CC9530E6CDF7}"/>
              </a:ext>
            </a:extLst>
          </p:cNvPr>
          <p:cNvSpPr>
            <a:spLocks noGrp="1"/>
          </p:cNvSpPr>
          <p:nvPr>
            <p:ph type="title"/>
          </p:nvPr>
        </p:nvSpPr>
        <p:spPr/>
        <p:txBody>
          <a:bodyPr/>
          <a:lstStyle/>
          <a:p>
            <a:r>
              <a:rPr lang="en-US" dirty="0"/>
              <a:t>New Products </a:t>
            </a:r>
          </a:p>
        </p:txBody>
      </p:sp>
      <p:sp>
        <p:nvSpPr>
          <p:cNvPr id="3" name="Content Placeholder 2">
            <a:extLst>
              <a:ext uri="{FF2B5EF4-FFF2-40B4-BE49-F238E27FC236}">
                <a16:creationId xmlns:a16="http://schemas.microsoft.com/office/drawing/2014/main" id="{6E818DFF-0DB9-4104-B131-7156AEE76AF0}"/>
              </a:ext>
            </a:extLst>
          </p:cNvPr>
          <p:cNvSpPr>
            <a:spLocks noGrp="1"/>
          </p:cNvSpPr>
          <p:nvPr>
            <p:ph idx="1"/>
          </p:nvPr>
        </p:nvSpPr>
        <p:spPr/>
        <p:txBody>
          <a:bodyPr/>
          <a:lstStyle/>
          <a:p>
            <a:r>
              <a:rPr lang="en-US" dirty="0"/>
              <a:t>The first major change in industrial development after 1870 was the substitution of steel for iron. </a:t>
            </a:r>
          </a:p>
          <a:p>
            <a:r>
              <a:rPr lang="en-US" dirty="0"/>
              <a:t>New methods of rolling and shaping steel made it useful in the construction of lighter, smaller, and faster machines and engines, as well as railways, ships, and armaments. </a:t>
            </a:r>
          </a:p>
          <a:p>
            <a:endParaRPr lang="en-US" dirty="0"/>
          </a:p>
          <a:p>
            <a:r>
              <a:rPr lang="en-US" b="1" i="1" dirty="0"/>
              <a:t>German production of steel was doubled compared to Great Britain. </a:t>
            </a:r>
          </a:p>
          <a:p>
            <a:r>
              <a:rPr lang="en-US" b="1" i="1" dirty="0"/>
              <a:t>Both Germany and Great Britain had been surpassed by the United States in 1890. </a:t>
            </a:r>
          </a:p>
        </p:txBody>
      </p:sp>
    </p:spTree>
    <p:extLst>
      <p:ext uri="{BB962C8B-B14F-4D97-AF65-F5344CB8AC3E}">
        <p14:creationId xmlns:p14="http://schemas.microsoft.com/office/powerpoint/2010/main" val="3636989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B3FC3E-8517-406B-8A03-38EEA5B50553}"/>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CC98F8A7-55E4-4BC2-8F68-3823FFA0A886}"/>
              </a:ext>
            </a:extLst>
          </p:cNvPr>
          <p:cNvSpPr>
            <a:spLocks noGrp="1"/>
          </p:cNvSpPr>
          <p:nvPr>
            <p:ph idx="1"/>
          </p:nvPr>
        </p:nvSpPr>
        <p:spPr/>
        <p:txBody>
          <a:bodyPr/>
          <a:lstStyle/>
          <a:p>
            <a:r>
              <a:rPr lang="en-US" dirty="0"/>
              <a:t>Great Britain also fell behind in the new chemical industry.</a:t>
            </a:r>
          </a:p>
          <a:p>
            <a:r>
              <a:rPr lang="en-US" dirty="0"/>
              <a:t>A change in the method of making soda enabled France and Germany to take the lead in producing the </a:t>
            </a:r>
            <a:r>
              <a:rPr lang="en-US" dirty="0" err="1"/>
              <a:t>alkalies</a:t>
            </a:r>
            <a:r>
              <a:rPr lang="en-US" dirty="0"/>
              <a:t> used in the textile, soap, and paper industries. </a:t>
            </a:r>
          </a:p>
          <a:p>
            <a:endParaRPr lang="en-US" dirty="0"/>
          </a:p>
          <a:p>
            <a:r>
              <a:rPr lang="en-US" dirty="0"/>
              <a:t>German laboratories soon overtook the British in the development of new organic chemical compounds, such as artificial dyes. </a:t>
            </a:r>
          </a:p>
          <a:p>
            <a:r>
              <a:rPr lang="en-US" dirty="0"/>
              <a:t>By 1900, German firms had corned 90 percent of the market for dyestuffs and also led in the development of photographic plates and films. </a:t>
            </a:r>
          </a:p>
        </p:txBody>
      </p:sp>
    </p:spTree>
    <p:extLst>
      <p:ext uri="{BB962C8B-B14F-4D97-AF65-F5344CB8AC3E}">
        <p14:creationId xmlns:p14="http://schemas.microsoft.com/office/powerpoint/2010/main" val="2887492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30B29C-EE06-4BC2-BA49-249DCBD36A28}"/>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38C3DB13-59A7-409A-AFC1-F65A9FFDFA86}"/>
              </a:ext>
            </a:extLst>
          </p:cNvPr>
          <p:cNvSpPr>
            <a:spLocks noGrp="1"/>
          </p:cNvSpPr>
          <p:nvPr>
            <p:ph idx="1"/>
          </p:nvPr>
        </p:nvSpPr>
        <p:spPr/>
        <p:txBody>
          <a:bodyPr/>
          <a:lstStyle/>
          <a:p>
            <a:r>
              <a:rPr lang="en-US" dirty="0"/>
              <a:t>Electricity as a major new form of energy that proved to be of great value since it could be easily converted into other forms of energy. </a:t>
            </a:r>
          </a:p>
          <a:p>
            <a:endParaRPr lang="en-US" dirty="0"/>
          </a:p>
          <a:p>
            <a:r>
              <a:rPr lang="en-US" dirty="0"/>
              <a:t>In the 1870s, the first commercially practical generators of electrical current were developed. </a:t>
            </a:r>
          </a:p>
          <a:p>
            <a:r>
              <a:rPr lang="en-US" dirty="0"/>
              <a:t>By 1881, Britain had its first public power station. </a:t>
            </a:r>
          </a:p>
          <a:p>
            <a:r>
              <a:rPr lang="en-US" dirty="0"/>
              <a:t>By 1910, hydroelectric power stations and coal-fired steam-generating plants enabled entire districts to be tied in to a single power distribution system that provided a common source of power for homes. </a:t>
            </a:r>
          </a:p>
        </p:txBody>
      </p:sp>
    </p:spTree>
    <p:extLst>
      <p:ext uri="{BB962C8B-B14F-4D97-AF65-F5344CB8AC3E}">
        <p14:creationId xmlns:p14="http://schemas.microsoft.com/office/powerpoint/2010/main" val="13822285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512AD7-A536-4920-A56E-45655D0756D3}"/>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2DD2A834-6157-4790-97D9-7CA07C230F35}"/>
              </a:ext>
            </a:extLst>
          </p:cNvPr>
          <p:cNvSpPr>
            <a:spLocks noGrp="1"/>
          </p:cNvSpPr>
          <p:nvPr>
            <p:ph idx="1"/>
          </p:nvPr>
        </p:nvSpPr>
        <p:spPr/>
        <p:txBody>
          <a:bodyPr/>
          <a:lstStyle/>
          <a:p>
            <a:r>
              <a:rPr lang="en-US" dirty="0"/>
              <a:t>Electricity spawned a whole series of inventions: </a:t>
            </a:r>
          </a:p>
          <a:p>
            <a:pPr lvl="1"/>
            <a:r>
              <a:rPr lang="en-US" dirty="0"/>
              <a:t>Invention of the light bulb by Thomas Edison (1847-1931)</a:t>
            </a:r>
          </a:p>
          <a:p>
            <a:pPr lvl="1"/>
            <a:r>
              <a:rPr lang="en-US" dirty="0"/>
              <a:t>Joseph Swan opened homes an cities to </a:t>
            </a:r>
            <a:r>
              <a:rPr lang="en-US" dirty="0" err="1"/>
              <a:t>illuminitaion</a:t>
            </a:r>
            <a:r>
              <a:rPr lang="en-US" dirty="0"/>
              <a:t> by electric lights. </a:t>
            </a:r>
          </a:p>
          <a:p>
            <a:pPr lvl="1"/>
            <a:r>
              <a:rPr lang="en-US" dirty="0"/>
              <a:t>Alexander Graham Bell (1847-1922) invented the telephone in 1876.</a:t>
            </a:r>
          </a:p>
          <a:p>
            <a:pPr lvl="1"/>
            <a:r>
              <a:rPr lang="en-US" dirty="0"/>
              <a:t>Guglielmo Marconi (1874-1937) sent the first radio waves across the Atlantic in 1901. </a:t>
            </a:r>
          </a:p>
          <a:p>
            <a:pPr lvl="1"/>
            <a:endParaRPr lang="en-US" dirty="0"/>
          </a:p>
          <a:p>
            <a:pPr lvl="2"/>
            <a:r>
              <a:rPr lang="en-US" dirty="0"/>
              <a:t>Although most electricity was initially used for lighting, it was eventually put to use in transportation. </a:t>
            </a:r>
          </a:p>
        </p:txBody>
      </p:sp>
    </p:spTree>
    <p:extLst>
      <p:ext uri="{BB962C8B-B14F-4D97-AF65-F5344CB8AC3E}">
        <p14:creationId xmlns:p14="http://schemas.microsoft.com/office/powerpoint/2010/main" val="564095180"/>
      </p:ext>
    </p:extLst>
  </p:cSld>
  <p:clrMapOvr>
    <a:masterClrMapping/>
  </p:clrMapOvr>
</p:sld>
</file>

<file path=ppt/theme/theme1.xml><?xml version="1.0" encoding="utf-8"?>
<a:theme xmlns:a="http://schemas.openxmlformats.org/drawingml/2006/main" name="Badge">
  <a:themeElements>
    <a:clrScheme name="Badge">
      <a:dk1>
        <a:sysClr val="windowText" lastClr="000000"/>
      </a:dk1>
      <a:lt1>
        <a:sysClr val="window" lastClr="FFFFFF"/>
      </a:lt1>
      <a:dk2>
        <a:srgbClr val="171312"/>
      </a:dk2>
      <a:lt2>
        <a:srgbClr val="F7F0DF"/>
      </a:lt2>
      <a:accent1>
        <a:srgbClr val="53AE6E"/>
      </a:accent1>
      <a:accent2>
        <a:srgbClr val="326267"/>
      </a:accent2>
      <a:accent3>
        <a:srgbClr val="C5C34A"/>
      </a:accent3>
      <a:accent4>
        <a:srgbClr val="BF6546"/>
      </a:accent4>
      <a:accent5>
        <a:srgbClr val="81B5A8"/>
      </a:accent5>
      <a:accent6>
        <a:srgbClr val="636455"/>
      </a:accent6>
      <a:hlink>
        <a:srgbClr val="81B5A8"/>
      </a:hlink>
      <a:folHlink>
        <a:srgbClr val="936888"/>
      </a:folHlink>
    </a:clrScheme>
    <a:fontScheme name="Badge">
      <a:majorFont>
        <a:latin typeface="Impact" panose="020B080603090205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panose="020B0502020104020203"/>
        <a:ea typeface=""/>
        <a:cs typeface=""/>
        <a:font script="Grek" typeface="Corbel"/>
        <a:font script="Cyrl" typeface="Corbel"/>
        <a:font script="Jpan" typeface="メイリオ"/>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adg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adge" id="{71A07785-5930-41D4-9A83-E23602B48E98}" vid="{A1A3E1F0-B5EF-49C5-810A-B1B32AEDDC80}"/>
    </a:ext>
  </a:extLst>
</a:theme>
</file>

<file path=docProps/app.xml><?xml version="1.0" encoding="utf-8"?>
<Properties xmlns="http://schemas.openxmlformats.org/officeDocument/2006/extended-properties" xmlns:vt="http://schemas.openxmlformats.org/officeDocument/2006/docPropsVTypes">
  <Template>TM10001106[[fn=Badge]]</Template>
  <TotalTime>2790</TotalTime>
  <Words>3045</Words>
  <Application>Microsoft Office PowerPoint</Application>
  <PresentationFormat>Widescreen</PresentationFormat>
  <Paragraphs>199</Paragraphs>
  <Slides>50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50</vt:i4>
      </vt:variant>
    </vt:vector>
  </HeadingPairs>
  <TitlesOfParts>
    <vt:vector size="54" baseType="lpstr">
      <vt:lpstr>Arial</vt:lpstr>
      <vt:lpstr>Gill Sans MT</vt:lpstr>
      <vt:lpstr>Impact</vt:lpstr>
      <vt:lpstr>Badge</vt:lpstr>
      <vt:lpstr>AP European History  Chapter 23 </vt:lpstr>
      <vt:lpstr>Chapter Outline </vt:lpstr>
      <vt:lpstr>Focus Questions </vt:lpstr>
      <vt:lpstr>PowerPoint Presentation</vt:lpstr>
      <vt:lpstr>The Growth of Industrial Prosperity </vt:lpstr>
      <vt:lpstr>New Products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New Markets </vt:lpstr>
      <vt:lpstr>PowerPoint Presentation</vt:lpstr>
      <vt:lpstr>PowerPoint Presentation</vt:lpstr>
      <vt:lpstr>PowerPoint Presentation</vt:lpstr>
      <vt:lpstr>New Patterns in an industrial Economy </vt:lpstr>
      <vt:lpstr>PowerPoint Presentation</vt:lpstr>
      <vt:lpstr>German Industrial Leadership </vt:lpstr>
      <vt:lpstr>PowerPoint Presentation</vt:lpstr>
      <vt:lpstr>European Economic zones </vt:lpstr>
      <vt:lpstr>PowerPoint Presentation</vt:lpstr>
      <vt:lpstr>A world economy </vt:lpstr>
      <vt:lpstr>Women and Work: New Job opportunities </vt:lpstr>
      <vt:lpstr>PowerPoint Presentation</vt:lpstr>
      <vt:lpstr>White-collar jobs </vt:lpstr>
      <vt:lpstr>PowerPoint Presentation</vt:lpstr>
      <vt:lpstr>Prostitution </vt:lpstr>
      <vt:lpstr>Organizing the working Classes </vt:lpstr>
      <vt:lpstr>Socialist Parties </vt:lpstr>
      <vt:lpstr>PowerPoint Presentation</vt:lpstr>
      <vt:lpstr>PowerPoint Presentation</vt:lpstr>
      <vt:lpstr>PowerPoint Presentation</vt:lpstr>
      <vt:lpstr>PowerPoint Presentation</vt:lpstr>
      <vt:lpstr>Revisionism and Nationalism </vt:lpstr>
      <vt:lpstr>PowerPoint Presentation</vt:lpstr>
      <vt:lpstr>PowerPoint Presentation</vt:lpstr>
      <vt:lpstr>PowerPoint Presentation</vt:lpstr>
      <vt:lpstr>PowerPoint Presentation</vt:lpstr>
      <vt:lpstr>PowerPoint Presentation</vt:lpstr>
      <vt:lpstr>The role of trade unions </vt:lpstr>
      <vt:lpstr>PowerPoint Presentation</vt:lpstr>
      <vt:lpstr>PowerPoint Presentation</vt:lpstr>
      <vt:lpstr>The anarchist Movement </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 European History  Chapter 23 </dc:title>
  <dc:creator>Tyler Moudry</dc:creator>
  <cp:lastModifiedBy>Tyler Moudry</cp:lastModifiedBy>
  <cp:revision>22</cp:revision>
  <dcterms:created xsi:type="dcterms:W3CDTF">2019-03-08T20:07:50Z</dcterms:created>
  <dcterms:modified xsi:type="dcterms:W3CDTF">2019-03-10T18:38:22Z</dcterms:modified>
</cp:coreProperties>
</file>