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F4694-475A-495F-B39E-E680737016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0227" y="1231506"/>
            <a:ext cx="10318418" cy="4394988"/>
          </a:xfrm>
        </p:spPr>
        <p:txBody>
          <a:bodyPr/>
          <a:lstStyle/>
          <a:p>
            <a:r>
              <a:rPr lang="en-US" sz="6600" dirty="0"/>
              <a:t>AP European History </a:t>
            </a:r>
            <a:br>
              <a:rPr lang="en-US" sz="6600" dirty="0"/>
            </a:br>
            <a:r>
              <a:rPr lang="en-US" sz="6600" dirty="0"/>
              <a:t>Chapter 22 Section 5: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09AA42-805E-4579-B999-715D25496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4744278"/>
            <a:ext cx="8045373" cy="1977197"/>
          </a:xfrm>
        </p:spPr>
        <p:txBody>
          <a:bodyPr>
            <a:normAutofit/>
          </a:bodyPr>
          <a:lstStyle/>
          <a:p>
            <a:r>
              <a:rPr lang="en-US" sz="4000" dirty="0"/>
              <a:t>Science and Culture in an Age of realism </a:t>
            </a:r>
          </a:p>
        </p:txBody>
      </p:sp>
    </p:spTree>
    <p:extLst>
      <p:ext uri="{BB962C8B-B14F-4D97-AF65-F5344CB8AC3E}">
        <p14:creationId xmlns:p14="http://schemas.microsoft.com/office/powerpoint/2010/main" val="2830992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97FA4-0296-43BB-A7DF-91EE856E6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44A38-5F4C-4C72-BF9D-CCB8B92E2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basic idea of this book was that all plants and animals had evolved over a long period of time from earlier and simpler forms of life, a principle known as organic evolution. </a:t>
            </a:r>
          </a:p>
          <a:p>
            <a:endParaRPr lang="en-US" sz="2800" dirty="0"/>
          </a:p>
          <a:p>
            <a:r>
              <a:rPr lang="en-US" sz="2800" dirty="0"/>
              <a:t>He took the first step from Thomas Malthus’s theory of population: in every species, “many more individuals of each species are born than can possibly survive.” This results in a “struggle for existence.” </a:t>
            </a:r>
          </a:p>
        </p:txBody>
      </p:sp>
    </p:spTree>
    <p:extLst>
      <p:ext uri="{BB962C8B-B14F-4D97-AF65-F5344CB8AC3E}">
        <p14:creationId xmlns:p14="http://schemas.microsoft.com/office/powerpoint/2010/main" val="195060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64D96-1919-4EF8-ADDF-2B1D1C439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2299D-F2FB-4AEE-9BEB-E776AAE4B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He was not concerned with humans themselves and only later applied this theory of natural selection to humans.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In </a:t>
            </a:r>
            <a:r>
              <a:rPr lang="en-US" sz="2800" i="1" dirty="0"/>
              <a:t>The Descent of Man</a:t>
            </a:r>
            <a:r>
              <a:rPr lang="en-US" sz="2800" dirty="0"/>
              <a:t>, published in 1871, he argued for the animal origins of human beings: “man is the co-descendant with other mammals of a common progenitor.” </a:t>
            </a:r>
          </a:p>
        </p:txBody>
      </p:sp>
    </p:spTree>
    <p:extLst>
      <p:ext uri="{BB962C8B-B14F-4D97-AF65-F5344CB8AC3E}">
        <p14:creationId xmlns:p14="http://schemas.microsoft.com/office/powerpoint/2010/main" val="2889394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E0210-3329-4E26-9784-04BDE70B8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75322-CB65-4064-AA4D-831C04CD1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Government and private industry soon perceived the inherent practical value of Pasteur’s work. </a:t>
            </a:r>
          </a:p>
          <a:p>
            <a:r>
              <a:rPr lang="en-US" dirty="0"/>
              <a:t>His examination of a disease threatening the wine industry led to </a:t>
            </a:r>
            <a:r>
              <a:rPr lang="en-US" dirty="0" err="1"/>
              <a:t>tspohe</a:t>
            </a:r>
            <a:r>
              <a:rPr lang="en-US" dirty="0"/>
              <a:t> development in 1863 of a process-subsequently known as pasteurization- for heating a product to destroy the organisms causing spoilage. </a:t>
            </a:r>
          </a:p>
        </p:txBody>
      </p:sp>
    </p:spTree>
    <p:extLst>
      <p:ext uri="{BB962C8B-B14F-4D97-AF65-F5344CB8AC3E}">
        <p14:creationId xmlns:p14="http://schemas.microsoft.com/office/powerpoint/2010/main" val="2439281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44449-CED2-4D26-9149-68835F417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A80A1-300C-410C-B68B-2EA809A79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Joseph Lister (1827-1912), who developed the antiseptic principle, was one of the first people to deal with this problem. </a:t>
            </a:r>
          </a:p>
          <a:p>
            <a:endParaRPr lang="en-US" dirty="0"/>
          </a:p>
          <a:p>
            <a:r>
              <a:rPr lang="en-US" dirty="0"/>
              <a:t>Elizabeth Blackwell (1821-1910) achieved the first major breakthrough for women in medicine. </a:t>
            </a:r>
          </a:p>
          <a:p>
            <a:pPr lvl="1"/>
            <a:r>
              <a:rPr lang="en-US" dirty="0"/>
              <a:t>She received he M.D. degree in 1849 and eventually established a clinic in New York City. </a:t>
            </a:r>
          </a:p>
        </p:txBody>
      </p:sp>
    </p:spTree>
    <p:extLst>
      <p:ext uri="{BB962C8B-B14F-4D97-AF65-F5344CB8AC3E}">
        <p14:creationId xmlns:p14="http://schemas.microsoft.com/office/powerpoint/2010/main" val="2590179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F6E68-4C4A-4A24-AECB-08AA25CF9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Science and the Study of Society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80AA4-FFCA-407E-829C-F69618527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Auguste Comte (1798-1857). </a:t>
            </a:r>
          </a:p>
          <a:p>
            <a:pPr lvl="1"/>
            <a:r>
              <a:rPr lang="en-US" dirty="0"/>
              <a:t>His major work titled </a:t>
            </a:r>
            <a:r>
              <a:rPr lang="en-US" i="1" dirty="0"/>
              <a:t>System of Positive Philosophy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Comte created a system of “positive knowledge” based on a hierarchy of all the sciences. </a:t>
            </a:r>
          </a:p>
        </p:txBody>
      </p:sp>
    </p:spTree>
    <p:extLst>
      <p:ext uri="{BB962C8B-B14F-4D97-AF65-F5344CB8AC3E}">
        <p14:creationId xmlns:p14="http://schemas.microsoft.com/office/powerpoint/2010/main" val="3208993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386B2-E239-4D4C-8787-78F16A209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Realism in Literature and Art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B7DA3-BCEE-4262-ADB1-98EB412D3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belief that the world should be viewed realistically, frequently expressed after 1850, was closely related to the materialistic outlook. </a:t>
            </a:r>
          </a:p>
        </p:txBody>
      </p:sp>
    </p:spTree>
    <p:extLst>
      <p:ext uri="{BB962C8B-B14F-4D97-AF65-F5344CB8AC3E}">
        <p14:creationId xmlns:p14="http://schemas.microsoft.com/office/powerpoint/2010/main" val="3125744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9A55D-6A5D-485E-B7E6-3E1E6C953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Realistic Novel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92411-044D-4B20-AF04-E842C5BFE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literary Realists of the mid-19</a:t>
            </a:r>
            <a:r>
              <a:rPr lang="en-US" baseline="30000" dirty="0"/>
              <a:t>th</a:t>
            </a:r>
            <a:r>
              <a:rPr lang="en-US" dirty="0"/>
              <a:t> century were distinguished by their deliberate rejection of Romanticism. </a:t>
            </a:r>
          </a:p>
          <a:p>
            <a:endParaRPr lang="en-US" dirty="0"/>
          </a:p>
          <a:p>
            <a:r>
              <a:rPr lang="en-US" dirty="0"/>
              <a:t>The literary realists wanted to deal with ordinary characters from real life rather than Romantic heroes in unusual settings. </a:t>
            </a:r>
          </a:p>
        </p:txBody>
      </p:sp>
    </p:spTree>
    <p:extLst>
      <p:ext uri="{BB962C8B-B14F-4D97-AF65-F5344CB8AC3E}">
        <p14:creationId xmlns:p14="http://schemas.microsoft.com/office/powerpoint/2010/main" val="2377025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A1B6A-6E32-4516-B47D-BBC424A00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41042-EDD9-4260-B56E-FA72BEEB1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leading novelist of the 1850s and 1860s, the Frenchman Gustave Flaubert (1821-1880), perfected the Realist novel. </a:t>
            </a:r>
          </a:p>
          <a:p>
            <a:pPr lvl="1"/>
            <a:r>
              <a:rPr lang="en-US" dirty="0"/>
              <a:t>His </a:t>
            </a:r>
            <a:r>
              <a:rPr lang="en-US" i="1" dirty="0"/>
              <a:t>Madame Bovary </a:t>
            </a:r>
            <a:r>
              <a:rPr lang="en-US" dirty="0"/>
              <a:t>(1857) was a straight forward description of barren and sordid small-town life in France. </a:t>
            </a:r>
          </a:p>
        </p:txBody>
      </p:sp>
    </p:spTree>
    <p:extLst>
      <p:ext uri="{BB962C8B-B14F-4D97-AF65-F5344CB8AC3E}">
        <p14:creationId xmlns:p14="http://schemas.microsoft.com/office/powerpoint/2010/main" val="2449676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44837-CC77-4D5C-86EA-B602986E4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65449-C1A7-4665-9C9E-980B438A8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William Thackeray (1811-1863) wrote Britain’s </a:t>
            </a:r>
            <a:r>
              <a:rPr lang="en-US" dirty="0" err="1"/>
              <a:t>protypical</a:t>
            </a:r>
            <a:r>
              <a:rPr lang="en-US" dirty="0"/>
              <a:t> Realist novel, </a:t>
            </a:r>
            <a:r>
              <a:rPr lang="en-US" i="1" dirty="0"/>
              <a:t>Vanity Fair: A Novel Without a Hero, in 1848.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3856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BA8C3-DFDF-40B5-BD45-FD2096D94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Realism in 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4B469-CD2E-44C1-A801-74F00BB40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Important characteristics of Realism are the desire to depict the lives of everyday people, attempt of photographic realism, and the natural environment</a:t>
            </a:r>
          </a:p>
          <a:p>
            <a:r>
              <a:rPr lang="en-US" dirty="0"/>
              <a:t>Gustave Courbet (1819-1877)- most famous Realist artist</a:t>
            </a:r>
          </a:p>
          <a:p>
            <a:pPr lvl="1"/>
            <a:r>
              <a:rPr lang="en-US" i="1" dirty="0"/>
              <a:t>The Stonebreakers</a:t>
            </a:r>
            <a:r>
              <a:rPr lang="en-US" dirty="0"/>
              <a:t>, painted in 1849, depicted two road workers engaged in breaking stones to build a road</a:t>
            </a:r>
          </a:p>
          <a:p>
            <a:r>
              <a:rPr lang="en-US" dirty="0"/>
              <a:t>Jean-Francois Millet (1814-1875)- Realist painter known for painting scenes from rural life; works contained Romantic sentimentality</a:t>
            </a:r>
          </a:p>
          <a:p>
            <a:pPr lvl="1"/>
            <a:r>
              <a:rPr lang="en-US" i="1" dirty="0"/>
              <a:t>The Gleaners</a:t>
            </a:r>
            <a:r>
              <a:rPr lang="en-US" dirty="0"/>
              <a:t>, his most famous work, depicted three women gathering grain in a field</a:t>
            </a:r>
          </a:p>
        </p:txBody>
      </p:sp>
    </p:spTree>
    <p:extLst>
      <p:ext uri="{BB962C8B-B14F-4D97-AF65-F5344CB8AC3E}">
        <p14:creationId xmlns:p14="http://schemas.microsoft.com/office/powerpoint/2010/main" val="1572682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564DD-1AAF-439F-92EB-A5030306D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6C235-67EC-49A4-A3DC-249382CFA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Between 1850 and 1870, two major intellectual developments are evident: </a:t>
            </a:r>
          </a:p>
          <a:p>
            <a:pPr lvl="1"/>
            <a:r>
              <a:rPr lang="en-US" sz="2800" dirty="0"/>
              <a:t>1. the growth of scientific knowledge, with its rapidly increasing impact on the Western worldview, 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2. and the shift from Romanticism and its focus on the inner world of reality to Realism and its turning toward the outer, material world. </a:t>
            </a:r>
          </a:p>
        </p:txBody>
      </p:sp>
    </p:spTree>
    <p:extLst>
      <p:ext uri="{BB962C8B-B14F-4D97-AF65-F5344CB8AC3E}">
        <p14:creationId xmlns:p14="http://schemas.microsoft.com/office/powerpoint/2010/main" val="3713313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D5C1B-93AC-4809-AAFD-65726279A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Music: The Twilight of Romanticism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C08F0-177F-426F-83D3-6613C2DAF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983483"/>
          </a:xfrm>
        </p:spPr>
        <p:txBody>
          <a:bodyPr>
            <a:normAutofit/>
          </a:bodyPr>
          <a:lstStyle/>
          <a:p>
            <a:r>
              <a:rPr lang="en-US" dirty="0"/>
              <a:t>The New German School emphasized emotional content rather than abstract form, and championed new methods of using music to express literary or pictorial ideas</a:t>
            </a:r>
          </a:p>
          <a:p>
            <a:r>
              <a:rPr lang="en-US" dirty="0"/>
              <a:t>Franz Liszt (1811-1886)- born in Hungry, he was a child prodigy; credited for introducing the concept of the modern piano recital</a:t>
            </a:r>
          </a:p>
          <a:p>
            <a:pPr lvl="1"/>
            <a:r>
              <a:rPr lang="en-US" dirty="0"/>
              <a:t>invented the term </a:t>
            </a:r>
            <a:r>
              <a:rPr lang="en-US" i="1" dirty="0"/>
              <a:t>symphonic poem</a:t>
            </a:r>
          </a:p>
          <a:p>
            <a:r>
              <a:rPr lang="en-US" dirty="0"/>
              <a:t>Richard Wagner (1813-1883)- culminated the Romantic Era and the beginning of the avantgarde era</a:t>
            </a:r>
          </a:p>
          <a:p>
            <a:pPr lvl="1"/>
            <a:r>
              <a:rPr lang="en-US" i="1" dirty="0"/>
              <a:t>Gesamtkunstwerk</a:t>
            </a:r>
            <a:r>
              <a:rPr lang="en-US" dirty="0"/>
              <a:t> (“total art work”): a musical composition for theatre that combined music, acting, dance, poetry, and scenic designs</a:t>
            </a:r>
          </a:p>
          <a:p>
            <a:pPr lvl="1"/>
            <a:r>
              <a:rPr lang="en-US" dirty="0"/>
              <a:t>Leitmotiv- a recurring musical theme in which the human voice combined with the line of the orchestra instead of rising above it</a:t>
            </a:r>
          </a:p>
          <a:p>
            <a:pPr lvl="1"/>
            <a:r>
              <a:rPr lang="en-US" dirty="0"/>
              <a:t>The Ring of the Nibelung, a series of four music dramas dealing with the mythical gods of the ancient German epic, was Wagner’s most ambitious work</a:t>
            </a:r>
          </a:p>
        </p:txBody>
      </p:sp>
    </p:spTree>
    <p:extLst>
      <p:ext uri="{BB962C8B-B14F-4D97-AF65-F5344CB8AC3E}">
        <p14:creationId xmlns:p14="http://schemas.microsoft.com/office/powerpoint/2010/main" val="3988610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77F37-2387-4688-B069-A7B570F4C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new age of science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3EF28-09AE-4A03-8A35-7F7FE38B3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development of the steam engine was important in encouraging scientists to work out its theoretical foundations, a preoccupation that led to thermodynamics, the science of the relationship between heat and mechanical energy. </a:t>
            </a:r>
          </a:p>
          <a:p>
            <a:endParaRPr lang="en-US" dirty="0"/>
          </a:p>
          <a:p>
            <a:r>
              <a:rPr lang="en-US" dirty="0"/>
              <a:t>The laws of thermodynamics were at the core of 19</a:t>
            </a:r>
            <a:r>
              <a:rPr lang="en-US" baseline="30000" dirty="0"/>
              <a:t>th</a:t>
            </a:r>
            <a:r>
              <a:rPr lang="en-US" dirty="0"/>
              <a:t> century physics. </a:t>
            </a:r>
          </a:p>
        </p:txBody>
      </p:sp>
    </p:spTree>
    <p:extLst>
      <p:ext uri="{BB962C8B-B14F-4D97-AF65-F5344CB8AC3E}">
        <p14:creationId xmlns:p14="http://schemas.microsoft.com/office/powerpoint/2010/main" val="4022425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F710E-7518-4BC3-83D5-78E9F56BA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A048D-F675-4839-98B9-1D9D948C7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 biology, the Frenchman Louis Pasteur formulated the germ theory of disease, which had enormous practical applications in the development of modern scientific medical practices. </a:t>
            </a:r>
          </a:p>
        </p:txBody>
      </p:sp>
    </p:spTree>
    <p:extLst>
      <p:ext uri="{BB962C8B-B14F-4D97-AF65-F5344CB8AC3E}">
        <p14:creationId xmlns:p14="http://schemas.microsoft.com/office/powerpoint/2010/main" val="686420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08DBF-7A67-4F2D-B6E7-F8A866A43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EA3AD-126A-44B0-9C71-310F3DB40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 chemistry, in the 1860s, the Russian Dimitri Mendeleyev classified all the material elements then known on the basis of their atomic weights and provided the systematic foundation for the periodic law. </a:t>
            </a:r>
          </a:p>
        </p:txBody>
      </p:sp>
    </p:spTree>
    <p:extLst>
      <p:ext uri="{BB962C8B-B14F-4D97-AF65-F5344CB8AC3E}">
        <p14:creationId xmlns:p14="http://schemas.microsoft.com/office/powerpoint/2010/main" val="2604318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5D200-BCB8-46DB-8F89-8716D0C35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FCAD9-4571-4364-9D97-434229EC3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Englishman Michael Faraday discovered the phenomenon of electromagnetic induction and put together a primitive generator that laid the foundation for the use of electricity, although economically efficient generators were not built until the 1870s. </a:t>
            </a:r>
          </a:p>
        </p:txBody>
      </p:sp>
    </p:spTree>
    <p:extLst>
      <p:ext uri="{BB962C8B-B14F-4D97-AF65-F5344CB8AC3E}">
        <p14:creationId xmlns:p14="http://schemas.microsoft.com/office/powerpoint/2010/main" val="2484639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A7D8C-0DE1-4590-A733-9AD9D1E7B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B2464-9D4D-4DD5-A20E-24E1052DE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Truth was to be found in the concrete material existence of human beings and not, as Romanticists imagined, in revolutions gained by feeling or intuitive flashes. </a:t>
            </a:r>
          </a:p>
          <a:p>
            <a:endParaRPr lang="en-US" dirty="0"/>
          </a:p>
          <a:p>
            <a:r>
              <a:rPr lang="en-US" dirty="0"/>
              <a:t>The importance of materialism was strikingly evident in the most important scientific event of the 19</a:t>
            </a:r>
            <a:r>
              <a:rPr lang="en-US" baseline="30000" dirty="0"/>
              <a:t>th</a:t>
            </a:r>
            <a:r>
              <a:rPr lang="en-US" dirty="0"/>
              <a:t> century, the development of the theory of organic evolution according to natural selection. </a:t>
            </a:r>
          </a:p>
        </p:txBody>
      </p:sp>
    </p:spTree>
    <p:extLst>
      <p:ext uri="{BB962C8B-B14F-4D97-AF65-F5344CB8AC3E}">
        <p14:creationId xmlns:p14="http://schemas.microsoft.com/office/powerpoint/2010/main" val="467578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D3EFA-AA9A-49B1-977E-5B1CCBFC5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Charles Darwin and the Theory of organic Evolution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BC2DA-B167-4FB1-916D-F2F0D048E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Charles Darwin- (1809-1882)</a:t>
            </a:r>
          </a:p>
          <a:p>
            <a:pPr lvl="1"/>
            <a:r>
              <a:rPr lang="en-US" dirty="0"/>
              <a:t>In 183, at the age of 22 his hobby became his vocation when he accepted an appointment as a naturalist to study animals and plants on an official Royal Navy scientific expedition aboard the H.M.S. </a:t>
            </a:r>
            <a:r>
              <a:rPr lang="en-US" i="1" dirty="0"/>
              <a:t>Beagle</a:t>
            </a:r>
            <a:r>
              <a:rPr lang="en-US" dirty="0"/>
              <a:t>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Its purpose was to survey and study the landmasses of South America and the South Pacific. </a:t>
            </a:r>
          </a:p>
          <a:p>
            <a:pPr lvl="1"/>
            <a:r>
              <a:rPr lang="en-US" dirty="0"/>
              <a:t>Darwin’s specific job was to study the structure of various forms of plant and animal life. </a:t>
            </a:r>
          </a:p>
        </p:txBody>
      </p:sp>
    </p:spTree>
    <p:extLst>
      <p:ext uri="{BB962C8B-B14F-4D97-AF65-F5344CB8AC3E}">
        <p14:creationId xmlns:p14="http://schemas.microsoft.com/office/powerpoint/2010/main" val="3212869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53544-D484-4555-BC72-876837349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46BA4-08D6-4A7A-82C3-741530502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When he returned to Britain, he eventually formulated an explanation for evolution in the principle of natural selection, a theory that he presented in 1859 in his celebrated book, </a:t>
            </a:r>
            <a:r>
              <a:rPr lang="en-US" sz="2800" i="1" dirty="0"/>
              <a:t>On the Origin of Species by Means of Natural Selection. </a:t>
            </a:r>
          </a:p>
        </p:txBody>
      </p:sp>
    </p:spTree>
    <p:extLst>
      <p:ext uri="{BB962C8B-B14F-4D97-AF65-F5344CB8AC3E}">
        <p14:creationId xmlns:p14="http://schemas.microsoft.com/office/powerpoint/2010/main" val="50400953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110</TotalTime>
  <Words>1056</Words>
  <Application>Microsoft Office PowerPoint</Application>
  <PresentationFormat>Widescreen</PresentationFormat>
  <Paragraphs>62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Gill Sans MT</vt:lpstr>
      <vt:lpstr>Impact</vt:lpstr>
      <vt:lpstr>Badge</vt:lpstr>
      <vt:lpstr>AP European History  Chapter 22 Section 5: </vt:lpstr>
      <vt:lpstr>PowerPoint Presentation</vt:lpstr>
      <vt:lpstr>A new age of science </vt:lpstr>
      <vt:lpstr>PowerPoint Presentation</vt:lpstr>
      <vt:lpstr>PowerPoint Presentation</vt:lpstr>
      <vt:lpstr>PowerPoint Presentation</vt:lpstr>
      <vt:lpstr>PowerPoint Presentation</vt:lpstr>
      <vt:lpstr>Charles Darwin and the Theory of organic Evolution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Science and the Study of Society </vt:lpstr>
      <vt:lpstr>Realism in Literature and Art </vt:lpstr>
      <vt:lpstr>The Realistic Novel </vt:lpstr>
      <vt:lpstr>PowerPoint Presentation</vt:lpstr>
      <vt:lpstr>PowerPoint Presentation</vt:lpstr>
      <vt:lpstr>Realism in Art</vt:lpstr>
      <vt:lpstr>Music: The Twilight of Romanticism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European History  Chapter 22 Section 5: </dc:title>
  <dc:creator>Tyler Moudry</dc:creator>
  <cp:lastModifiedBy>Tyler Moudry</cp:lastModifiedBy>
  <cp:revision>12</cp:revision>
  <dcterms:created xsi:type="dcterms:W3CDTF">2019-03-03T14:25:09Z</dcterms:created>
  <dcterms:modified xsi:type="dcterms:W3CDTF">2019-03-03T16:15:52Z</dcterms:modified>
</cp:coreProperties>
</file>