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F64E23-6EDE-4D5F-A045-8999E6C7F8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Ap European History</a:t>
            </a:r>
            <a:br>
              <a:rPr lang="en-US" sz="6600" dirty="0"/>
            </a:br>
            <a:r>
              <a:rPr lang="en-US" sz="6600" dirty="0"/>
              <a:t>Chapter 22 Section 4: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717500-1970-439B-A862-830BE93530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638262"/>
            <a:ext cx="8045373" cy="2083214"/>
          </a:xfrm>
        </p:spPr>
        <p:txBody>
          <a:bodyPr>
            <a:normAutofit/>
          </a:bodyPr>
          <a:lstStyle/>
          <a:p>
            <a:r>
              <a:rPr lang="en-US" sz="3600" dirty="0"/>
              <a:t>Industrialization and the Marxist Response </a:t>
            </a:r>
          </a:p>
        </p:txBody>
      </p:sp>
    </p:spTree>
    <p:extLst>
      <p:ext uri="{BB962C8B-B14F-4D97-AF65-F5344CB8AC3E}">
        <p14:creationId xmlns:p14="http://schemas.microsoft.com/office/powerpoint/2010/main" val="1617616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D6C40-BF7D-4619-9FC3-6A1D3A68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8F902-A9AB-4053-8FE8-1CC2EECB0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1847, Marx and Engels joined a tiny group of primarily German socialist revolutionaries known as the Communist League. </a:t>
            </a:r>
          </a:p>
          <a:p>
            <a:endParaRPr lang="en-US" dirty="0"/>
          </a:p>
          <a:p>
            <a:r>
              <a:rPr lang="en-US" dirty="0"/>
              <a:t>The resulting Communist Manifesto, published in German in January 1848, appeared on the eve of the revolutions of 1848.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015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649E-E40C-4F93-91F5-3857FDF63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FDDFE-7FE6-4385-BC86-6C3114060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would think from its opening lines that the pamphlet alone had caused this revolutionary </a:t>
            </a:r>
            <a:r>
              <a:rPr lang="en-US" dirty="0" err="1"/>
              <a:t>upheavel</a:t>
            </a:r>
            <a:r>
              <a:rPr lang="en-US" dirty="0"/>
              <a:t>: “ A </a:t>
            </a:r>
            <a:r>
              <a:rPr lang="en-US" dirty="0" err="1"/>
              <a:t>spectre</a:t>
            </a:r>
            <a:r>
              <a:rPr lang="en-US" dirty="0"/>
              <a:t> is haunting Europe- the </a:t>
            </a:r>
            <a:r>
              <a:rPr lang="en-US" dirty="0" err="1"/>
              <a:t>spectre</a:t>
            </a:r>
            <a:r>
              <a:rPr lang="en-US" dirty="0"/>
              <a:t> of Communism. All the powers of old Europe entered into a holy alliance to exorcise this </a:t>
            </a:r>
            <a:r>
              <a:rPr lang="en-US" dirty="0" err="1"/>
              <a:t>spectre</a:t>
            </a:r>
            <a:r>
              <a:rPr lang="en-US" dirty="0"/>
              <a:t>: Pope and Czar, Metternich and Guizot, French Radicals and German police spies.” </a:t>
            </a:r>
          </a:p>
          <a:p>
            <a:endParaRPr lang="en-US" dirty="0"/>
          </a:p>
          <a:p>
            <a:r>
              <a:rPr lang="en-US" dirty="0"/>
              <a:t>In fact, </a:t>
            </a:r>
            <a:r>
              <a:rPr lang="en-US" i="1" dirty="0"/>
              <a:t>The Communist Manifesto </a:t>
            </a:r>
            <a:r>
              <a:rPr lang="en-US" dirty="0"/>
              <a:t>was known to only a few of Marx’s friends.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974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CDC5B-DAEA-4561-BE32-2BEA872C5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D04F7-75C4-4A57-A492-C3514318C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Although its closing words- “The proletarians have nothing to lose but their chains. They have a world to win. WORKING MEN OF ALL COUNTRIES UNITE!” – were clearly intended to rouse the working classes to action, they passed unnoticed in 1848. </a:t>
            </a:r>
          </a:p>
          <a:p>
            <a:endParaRPr lang="en-US" sz="2800" dirty="0"/>
          </a:p>
          <a:p>
            <a:r>
              <a:rPr lang="en-US" sz="2800" dirty="0"/>
              <a:t>The work, however, became one of the most influential political treaties in modern European history. </a:t>
            </a:r>
          </a:p>
        </p:txBody>
      </p:sp>
    </p:spTree>
    <p:extLst>
      <p:ext uri="{BB962C8B-B14F-4D97-AF65-F5344CB8AC3E}">
        <p14:creationId xmlns:p14="http://schemas.microsoft.com/office/powerpoint/2010/main" val="1296992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63D2C-485D-4936-9A53-173661BF2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D2A23-B522-4F84-A319-926480CCF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Marx and Engels began the Manifesto with the statement that “the history of all hitherto existing society is the history of class struggles.” </a:t>
            </a:r>
          </a:p>
          <a:p>
            <a:endParaRPr lang="en-US" dirty="0"/>
          </a:p>
          <a:p>
            <a:r>
              <a:rPr lang="en-US" dirty="0"/>
              <a:t>Although bourgeois society had emerged victorious out of the ruins of feudalism, Marx and Engels insisted that it had not triumphed completely. </a:t>
            </a:r>
          </a:p>
        </p:txBody>
      </p:sp>
    </p:spTree>
    <p:extLst>
      <p:ext uri="{BB962C8B-B14F-4D97-AF65-F5344CB8AC3E}">
        <p14:creationId xmlns:p14="http://schemas.microsoft.com/office/powerpoint/2010/main" val="662413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73222-6D4D-4DBB-BB1D-7CED5FCB8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E9722-5466-412A-A00E-5ED847AF6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struggle would be fierce; in fact, Marx and Engels predicted that the workers would eventually overthrow their bourgeois masters. </a:t>
            </a:r>
          </a:p>
          <a:p>
            <a:r>
              <a:rPr lang="en-US" dirty="0"/>
              <a:t>After this victory, the proletariat would from a dictatorship to reorganize the means of production. </a:t>
            </a:r>
          </a:p>
          <a:p>
            <a:r>
              <a:rPr lang="en-US" dirty="0"/>
              <a:t>Then a classless society would emerge, and the state- itself an instrument of the bourgeoisie- would wither away since it no longer represented the interests of a particular class. </a:t>
            </a:r>
          </a:p>
        </p:txBody>
      </p:sp>
    </p:spTree>
    <p:extLst>
      <p:ext uri="{BB962C8B-B14F-4D97-AF65-F5344CB8AC3E}">
        <p14:creationId xmlns:p14="http://schemas.microsoft.com/office/powerpoint/2010/main" val="964110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5DEF-EC3C-4B39-A05C-DF8DD189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E1BC9-2C06-4A22-A306-7BD09E41BC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struggles would then be over. </a:t>
            </a:r>
          </a:p>
          <a:p>
            <a:r>
              <a:rPr lang="en-US" dirty="0"/>
              <a:t>Marx believed that the emergence of classless society would lead to progress in science, technology, and industry and to greater wealth for all. </a:t>
            </a:r>
          </a:p>
          <a:p>
            <a:endParaRPr lang="en-US" dirty="0"/>
          </a:p>
          <a:p>
            <a:r>
              <a:rPr lang="en-US" dirty="0"/>
              <a:t>After the failure of the revolutions of 1848, Marx went to London, where he spent the rest of his life. </a:t>
            </a:r>
          </a:p>
          <a:p>
            <a:r>
              <a:rPr lang="en-US" dirty="0"/>
              <a:t>He continued his writing on political economy, especially his famous work, </a:t>
            </a:r>
            <a:r>
              <a:rPr lang="en-US" i="1" dirty="0"/>
              <a:t>Das Kapital, </a:t>
            </a:r>
            <a:r>
              <a:rPr lang="en-US" dirty="0"/>
              <a:t>only one volume of which he completed. </a:t>
            </a:r>
          </a:p>
        </p:txBody>
      </p:sp>
    </p:spTree>
    <p:extLst>
      <p:ext uri="{BB962C8B-B14F-4D97-AF65-F5344CB8AC3E}">
        <p14:creationId xmlns:p14="http://schemas.microsoft.com/office/powerpoint/2010/main" val="2717518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8C6DF-A0D8-46B8-9FBF-C71C2F56C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AF570-0DA1-4038-B84E-A350D9687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his death, the remaining volumes were edited by his friends Engels. </a:t>
            </a:r>
          </a:p>
          <a:p>
            <a:endParaRPr lang="en-US" dirty="0"/>
          </a:p>
          <a:p>
            <a:r>
              <a:rPr lang="en-US" dirty="0"/>
              <a:t>One of the reasons </a:t>
            </a:r>
            <a:r>
              <a:rPr lang="en-US" i="1" dirty="0"/>
              <a:t>Capital</a:t>
            </a:r>
            <a:r>
              <a:rPr lang="en-US" dirty="0"/>
              <a:t> was not finished was Marx’s own preoccupation with organizing the working-class movement. </a:t>
            </a:r>
          </a:p>
          <a:p>
            <a:endParaRPr lang="en-US" dirty="0"/>
          </a:p>
          <a:p>
            <a:r>
              <a:rPr lang="en-US" dirty="0"/>
              <a:t>The Communist Manifesto, Marx had defined the communists as “the most advanced and resolute section of the working-class parties of every country.”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42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12E7-D789-4AB0-A1EE-24DB4166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9BC-58A5-432A-8718-958C478A0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Between 1850 and 1871, Continental industrialization came of age. </a:t>
            </a:r>
          </a:p>
          <a:p>
            <a:r>
              <a:rPr lang="en-US" sz="3200" dirty="0"/>
              <a:t>The innovations of the British Industrial Revolution- mechanized factory production, the use of coal, the steam engine, and the transportation revolution- all became regular features of economic expansion. </a:t>
            </a:r>
          </a:p>
        </p:txBody>
      </p:sp>
    </p:spTree>
    <p:extLst>
      <p:ext uri="{BB962C8B-B14F-4D97-AF65-F5344CB8AC3E}">
        <p14:creationId xmlns:p14="http://schemas.microsoft.com/office/powerpoint/2010/main" val="69419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D549A-0E7F-4D21-9565-15F430614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Industrialization on the Continent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09364-5469-4373-95E7-51D8B2B9E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transformation of textile production from had looms to power looms had largely been completed in Britain by the 1850s (for cotton) and 1860s (for wool). </a:t>
            </a:r>
          </a:p>
          <a:p>
            <a:endParaRPr lang="en-US" sz="2800" dirty="0"/>
          </a:p>
          <a:p>
            <a:r>
              <a:rPr lang="en-US" sz="2800" dirty="0"/>
              <a:t>This period of industrial expansion on the  Continent was fueled not so much by textiles as by the growth of railroads. </a:t>
            </a:r>
          </a:p>
        </p:txBody>
      </p:sp>
    </p:spTree>
    <p:extLst>
      <p:ext uri="{BB962C8B-B14F-4D97-AF65-F5344CB8AC3E}">
        <p14:creationId xmlns:p14="http://schemas.microsoft.com/office/powerpoint/2010/main" val="2331048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22AAC-65C7-45D7-9F26-1D59A4273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E33E8-1D9E-4FB9-9ACC-87CA179DE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Between 1850 and 1870, Continental iron industries made the transition from charcoal iron smelting to coke-blast smelting. </a:t>
            </a:r>
          </a:p>
          <a:p>
            <a:endParaRPr lang="en-US" dirty="0"/>
          </a:p>
          <a:p>
            <a:r>
              <a:rPr lang="en-US" dirty="0"/>
              <a:t>Despite the dramatic increases in the production of pig iron, the Continental countries had not yet come close to surpassing British iron production. </a:t>
            </a:r>
          </a:p>
          <a:p>
            <a:endParaRPr lang="en-US" dirty="0"/>
          </a:p>
          <a:p>
            <a:r>
              <a:rPr lang="en-US" dirty="0"/>
              <a:t>In 1870, the British iron industry produced one-half of the world’s pig iron, four times as much as Germany and five times as much as France. </a:t>
            </a:r>
          </a:p>
        </p:txBody>
      </p:sp>
    </p:spTree>
    <p:extLst>
      <p:ext uri="{BB962C8B-B14F-4D97-AF65-F5344CB8AC3E}">
        <p14:creationId xmlns:p14="http://schemas.microsoft.com/office/powerpoint/2010/main" val="317072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2BB14-7784-400B-B0EB-7580F80FC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4AD28-2622-4177-ABC9-255722959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factor in the expansion of markets was the elimination of barriers to international trade. </a:t>
            </a:r>
          </a:p>
          <a:p>
            <a:r>
              <a:rPr lang="en-US" dirty="0"/>
              <a:t>Essential international waterways were opened up by the elimination of restrictive tolls. </a:t>
            </a:r>
          </a:p>
          <a:p>
            <a:endParaRPr lang="en-US" dirty="0"/>
          </a:p>
          <a:p>
            <a:r>
              <a:rPr lang="en-US" dirty="0"/>
              <a:t>The Danube River in 1857 and the Rhine in 1861, for example, were declared freeways for all ships.</a:t>
            </a:r>
          </a:p>
          <a:p>
            <a:endParaRPr lang="en-US" dirty="0"/>
          </a:p>
          <a:p>
            <a:r>
              <a:rPr lang="en-US" dirty="0"/>
              <a:t>The negotiation of trade treaties in the 1860s reduced or </a:t>
            </a:r>
            <a:r>
              <a:rPr lang="en-US" dirty="0" err="1"/>
              <a:t>eliniated</a:t>
            </a:r>
            <a:r>
              <a:rPr lang="en-US" dirty="0"/>
              <a:t> protective tariffs throughout much of Europe. </a:t>
            </a:r>
          </a:p>
        </p:txBody>
      </p:sp>
    </p:spTree>
    <p:extLst>
      <p:ext uri="{BB962C8B-B14F-4D97-AF65-F5344CB8AC3E}">
        <p14:creationId xmlns:p14="http://schemas.microsoft.com/office/powerpoint/2010/main" val="1028147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72E33-58BF-4EB7-9838-B6581CA82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17306-8962-443E-B98C-479C51BE3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Governments also played a role in first allowing and then encouraging the formation of joint-stock investment banks. </a:t>
            </a:r>
          </a:p>
          <a:p>
            <a:endParaRPr lang="en-US" dirty="0"/>
          </a:p>
          <a:p>
            <a:r>
              <a:rPr lang="en-US" dirty="0"/>
              <a:t>These banks were crucial to Continental industrial development because they mobilized enormous capital resources for investment. </a:t>
            </a:r>
          </a:p>
          <a:p>
            <a:endParaRPr lang="en-US" dirty="0"/>
          </a:p>
          <a:p>
            <a:r>
              <a:rPr lang="en-US" dirty="0"/>
              <a:t>In 1864, the Spanish banking system, which depended largely on investments in railway shares, collapsed. </a:t>
            </a:r>
          </a:p>
        </p:txBody>
      </p:sp>
    </p:spTree>
    <p:extLst>
      <p:ext uri="{BB962C8B-B14F-4D97-AF65-F5344CB8AC3E}">
        <p14:creationId xmlns:p14="http://schemas.microsoft.com/office/powerpoint/2010/main" val="149952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A4C1-1FA9-49E0-B6BA-911CCAAA7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84305-6464-46F0-A1D5-D773ACC83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change for the industrial proletariat would come only with the development of socialist parties and socialist trade unions. </a:t>
            </a:r>
          </a:p>
          <a:p>
            <a:endParaRPr lang="en-US" dirty="0"/>
          </a:p>
          <a:p>
            <a:r>
              <a:rPr lang="en-US" dirty="0"/>
              <a:t>These emerged after 1870, but the theory that made them possible had already been developed by mid-century in the work of Karl Marx. </a:t>
            </a:r>
          </a:p>
        </p:txBody>
      </p:sp>
    </p:spTree>
    <p:extLst>
      <p:ext uri="{BB962C8B-B14F-4D97-AF65-F5344CB8AC3E}">
        <p14:creationId xmlns:p14="http://schemas.microsoft.com/office/powerpoint/2010/main" val="3361541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C168-FDB0-4636-9937-D8FC2AAD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Marx and Marxism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EF1CE-7188-43E3-9F1E-396DFBC1D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beginnings of Marxism can be traced to the 1848 publication of a short treatise titled </a:t>
            </a:r>
            <a:r>
              <a:rPr lang="en-US" i="1" dirty="0"/>
              <a:t>The Communist Manifesto</a:t>
            </a:r>
            <a:r>
              <a:rPr lang="en-US" dirty="0"/>
              <a:t>, written by two Germans, Karl Marx (1818-1883) and Friedrich Engels (1820-1895). </a:t>
            </a:r>
          </a:p>
          <a:p>
            <a:endParaRPr lang="en-US" dirty="0"/>
          </a:p>
          <a:p>
            <a:r>
              <a:rPr lang="en-US" dirty="0"/>
              <a:t>Marx planned to teach at a university. </a:t>
            </a:r>
          </a:p>
          <a:p>
            <a:r>
              <a:rPr lang="en-US" dirty="0"/>
              <a:t>Unable to obtain a position because of his professed atheism, Marx decided on a career in journalism and eventually became the editor of a liberal bourgeois newspaper in Cologne in 1842. </a:t>
            </a:r>
          </a:p>
        </p:txBody>
      </p:sp>
    </p:spTree>
    <p:extLst>
      <p:ext uri="{BB962C8B-B14F-4D97-AF65-F5344CB8AC3E}">
        <p14:creationId xmlns:p14="http://schemas.microsoft.com/office/powerpoint/2010/main" val="213366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760B2-524A-4C62-84D6-42B54F4ED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2F5B9-536A-400D-8647-4732EE39F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the newspaper was suppressed because of his radical views, Marx moved to Paris. </a:t>
            </a:r>
          </a:p>
          <a:p>
            <a:r>
              <a:rPr lang="en-US" dirty="0"/>
              <a:t>There he met Friedrich Engels, who became his lifelong friend and financial patron. </a:t>
            </a:r>
          </a:p>
          <a:p>
            <a:endParaRPr lang="en-US" i="1" dirty="0"/>
          </a:p>
          <a:p>
            <a:r>
              <a:rPr lang="en-US" i="1" dirty="0"/>
              <a:t>The Conditions of the Working Class in England, </a:t>
            </a:r>
            <a:r>
              <a:rPr lang="en-US" dirty="0"/>
              <a:t>written in 1844. </a:t>
            </a:r>
          </a:p>
          <a:p>
            <a:r>
              <a:rPr lang="en-US" dirty="0"/>
              <a:t>Engels would contribute his knowledge of actual conditions as well as monetary assistance to the financially strapped Marx. </a:t>
            </a:r>
          </a:p>
        </p:txBody>
      </p:sp>
    </p:spTree>
    <p:extLst>
      <p:ext uri="{BB962C8B-B14F-4D97-AF65-F5344CB8AC3E}">
        <p14:creationId xmlns:p14="http://schemas.microsoft.com/office/powerpoint/2010/main" val="59981336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89</TotalTime>
  <Words>931</Words>
  <Application>Microsoft Office PowerPoint</Application>
  <PresentationFormat>Widescreen</PresentationFormat>
  <Paragraphs>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Gill Sans MT</vt:lpstr>
      <vt:lpstr>Impact</vt:lpstr>
      <vt:lpstr>Badge</vt:lpstr>
      <vt:lpstr>Ap European History Chapter 22 Section 4: </vt:lpstr>
      <vt:lpstr>PowerPoint Presentation</vt:lpstr>
      <vt:lpstr>Industrialization on the Continent </vt:lpstr>
      <vt:lpstr>PowerPoint Presentation</vt:lpstr>
      <vt:lpstr>PowerPoint Presentation</vt:lpstr>
      <vt:lpstr>PowerPoint Presentation</vt:lpstr>
      <vt:lpstr>PowerPoint Presentation</vt:lpstr>
      <vt:lpstr>Marx and Marxism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European History Chapter 22 Section 4: </dc:title>
  <dc:creator>Tyler Moudry</dc:creator>
  <cp:lastModifiedBy>Tyler Moudry</cp:lastModifiedBy>
  <cp:revision>9</cp:revision>
  <dcterms:created xsi:type="dcterms:W3CDTF">2019-03-03T12:55:17Z</dcterms:created>
  <dcterms:modified xsi:type="dcterms:W3CDTF">2019-03-03T14:24:32Z</dcterms:modified>
</cp:coreProperties>
</file>