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9" d="100"/>
          <a:sy n="69" d="100"/>
        </p:scale>
        <p:origin x="78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DF15D-B07C-471E-9658-2BC0256023EE}"/>
              </a:ext>
            </a:extLst>
          </p:cNvPr>
          <p:cNvSpPr>
            <a:spLocks noGrp="1"/>
          </p:cNvSpPr>
          <p:nvPr>
            <p:ph type="ctrTitle"/>
          </p:nvPr>
        </p:nvSpPr>
        <p:spPr/>
        <p:txBody>
          <a:bodyPr/>
          <a:lstStyle/>
          <a:p>
            <a:r>
              <a:rPr lang="en-US" sz="6000" dirty="0"/>
              <a:t>Ap European History </a:t>
            </a:r>
            <a:br>
              <a:rPr lang="en-US" sz="6000" dirty="0"/>
            </a:br>
            <a:r>
              <a:rPr lang="en-US" sz="6000" dirty="0"/>
              <a:t>Chapter 22 Section 3: </a:t>
            </a:r>
          </a:p>
        </p:txBody>
      </p:sp>
      <p:sp>
        <p:nvSpPr>
          <p:cNvPr id="3" name="Subtitle 2">
            <a:extLst>
              <a:ext uri="{FF2B5EF4-FFF2-40B4-BE49-F238E27FC236}">
                <a16:creationId xmlns:a16="http://schemas.microsoft.com/office/drawing/2014/main" id="{3AAE4ED1-7554-4A23-A4EB-219EE128395C}"/>
              </a:ext>
            </a:extLst>
          </p:cNvPr>
          <p:cNvSpPr>
            <a:spLocks noGrp="1"/>
          </p:cNvSpPr>
          <p:nvPr>
            <p:ph type="subTitle" idx="1"/>
          </p:nvPr>
        </p:nvSpPr>
        <p:spPr>
          <a:xfrm>
            <a:off x="1078523" y="4333461"/>
            <a:ext cx="10318418" cy="2388015"/>
          </a:xfrm>
        </p:spPr>
        <p:txBody>
          <a:bodyPr>
            <a:normAutofit/>
          </a:bodyPr>
          <a:lstStyle/>
          <a:p>
            <a:r>
              <a:rPr lang="en-US" sz="3200" dirty="0"/>
              <a:t>Nation Building and Reform: The National State in mid-Century </a:t>
            </a:r>
          </a:p>
        </p:txBody>
      </p:sp>
    </p:spTree>
    <p:extLst>
      <p:ext uri="{BB962C8B-B14F-4D97-AF65-F5344CB8AC3E}">
        <p14:creationId xmlns:p14="http://schemas.microsoft.com/office/powerpoint/2010/main" val="345938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7092C-AB37-4A5C-B907-9386F3E4369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2B8ABBF-2D15-4543-A583-BDC291AD90D0}"/>
              </a:ext>
            </a:extLst>
          </p:cNvPr>
          <p:cNvSpPr>
            <a:spLocks noGrp="1"/>
          </p:cNvSpPr>
          <p:nvPr>
            <p:ph idx="1"/>
          </p:nvPr>
        </p:nvSpPr>
        <p:spPr/>
        <p:txBody>
          <a:bodyPr/>
          <a:lstStyle/>
          <a:p>
            <a:r>
              <a:rPr lang="en-US" dirty="0"/>
              <a:t>Serfdom was the most burdensome problem in tsarist Russia. </a:t>
            </a:r>
          </a:p>
          <a:p>
            <a:r>
              <a:rPr lang="en-US" dirty="0"/>
              <a:t>The continuing subjugation of millions of peasants to the land and their landlords was an obviously corrupt and failing system. </a:t>
            </a:r>
          </a:p>
          <a:p>
            <a:endParaRPr lang="en-US" dirty="0"/>
          </a:p>
          <a:p>
            <a:r>
              <a:rPr lang="en-US" dirty="0"/>
              <a:t>On March 3, 1861, Alexander issued his emancipation edict. </a:t>
            </a:r>
          </a:p>
          <a:p>
            <a:r>
              <a:rPr lang="en-US" dirty="0"/>
              <a:t>Peasants could now own property, marry as they chose, and bring suits in the law courts. </a:t>
            </a:r>
          </a:p>
        </p:txBody>
      </p:sp>
    </p:spTree>
    <p:extLst>
      <p:ext uri="{BB962C8B-B14F-4D97-AF65-F5344CB8AC3E}">
        <p14:creationId xmlns:p14="http://schemas.microsoft.com/office/powerpoint/2010/main" val="196898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346DF-C3A1-47F4-8709-2288272067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F766EB-7396-43EC-9C23-535CC0BFDE52}"/>
              </a:ext>
            </a:extLst>
          </p:cNvPr>
          <p:cNvSpPr>
            <a:spLocks noGrp="1"/>
          </p:cNvSpPr>
          <p:nvPr>
            <p:ph idx="1"/>
          </p:nvPr>
        </p:nvSpPr>
        <p:spPr/>
        <p:txBody>
          <a:bodyPr/>
          <a:lstStyle/>
          <a:p>
            <a:r>
              <a:rPr lang="en-US" dirty="0"/>
              <a:t>Emancipation, then, led not to a free, landowning peasantry along the Western model, but to an unhappy, land-starved peasantry that largely followed the old ways of farming. </a:t>
            </a:r>
          </a:p>
          <a:p>
            <a:endParaRPr lang="en-US" dirty="0"/>
          </a:p>
          <a:p>
            <a:r>
              <a:rPr lang="en-US" dirty="0"/>
              <a:t>Alexander II also attempted other reforms. </a:t>
            </a:r>
          </a:p>
          <a:p>
            <a:r>
              <a:rPr lang="en-US" dirty="0"/>
              <a:t>In 1864, he instituted a system of zemstvos, or local assemblies, that provided a moderate degree of self-government. </a:t>
            </a:r>
          </a:p>
        </p:txBody>
      </p:sp>
    </p:spTree>
    <p:extLst>
      <p:ext uri="{BB962C8B-B14F-4D97-AF65-F5344CB8AC3E}">
        <p14:creationId xmlns:p14="http://schemas.microsoft.com/office/powerpoint/2010/main" val="1394434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E29A4-4AD4-45DC-B02E-4D3FA4185F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1920E5-C41C-4736-939C-71C0F672E912}"/>
              </a:ext>
            </a:extLst>
          </p:cNvPr>
          <p:cNvSpPr>
            <a:spLocks noGrp="1"/>
          </p:cNvSpPr>
          <p:nvPr>
            <p:ph idx="1"/>
          </p:nvPr>
        </p:nvSpPr>
        <p:spPr/>
        <p:txBody>
          <a:bodyPr/>
          <a:lstStyle/>
          <a:p>
            <a:r>
              <a:rPr lang="en-US" dirty="0"/>
              <a:t>By 1870, Russia was witnessing an increasing number of reform movements. </a:t>
            </a:r>
          </a:p>
          <a:p>
            <a:r>
              <a:rPr lang="en-US" dirty="0"/>
              <a:t>One of the most popular stemmed from the radical writings of Alexander Herzen (1812-1870), a Russian exile living in London, whose slogan, “Land and Freedom,” epitomized his belief that the Russian peasant must be the chief instrument for social reform. </a:t>
            </a:r>
          </a:p>
        </p:txBody>
      </p:sp>
    </p:spTree>
    <p:extLst>
      <p:ext uri="{BB962C8B-B14F-4D97-AF65-F5344CB8AC3E}">
        <p14:creationId xmlns:p14="http://schemas.microsoft.com/office/powerpoint/2010/main" val="3691320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03BA-79C9-4D6A-A236-A920361703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999836-0A8F-46E8-BBD4-D8090D473384}"/>
              </a:ext>
            </a:extLst>
          </p:cNvPr>
          <p:cNvSpPr>
            <a:spLocks noGrp="1"/>
          </p:cNvSpPr>
          <p:nvPr>
            <p:ph idx="1"/>
          </p:nvPr>
        </p:nvSpPr>
        <p:spPr/>
        <p:txBody>
          <a:bodyPr>
            <a:normAutofit/>
          </a:bodyPr>
          <a:lstStyle/>
          <a:p>
            <a:r>
              <a:rPr lang="en-US" sz="3200" dirty="0"/>
              <a:t>The People’s Will succeeded in assassinating Alexander II in 1881. </a:t>
            </a:r>
          </a:p>
          <a:p>
            <a:r>
              <a:rPr lang="en-US" sz="3200" dirty="0"/>
              <a:t>His son and successor, Alexander III (1881-1894), turned against reform and returned to the traditional methods of repression. </a:t>
            </a:r>
          </a:p>
        </p:txBody>
      </p:sp>
    </p:spTree>
    <p:extLst>
      <p:ext uri="{BB962C8B-B14F-4D97-AF65-F5344CB8AC3E}">
        <p14:creationId xmlns:p14="http://schemas.microsoft.com/office/powerpoint/2010/main" val="402252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7028-981F-4C48-95D4-ED4DC1235720}"/>
              </a:ext>
            </a:extLst>
          </p:cNvPr>
          <p:cNvSpPr>
            <a:spLocks noGrp="1"/>
          </p:cNvSpPr>
          <p:nvPr>
            <p:ph type="title"/>
          </p:nvPr>
        </p:nvSpPr>
        <p:spPr/>
        <p:txBody>
          <a:bodyPr/>
          <a:lstStyle/>
          <a:p>
            <a:r>
              <a:rPr lang="en-US" dirty="0"/>
              <a:t>Great Britain: the Victorian age </a:t>
            </a:r>
          </a:p>
        </p:txBody>
      </p:sp>
      <p:sp>
        <p:nvSpPr>
          <p:cNvPr id="3" name="Content Placeholder 2">
            <a:extLst>
              <a:ext uri="{FF2B5EF4-FFF2-40B4-BE49-F238E27FC236}">
                <a16:creationId xmlns:a16="http://schemas.microsoft.com/office/drawing/2014/main" id="{2AD9E267-340B-45FF-8E46-A078504195B1}"/>
              </a:ext>
            </a:extLst>
          </p:cNvPr>
          <p:cNvSpPr>
            <a:spLocks noGrp="1"/>
          </p:cNvSpPr>
          <p:nvPr>
            <p:ph idx="1"/>
          </p:nvPr>
        </p:nvSpPr>
        <p:spPr/>
        <p:txBody>
          <a:bodyPr>
            <a:noAutofit/>
          </a:bodyPr>
          <a:lstStyle/>
          <a:p>
            <a:r>
              <a:rPr lang="en-US" sz="2800" dirty="0"/>
              <a:t>Like Russia, Britain was not troubled by revolutionary disturbances during 1848, although for quite different reasons. </a:t>
            </a:r>
          </a:p>
          <a:p>
            <a:endParaRPr lang="en-US" sz="2800" dirty="0"/>
          </a:p>
          <a:p>
            <a:r>
              <a:rPr lang="en-US" sz="2800" dirty="0"/>
              <a:t>The reform act of 1832 had opened the door to political representation for the industrial middle class, and in the 1860s, Britain’s liberal parliamentary system demonstrated once more its ability to make both social and political reforms that enabled the country to remain stable and prosperous.   </a:t>
            </a:r>
          </a:p>
        </p:txBody>
      </p:sp>
    </p:spTree>
    <p:extLst>
      <p:ext uri="{BB962C8B-B14F-4D97-AF65-F5344CB8AC3E}">
        <p14:creationId xmlns:p14="http://schemas.microsoft.com/office/powerpoint/2010/main" val="1292373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A196C-3481-44BA-998F-0FF66C1CDA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2C59E5-9C79-4A69-944E-35181616756B}"/>
              </a:ext>
            </a:extLst>
          </p:cNvPr>
          <p:cNvSpPr>
            <a:spLocks noGrp="1"/>
          </p:cNvSpPr>
          <p:nvPr>
            <p:ph idx="1"/>
          </p:nvPr>
        </p:nvSpPr>
        <p:spPr/>
        <p:txBody>
          <a:bodyPr/>
          <a:lstStyle/>
          <a:p>
            <a:r>
              <a:rPr lang="en-US" dirty="0"/>
              <a:t>After 1850, middle-class prosperity was at last coupled with some improvements for the working classes. </a:t>
            </a:r>
          </a:p>
          <a:p>
            <a:r>
              <a:rPr lang="en-US" dirty="0"/>
              <a:t>Real wages for laborers increased more than 25 percent between 1850 and 1870. </a:t>
            </a:r>
          </a:p>
          <a:p>
            <a:endParaRPr lang="en-US" dirty="0"/>
          </a:p>
          <a:p>
            <a:r>
              <a:rPr lang="en-US" dirty="0"/>
              <a:t>The British feeling of national pride was well reflected in Queen Victoria, whose reign from 1837 to 1901 was the longest in English history. </a:t>
            </a:r>
          </a:p>
        </p:txBody>
      </p:sp>
    </p:spTree>
    <p:extLst>
      <p:ext uri="{BB962C8B-B14F-4D97-AF65-F5344CB8AC3E}">
        <p14:creationId xmlns:p14="http://schemas.microsoft.com/office/powerpoint/2010/main" val="415971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2200-4EA8-4E32-90F4-B97BBC8F9E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F3F056-412A-4494-912F-2401CEC48F34}"/>
              </a:ext>
            </a:extLst>
          </p:cNvPr>
          <p:cNvSpPr>
            <a:spLocks noGrp="1"/>
          </p:cNvSpPr>
          <p:nvPr>
            <p:ph idx="1"/>
          </p:nvPr>
        </p:nvSpPr>
        <p:spPr/>
        <p:txBody>
          <a:bodyPr>
            <a:normAutofit/>
          </a:bodyPr>
          <a:lstStyle/>
          <a:p>
            <a:r>
              <a:rPr lang="en-US" sz="2400" dirty="0"/>
              <a:t>Politically, this was an era of uneasy stability as the aristocratic and upper middle class representations who dominated Parliament blurred party lines by their internal strike and shifting positions. </a:t>
            </a:r>
          </a:p>
          <a:p>
            <a:endParaRPr lang="en-US" sz="2400" dirty="0"/>
          </a:p>
          <a:p>
            <a:r>
              <a:rPr lang="en-US" sz="2400" dirty="0"/>
              <a:t>One political figure who stood out was </a:t>
            </a:r>
            <a:r>
              <a:rPr lang="en-US" sz="2400" b="1" i="1" dirty="0"/>
              <a:t>Henry John Temple, Lord Palmerston </a:t>
            </a:r>
            <a:r>
              <a:rPr lang="en-US" sz="2400" dirty="0"/>
              <a:t>(1784-1865), who was prime minister for most of the period from 1855- to 1865). </a:t>
            </a:r>
          </a:p>
        </p:txBody>
      </p:sp>
    </p:spTree>
    <p:extLst>
      <p:ext uri="{BB962C8B-B14F-4D97-AF65-F5344CB8AC3E}">
        <p14:creationId xmlns:p14="http://schemas.microsoft.com/office/powerpoint/2010/main" val="2513301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6C617-16FA-48B1-B084-A67E0739FB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E9EBCF-3CF4-466C-A4C6-BDB740B9607F}"/>
              </a:ext>
            </a:extLst>
          </p:cNvPr>
          <p:cNvSpPr>
            <a:spLocks noGrp="1"/>
          </p:cNvSpPr>
          <p:nvPr>
            <p:ph idx="1"/>
          </p:nvPr>
        </p:nvSpPr>
        <p:spPr/>
        <p:txBody>
          <a:bodyPr>
            <a:normAutofit/>
          </a:bodyPr>
          <a:lstStyle/>
          <a:p>
            <a:r>
              <a:rPr lang="en-US" sz="3200" dirty="0"/>
              <a:t>Although a Whig, Palmerston was without strong party loyalty and found it easy to make political compromises. </a:t>
            </a:r>
          </a:p>
        </p:txBody>
      </p:sp>
    </p:spTree>
    <p:extLst>
      <p:ext uri="{BB962C8B-B14F-4D97-AF65-F5344CB8AC3E}">
        <p14:creationId xmlns:p14="http://schemas.microsoft.com/office/powerpoint/2010/main" val="357967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E7D8-6B02-4545-B0B0-FC74E17D72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EBE6EE-533D-4735-96BF-CB94E07BA735}"/>
              </a:ext>
            </a:extLst>
          </p:cNvPr>
          <p:cNvSpPr>
            <a:spLocks noGrp="1"/>
          </p:cNvSpPr>
          <p:nvPr>
            <p:ph idx="1"/>
          </p:nvPr>
        </p:nvSpPr>
        <p:spPr/>
        <p:txBody>
          <a:bodyPr/>
          <a:lstStyle/>
          <a:p>
            <a:r>
              <a:rPr lang="en-US" dirty="0"/>
              <a:t>After Palmerston’s death in 1865, the movement for the extension of the franchise only intensified. </a:t>
            </a:r>
          </a:p>
          <a:p>
            <a:endParaRPr lang="en-US" dirty="0"/>
          </a:p>
          <a:p>
            <a:r>
              <a:rPr lang="en-US" dirty="0"/>
              <a:t>Although the Whigs (now called the Liberals), who had been responsible for the Reform Act of 1832, talked about passing additional reform legislation, it was actually the Tories (now called the Conservatives) who carried it through. </a:t>
            </a:r>
          </a:p>
        </p:txBody>
      </p:sp>
    </p:spTree>
    <p:extLst>
      <p:ext uri="{BB962C8B-B14F-4D97-AF65-F5344CB8AC3E}">
        <p14:creationId xmlns:p14="http://schemas.microsoft.com/office/powerpoint/2010/main" val="478790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9980B-3F11-43E8-A7F1-F97C5D98D2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89414F-8333-448C-A6EF-E885370276AC}"/>
              </a:ext>
            </a:extLst>
          </p:cNvPr>
          <p:cNvSpPr>
            <a:spLocks noGrp="1"/>
          </p:cNvSpPr>
          <p:nvPr>
            <p:ph idx="1"/>
          </p:nvPr>
        </p:nvSpPr>
        <p:spPr/>
        <p:txBody>
          <a:bodyPr/>
          <a:lstStyle/>
          <a:p>
            <a:r>
              <a:rPr lang="en-US" dirty="0"/>
              <a:t>The Tory leader in Parliament, Benjamin Disraeli (1804-1881), was apparently motivated by the desire to win over the newly enfranchised groups to the Conservative Party. </a:t>
            </a:r>
          </a:p>
          <a:p>
            <a:endParaRPr lang="en-US" dirty="0"/>
          </a:p>
          <a:p>
            <a:r>
              <a:rPr lang="en-US" dirty="0"/>
              <a:t>The Reform Act of 1867 was an important step toward the democratization of Britain. </a:t>
            </a:r>
          </a:p>
          <a:p>
            <a:r>
              <a:rPr lang="en-US" dirty="0"/>
              <a:t>By lowering the monetary requirements for voting (taxes paid or income earned), it by and large enfranchised many male urban workers. </a:t>
            </a:r>
          </a:p>
        </p:txBody>
      </p:sp>
    </p:spTree>
    <p:extLst>
      <p:ext uri="{BB962C8B-B14F-4D97-AF65-F5344CB8AC3E}">
        <p14:creationId xmlns:p14="http://schemas.microsoft.com/office/powerpoint/2010/main" val="3159736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FF85E-110C-4EE9-9419-59756D5540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8AA51A-5E60-4A9D-91B5-7F2DD2FDD220}"/>
              </a:ext>
            </a:extLst>
          </p:cNvPr>
          <p:cNvSpPr>
            <a:spLocks noGrp="1"/>
          </p:cNvSpPr>
          <p:nvPr>
            <p:ph idx="1"/>
          </p:nvPr>
        </p:nvSpPr>
        <p:spPr/>
        <p:txBody>
          <a:bodyPr>
            <a:noAutofit/>
          </a:bodyPr>
          <a:lstStyle/>
          <a:p>
            <a:r>
              <a:rPr lang="en-US" sz="3600" dirty="0"/>
              <a:t>While European affairs were dominated by the unification of Italy and Germany, other states were also undergoing transformations. </a:t>
            </a:r>
          </a:p>
          <a:p>
            <a:endParaRPr lang="en-US" sz="3600" dirty="0"/>
          </a:p>
          <a:p>
            <a:r>
              <a:rPr lang="en-US" sz="3600" dirty="0"/>
              <a:t>War, civil war, and changing political alignments served as catalysts for domestic reforms. </a:t>
            </a:r>
          </a:p>
        </p:txBody>
      </p:sp>
    </p:spTree>
    <p:extLst>
      <p:ext uri="{BB962C8B-B14F-4D97-AF65-F5344CB8AC3E}">
        <p14:creationId xmlns:p14="http://schemas.microsoft.com/office/powerpoint/2010/main" val="259040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778B-CD38-4CA6-8303-07B1A2DD3E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7B781B-3569-46D1-B6F0-57B531395189}"/>
              </a:ext>
            </a:extLst>
          </p:cNvPr>
          <p:cNvSpPr>
            <a:spLocks noGrp="1"/>
          </p:cNvSpPr>
          <p:nvPr>
            <p:ph idx="1"/>
          </p:nvPr>
        </p:nvSpPr>
        <p:spPr/>
        <p:txBody>
          <a:bodyPr/>
          <a:lstStyle/>
          <a:p>
            <a:r>
              <a:rPr lang="en-US" dirty="0"/>
              <a:t>The number of voters increased from about one million to slightly over two million. </a:t>
            </a:r>
          </a:p>
          <a:p>
            <a:r>
              <a:rPr lang="en-US" dirty="0"/>
              <a:t>Although Disraeli believed that this would benefit the Conservatives, industrial workers helped produce a huge Liberal vote in 1868. </a:t>
            </a:r>
          </a:p>
          <a:p>
            <a:endParaRPr lang="en-US" dirty="0"/>
          </a:p>
          <a:p>
            <a:r>
              <a:rPr lang="en-US" dirty="0"/>
              <a:t>Party discipline intensified, and the rivalry between the two well-established political parties, the Liberals and Conservatives, became a regular feature of parliamentary life. </a:t>
            </a:r>
          </a:p>
        </p:txBody>
      </p:sp>
    </p:spTree>
    <p:extLst>
      <p:ext uri="{BB962C8B-B14F-4D97-AF65-F5344CB8AC3E}">
        <p14:creationId xmlns:p14="http://schemas.microsoft.com/office/powerpoint/2010/main" val="1297879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8126-D99D-4D37-81C1-E47CC62555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EF0287-FFCB-41C5-B04F-2C1172569EB1}"/>
              </a:ext>
            </a:extLst>
          </p:cNvPr>
          <p:cNvSpPr>
            <a:spLocks noGrp="1"/>
          </p:cNvSpPr>
          <p:nvPr>
            <p:ph idx="1"/>
          </p:nvPr>
        </p:nvSpPr>
        <p:spPr/>
        <p:txBody>
          <a:bodyPr/>
          <a:lstStyle/>
          <a:p>
            <a:r>
              <a:rPr lang="en-US" dirty="0"/>
              <a:t>In large part, this was due to the personal and political apposition of the two leaders of these parties, William Gladstone (1809-1898) and Disraeli. </a:t>
            </a:r>
          </a:p>
          <a:p>
            <a:endParaRPr lang="en-US" dirty="0"/>
          </a:p>
          <a:p>
            <a:r>
              <a:rPr lang="en-US" dirty="0"/>
              <a:t>The first Liberal administration of William Gladstone, from 1868 to 1874, was responsible for a series of impressive reforms. </a:t>
            </a:r>
          </a:p>
          <a:p>
            <a:r>
              <a:rPr lang="en-US" dirty="0"/>
              <a:t>Legislation and government orders opened civil service positions to competitive exams rather than patronage, introduced the secret ballot for voting, and abolished the practice of purchasing military commissions. </a:t>
            </a:r>
          </a:p>
        </p:txBody>
      </p:sp>
    </p:spTree>
    <p:extLst>
      <p:ext uri="{BB962C8B-B14F-4D97-AF65-F5344CB8AC3E}">
        <p14:creationId xmlns:p14="http://schemas.microsoft.com/office/powerpoint/2010/main" val="1911424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7C431-C9B9-4B0A-9452-B4D342E8CA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E6C88E-6B06-4B20-B472-F212EA79E6B1}"/>
              </a:ext>
            </a:extLst>
          </p:cNvPr>
          <p:cNvSpPr>
            <a:spLocks noGrp="1"/>
          </p:cNvSpPr>
          <p:nvPr>
            <p:ph idx="1"/>
          </p:nvPr>
        </p:nvSpPr>
        <p:spPr/>
        <p:txBody>
          <a:bodyPr/>
          <a:lstStyle/>
          <a:p>
            <a:r>
              <a:rPr lang="en-US" dirty="0"/>
              <a:t>The Education Act of 1870 attempted to make elementary school available for all children. </a:t>
            </a:r>
          </a:p>
          <a:p>
            <a:r>
              <a:rPr lang="en-US" dirty="0"/>
              <a:t>These reforms were typically liberal. </a:t>
            </a:r>
          </a:p>
          <a:p>
            <a:endParaRPr lang="en-US" dirty="0"/>
          </a:p>
          <a:p>
            <a:r>
              <a:rPr lang="en-US" dirty="0"/>
              <a:t>By eliminating abuses and enabling people with talent to compete fairly, they sought to strengthen the nation and its institutions. </a:t>
            </a:r>
          </a:p>
        </p:txBody>
      </p:sp>
    </p:spTree>
    <p:extLst>
      <p:ext uri="{BB962C8B-B14F-4D97-AF65-F5344CB8AC3E}">
        <p14:creationId xmlns:p14="http://schemas.microsoft.com/office/powerpoint/2010/main" val="3605860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9FAD7-D6AD-46A6-A5BA-B648176E6210}"/>
              </a:ext>
            </a:extLst>
          </p:cNvPr>
          <p:cNvSpPr>
            <a:spLocks noGrp="1"/>
          </p:cNvSpPr>
          <p:nvPr>
            <p:ph type="title"/>
          </p:nvPr>
        </p:nvSpPr>
        <p:spPr/>
        <p:txBody>
          <a:bodyPr/>
          <a:lstStyle/>
          <a:p>
            <a:r>
              <a:rPr lang="en-US" dirty="0"/>
              <a:t>The United States: Civil War and Reunion. </a:t>
            </a:r>
          </a:p>
        </p:txBody>
      </p:sp>
      <p:sp>
        <p:nvSpPr>
          <p:cNvPr id="3" name="Content Placeholder 2">
            <a:extLst>
              <a:ext uri="{FF2B5EF4-FFF2-40B4-BE49-F238E27FC236}">
                <a16:creationId xmlns:a16="http://schemas.microsoft.com/office/drawing/2014/main" id="{8BF84156-22D0-4A5A-97D0-EEAA319F8C6F}"/>
              </a:ext>
            </a:extLst>
          </p:cNvPr>
          <p:cNvSpPr>
            <a:spLocks noGrp="1"/>
          </p:cNvSpPr>
          <p:nvPr>
            <p:ph idx="1"/>
          </p:nvPr>
        </p:nvSpPr>
        <p:spPr/>
        <p:txBody>
          <a:bodyPr/>
          <a:lstStyle/>
          <a:p>
            <a:r>
              <a:rPr lang="en-US" dirty="0"/>
              <a:t>By the mid-nineteenth century, American national unity was increasingly threatened by the issue of slavery. </a:t>
            </a:r>
          </a:p>
          <a:p>
            <a:r>
              <a:rPr lang="en-US" dirty="0"/>
              <a:t>Both North and South had grown dramatically in population during the first half of the nineteenth century. </a:t>
            </a:r>
          </a:p>
          <a:p>
            <a:endParaRPr lang="en-US" dirty="0"/>
          </a:p>
          <a:p>
            <a:r>
              <a:rPr lang="en-US" dirty="0"/>
              <a:t>But their development was quite different. </a:t>
            </a:r>
          </a:p>
        </p:txBody>
      </p:sp>
    </p:spTree>
    <p:extLst>
      <p:ext uri="{BB962C8B-B14F-4D97-AF65-F5344CB8AC3E}">
        <p14:creationId xmlns:p14="http://schemas.microsoft.com/office/powerpoint/2010/main" val="810760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5601-852E-46EB-B797-4B78C8D226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238626-05D9-4368-9F83-B7F663926638}"/>
              </a:ext>
            </a:extLst>
          </p:cNvPr>
          <p:cNvSpPr>
            <a:spLocks noGrp="1"/>
          </p:cNvSpPr>
          <p:nvPr>
            <p:ph idx="1"/>
          </p:nvPr>
        </p:nvSpPr>
        <p:spPr/>
        <p:txBody>
          <a:bodyPr/>
          <a:lstStyle/>
          <a:p>
            <a:r>
              <a:rPr lang="en-US" dirty="0"/>
              <a:t>The cotton economy and social structure of the South were based on the exploitation of enslaved black Africans and their descendants. </a:t>
            </a:r>
          </a:p>
          <a:p>
            <a:r>
              <a:rPr lang="en-US" dirty="0"/>
              <a:t>The importance of cotton is evident from production figures. </a:t>
            </a:r>
          </a:p>
          <a:p>
            <a:endParaRPr lang="en-US" dirty="0"/>
          </a:p>
          <a:p>
            <a:r>
              <a:rPr lang="en-US" dirty="0"/>
              <a:t>In 1810, the South produced a raw cotton crop of 178,000 bales worth $10 million. </a:t>
            </a:r>
          </a:p>
          <a:p>
            <a:r>
              <a:rPr lang="en-US" dirty="0"/>
              <a:t>By 1860, it was generating 4.5 million bales of cotton with a value of $249 million. </a:t>
            </a:r>
          </a:p>
          <a:p>
            <a:r>
              <a:rPr lang="en-US" dirty="0"/>
              <a:t>93 percent of southern cotton in 1850 was produced by a slave population that had grown dramatically in fifty years. </a:t>
            </a:r>
          </a:p>
        </p:txBody>
      </p:sp>
    </p:spTree>
    <p:extLst>
      <p:ext uri="{BB962C8B-B14F-4D97-AF65-F5344CB8AC3E}">
        <p14:creationId xmlns:p14="http://schemas.microsoft.com/office/powerpoint/2010/main" val="2570806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B331-5798-4938-AD08-CE932B468B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1C0E55B-34FB-4385-8E15-60848669394C}"/>
              </a:ext>
            </a:extLst>
          </p:cNvPr>
          <p:cNvSpPr>
            <a:spLocks noGrp="1"/>
          </p:cNvSpPr>
          <p:nvPr>
            <p:ph idx="1"/>
          </p:nvPr>
        </p:nvSpPr>
        <p:spPr/>
        <p:txBody>
          <a:bodyPr/>
          <a:lstStyle/>
          <a:p>
            <a:r>
              <a:rPr lang="en-US" dirty="0"/>
              <a:t>Although new slave imports had been barred in 1808, there were four million Afro-American slaves in the South by 1860- four times the number sixty years earlier. </a:t>
            </a:r>
          </a:p>
          <a:p>
            <a:endParaRPr lang="en-US" dirty="0"/>
          </a:p>
          <a:p>
            <a:r>
              <a:rPr lang="en-US" dirty="0"/>
              <a:t>The cotton economy and plantation-based slavery were intimately related, and the attempt to maintain them in the course of the first half of the nineteenth century led the South to become increasingly defensive, monolithic, and isolated. </a:t>
            </a:r>
          </a:p>
        </p:txBody>
      </p:sp>
    </p:spTree>
    <p:extLst>
      <p:ext uri="{BB962C8B-B14F-4D97-AF65-F5344CB8AC3E}">
        <p14:creationId xmlns:p14="http://schemas.microsoft.com/office/powerpoint/2010/main" val="4061287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A6E2-32B3-420C-A0BF-BBD7F5327CF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8E1BAF1-19D8-4F02-8223-7ED3250679A4}"/>
              </a:ext>
            </a:extLst>
          </p:cNvPr>
          <p:cNvSpPr>
            <a:spLocks noGrp="1"/>
          </p:cNvSpPr>
          <p:nvPr>
            <p:ph idx="1"/>
          </p:nvPr>
        </p:nvSpPr>
        <p:spPr/>
        <p:txBody>
          <a:bodyPr/>
          <a:lstStyle/>
          <a:p>
            <a:r>
              <a:rPr lang="en-US" dirty="0"/>
              <a:t>At the same time, the rise of an abolitionist movement in the North challenged the southern order and created an “emotional chain reaction” that led to civil war.</a:t>
            </a:r>
          </a:p>
          <a:p>
            <a:endParaRPr lang="en-US" dirty="0"/>
          </a:p>
          <a:p>
            <a:r>
              <a:rPr lang="en-US" dirty="0"/>
              <a:t>By the 1850s, the slavery question had caused the Whig Party to become defunct and the Democrats to split along North-South lines. </a:t>
            </a:r>
          </a:p>
          <a:p>
            <a:endParaRPr lang="en-US" dirty="0"/>
          </a:p>
          <a:p>
            <a:r>
              <a:rPr lang="en-US" dirty="0"/>
              <a:t>The Kansas- Nebraska Act of 1854, which allowed slavery in the Kansas and Nebraska territories to be determined by popular sovereignty, created a firestorm in the North and led to the creation of a new sectional party. </a:t>
            </a:r>
          </a:p>
        </p:txBody>
      </p:sp>
    </p:spTree>
    <p:extLst>
      <p:ext uri="{BB962C8B-B14F-4D97-AF65-F5344CB8AC3E}">
        <p14:creationId xmlns:p14="http://schemas.microsoft.com/office/powerpoint/2010/main" val="3982420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CA60A-CF94-4C47-ACE1-4B51B58F1B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AF9865-C81C-4A28-980B-03239C651B60}"/>
              </a:ext>
            </a:extLst>
          </p:cNvPr>
          <p:cNvSpPr>
            <a:spLocks noGrp="1"/>
          </p:cNvSpPr>
          <p:nvPr>
            <p:ph idx="1"/>
          </p:nvPr>
        </p:nvSpPr>
        <p:spPr/>
        <p:txBody>
          <a:bodyPr/>
          <a:lstStyle/>
          <a:p>
            <a:r>
              <a:rPr lang="en-US" dirty="0"/>
              <a:t>The Republicans were united by antislavery principles and were especially driven by the fear that the “slave power” of the South would attempt to spread the slave system throughout the country. </a:t>
            </a:r>
          </a:p>
          <a:p>
            <a:endParaRPr lang="en-US" dirty="0"/>
          </a:p>
          <a:p>
            <a:r>
              <a:rPr lang="en-US" dirty="0"/>
              <a:t>As polarization over the issue of slavery intensified, compromise became less feasible. </a:t>
            </a:r>
          </a:p>
          <a:p>
            <a:r>
              <a:rPr lang="en-US" dirty="0"/>
              <a:t>When Abraham Lincoln, the man who had said in a speech in Illinois in 1858 that “this government cannot endure permanently half slave and half free,” was elected president in November 1860, the die was cast. </a:t>
            </a:r>
          </a:p>
        </p:txBody>
      </p:sp>
    </p:spTree>
    <p:extLst>
      <p:ext uri="{BB962C8B-B14F-4D97-AF65-F5344CB8AC3E}">
        <p14:creationId xmlns:p14="http://schemas.microsoft.com/office/powerpoint/2010/main" val="3896511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6E48B-6F41-47C0-9635-63988B0678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DD09CED-88FE-454A-9332-8A0C6DF2C955}"/>
              </a:ext>
            </a:extLst>
          </p:cNvPr>
          <p:cNvSpPr>
            <a:spLocks noGrp="1"/>
          </p:cNvSpPr>
          <p:nvPr>
            <p:ph idx="1"/>
          </p:nvPr>
        </p:nvSpPr>
        <p:spPr>
          <a:xfrm>
            <a:off x="1251678" y="1205345"/>
            <a:ext cx="10178322" cy="5652655"/>
          </a:xfrm>
        </p:spPr>
        <p:txBody>
          <a:bodyPr/>
          <a:lstStyle/>
          <a:p>
            <a:r>
              <a:rPr lang="en-US" dirty="0"/>
              <a:t>Lincoln carried only 2 of the 1,109 counties in the South; the Republicans were not even on the ballot in ten southern states. </a:t>
            </a:r>
          </a:p>
          <a:p>
            <a:endParaRPr lang="en-US" dirty="0"/>
          </a:p>
          <a:p>
            <a:r>
              <a:rPr lang="en-US" dirty="0"/>
              <a:t>On December 20, 1860, a South Carolina convention voted to repeal the state’s ratification of the U.S. Constitution. </a:t>
            </a:r>
          </a:p>
          <a:p>
            <a:endParaRPr lang="en-US" dirty="0"/>
          </a:p>
          <a:p>
            <a:r>
              <a:rPr lang="en-US" dirty="0"/>
              <a:t>In February 1861, six more southern states did the same, and a rival nation- the Confederate States of America-was formed. </a:t>
            </a:r>
          </a:p>
          <a:p>
            <a:endParaRPr lang="en-US" b="1" i="1" dirty="0"/>
          </a:p>
          <a:p>
            <a:r>
              <a:rPr lang="en-US" b="1" i="1" dirty="0"/>
              <a:t>In April fighting erupted between North and South. </a:t>
            </a:r>
          </a:p>
        </p:txBody>
      </p:sp>
    </p:spTree>
    <p:extLst>
      <p:ext uri="{BB962C8B-B14F-4D97-AF65-F5344CB8AC3E}">
        <p14:creationId xmlns:p14="http://schemas.microsoft.com/office/powerpoint/2010/main" val="233854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EF98-FA61-41BD-A46B-B55A89AFDC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268C4D-4809-4E44-AF43-8344CB6BD37B}"/>
              </a:ext>
            </a:extLst>
          </p:cNvPr>
          <p:cNvSpPr>
            <a:spLocks noGrp="1"/>
          </p:cNvSpPr>
          <p:nvPr>
            <p:ph idx="1"/>
          </p:nvPr>
        </p:nvSpPr>
        <p:spPr/>
        <p:txBody>
          <a:bodyPr/>
          <a:lstStyle/>
          <a:p>
            <a:r>
              <a:rPr lang="en-US" dirty="0"/>
              <a:t>The American Civil War (1861- 1865) was an extraordinary bloody struggle, a foretaste of the total war to come in the 20</a:t>
            </a:r>
            <a:r>
              <a:rPr lang="en-US" baseline="30000" dirty="0"/>
              <a:t>th</a:t>
            </a:r>
            <a:r>
              <a:rPr lang="en-US" dirty="0"/>
              <a:t> century. </a:t>
            </a:r>
          </a:p>
          <a:p>
            <a:endParaRPr lang="en-US" dirty="0"/>
          </a:p>
          <a:p>
            <a:r>
              <a:rPr lang="en-US" dirty="0"/>
              <a:t>More than 600,000 soldiers died either in battle or from deadly infectious diseases spawned by filthy camp conditions. </a:t>
            </a:r>
          </a:p>
          <a:p>
            <a:r>
              <a:rPr lang="en-US" dirty="0"/>
              <a:t>Over a period of four years, the Union states mobilized their superior assets and gradually wore down the South. </a:t>
            </a:r>
          </a:p>
        </p:txBody>
      </p:sp>
    </p:spTree>
    <p:extLst>
      <p:ext uri="{BB962C8B-B14F-4D97-AF65-F5344CB8AC3E}">
        <p14:creationId xmlns:p14="http://schemas.microsoft.com/office/powerpoint/2010/main" val="2844543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B20D3-8CEE-49DB-8F09-E3C6224E6B71}"/>
              </a:ext>
            </a:extLst>
          </p:cNvPr>
          <p:cNvSpPr>
            <a:spLocks noGrp="1"/>
          </p:cNvSpPr>
          <p:nvPr>
            <p:ph type="title"/>
          </p:nvPr>
        </p:nvSpPr>
        <p:spPr/>
        <p:txBody>
          <a:bodyPr/>
          <a:lstStyle/>
          <a:p>
            <a:r>
              <a:rPr lang="en-US" dirty="0"/>
              <a:t>The Austrian Empire: toward a Dual Monarchy </a:t>
            </a:r>
          </a:p>
        </p:txBody>
      </p:sp>
      <p:sp>
        <p:nvSpPr>
          <p:cNvPr id="3" name="Content Placeholder 2">
            <a:extLst>
              <a:ext uri="{FF2B5EF4-FFF2-40B4-BE49-F238E27FC236}">
                <a16:creationId xmlns:a16="http://schemas.microsoft.com/office/drawing/2014/main" id="{6BC7187D-D51E-494C-86D2-57131178CF63}"/>
              </a:ext>
            </a:extLst>
          </p:cNvPr>
          <p:cNvSpPr>
            <a:spLocks noGrp="1"/>
          </p:cNvSpPr>
          <p:nvPr>
            <p:ph idx="1"/>
          </p:nvPr>
        </p:nvSpPr>
        <p:spPr/>
        <p:txBody>
          <a:bodyPr/>
          <a:lstStyle/>
          <a:p>
            <a:r>
              <a:rPr lang="en-US" dirty="0"/>
              <a:t>After the Habsburgs had crushed the revolutions of 1848-1849, they restored centralized, autocratic government to the empire. </a:t>
            </a:r>
          </a:p>
          <a:p>
            <a:endParaRPr lang="en-US" dirty="0"/>
          </a:p>
          <a:p>
            <a:r>
              <a:rPr lang="en-US" dirty="0"/>
              <a:t>What seemed to be the only lasting result of the revolution of 1848 was the act of emancipation of September 7, 1848, that freed the serfs and eliminated all compulsory labor services. </a:t>
            </a:r>
          </a:p>
        </p:txBody>
      </p:sp>
    </p:spTree>
    <p:extLst>
      <p:ext uri="{BB962C8B-B14F-4D97-AF65-F5344CB8AC3E}">
        <p14:creationId xmlns:p14="http://schemas.microsoft.com/office/powerpoint/2010/main" val="1922260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D401-8A8B-49F1-B0C6-081AF238C9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C2BCDD-B06A-49E3-9954-6B1162B5368E}"/>
              </a:ext>
            </a:extLst>
          </p:cNvPr>
          <p:cNvSpPr>
            <a:spLocks noGrp="1"/>
          </p:cNvSpPr>
          <p:nvPr>
            <p:ph idx="1"/>
          </p:nvPr>
        </p:nvSpPr>
        <p:spPr/>
        <p:txBody>
          <a:bodyPr/>
          <a:lstStyle/>
          <a:p>
            <a:r>
              <a:rPr lang="en-US" dirty="0"/>
              <a:t>As the war dragged on, it had the effect of radicalizing public </a:t>
            </a:r>
            <a:r>
              <a:rPr lang="en-US" dirty="0" err="1"/>
              <a:t>opinon</a:t>
            </a:r>
            <a:r>
              <a:rPr lang="en-US" dirty="0"/>
              <a:t> in the North. </a:t>
            </a:r>
          </a:p>
          <a:p>
            <a:r>
              <a:rPr lang="en-US" dirty="0"/>
              <a:t>What began a war to save the Union became a war against slavery. </a:t>
            </a:r>
          </a:p>
          <a:p>
            <a:endParaRPr lang="en-US" dirty="0"/>
          </a:p>
          <a:p>
            <a:r>
              <a:rPr lang="en-US" dirty="0"/>
              <a:t>On January 1, 1863, Lincoln’s Emancipation Proclamation made most of the nation’s slaves “forever free”. </a:t>
            </a:r>
          </a:p>
          <a:p>
            <a:endParaRPr lang="en-US" dirty="0"/>
          </a:p>
          <a:p>
            <a:r>
              <a:rPr lang="en-US" dirty="0"/>
              <a:t>In increasingly effective Union blockade of the South, combined with a shortage of fighting men, made the Confederate cause desperate by the end of 1864. </a:t>
            </a:r>
          </a:p>
        </p:txBody>
      </p:sp>
    </p:spTree>
    <p:extLst>
      <p:ext uri="{BB962C8B-B14F-4D97-AF65-F5344CB8AC3E}">
        <p14:creationId xmlns:p14="http://schemas.microsoft.com/office/powerpoint/2010/main" val="36029716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7CBD-4C70-4310-A187-D5C5459172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5B8D20-8406-44A0-83B8-DB77B3956493}"/>
              </a:ext>
            </a:extLst>
          </p:cNvPr>
          <p:cNvSpPr>
            <a:spLocks noGrp="1"/>
          </p:cNvSpPr>
          <p:nvPr>
            <p:ph idx="1"/>
          </p:nvPr>
        </p:nvSpPr>
        <p:spPr/>
        <p:txBody>
          <a:bodyPr/>
          <a:lstStyle/>
          <a:p>
            <a:r>
              <a:rPr lang="en-US" dirty="0"/>
              <a:t>The final push of Union troops under General Ulysses S. Grant forced General Robert E. Lee’s army to surrender on April 9</a:t>
            </a:r>
            <a:r>
              <a:rPr lang="en-US" baseline="30000" dirty="0"/>
              <a:t>th</a:t>
            </a:r>
            <a:r>
              <a:rPr lang="en-US" dirty="0"/>
              <a:t>, 1865. </a:t>
            </a:r>
          </a:p>
          <a:p>
            <a:endParaRPr lang="en-US" dirty="0"/>
          </a:p>
          <a:p>
            <a:r>
              <a:rPr lang="en-US" dirty="0"/>
              <a:t>Although problems lay ahead, the Union victory confirmed that the United States would be “one nation, indivisible.” </a:t>
            </a:r>
          </a:p>
        </p:txBody>
      </p:sp>
    </p:spTree>
    <p:extLst>
      <p:ext uri="{BB962C8B-B14F-4D97-AF65-F5344CB8AC3E}">
        <p14:creationId xmlns:p14="http://schemas.microsoft.com/office/powerpoint/2010/main" val="3570054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F36FB-007E-48B8-B92E-3F6F122D40F0}"/>
              </a:ext>
            </a:extLst>
          </p:cNvPr>
          <p:cNvSpPr>
            <a:spLocks noGrp="1"/>
          </p:cNvSpPr>
          <p:nvPr>
            <p:ph type="title"/>
          </p:nvPr>
        </p:nvSpPr>
        <p:spPr/>
        <p:txBody>
          <a:bodyPr/>
          <a:lstStyle/>
          <a:p>
            <a:r>
              <a:rPr lang="en-US" dirty="0"/>
              <a:t>The emergence of a Canadian nation </a:t>
            </a:r>
          </a:p>
        </p:txBody>
      </p:sp>
      <p:sp>
        <p:nvSpPr>
          <p:cNvPr id="3" name="Content Placeholder 2">
            <a:extLst>
              <a:ext uri="{FF2B5EF4-FFF2-40B4-BE49-F238E27FC236}">
                <a16:creationId xmlns:a16="http://schemas.microsoft.com/office/drawing/2014/main" id="{39FD1743-8BE8-463F-AB7D-1B3375BB5DA9}"/>
              </a:ext>
            </a:extLst>
          </p:cNvPr>
          <p:cNvSpPr>
            <a:spLocks noGrp="1"/>
          </p:cNvSpPr>
          <p:nvPr>
            <p:ph idx="1"/>
          </p:nvPr>
        </p:nvSpPr>
        <p:spPr/>
        <p:txBody>
          <a:bodyPr/>
          <a:lstStyle/>
          <a:p>
            <a:r>
              <a:rPr lang="en-US" dirty="0"/>
              <a:t>By the Treaty of Paris in 1763, Canada- or New France, as it was called- passed into the hands of the British. </a:t>
            </a:r>
          </a:p>
          <a:p>
            <a:r>
              <a:rPr lang="en-US" dirty="0"/>
              <a:t>By 1800, most Canadians favored more autonomy, although the colonists disagreed on the form this autonomy should take. </a:t>
            </a:r>
          </a:p>
          <a:p>
            <a:endParaRPr lang="en-US" dirty="0"/>
          </a:p>
          <a:p>
            <a:r>
              <a:rPr lang="en-US" dirty="0"/>
              <a:t>Upper Canada (now Ontario) was predominately English-speaking, whereas Lower Canada (now Quebec) was dominated by French Canadians. </a:t>
            </a:r>
          </a:p>
        </p:txBody>
      </p:sp>
    </p:spTree>
    <p:extLst>
      <p:ext uri="{BB962C8B-B14F-4D97-AF65-F5344CB8AC3E}">
        <p14:creationId xmlns:p14="http://schemas.microsoft.com/office/powerpoint/2010/main" val="1788667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E448-06E9-4F1B-BEC7-943A9D9D83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13875F-E6A8-4945-BE92-6C7CBF7F58DB}"/>
              </a:ext>
            </a:extLst>
          </p:cNvPr>
          <p:cNvSpPr>
            <a:spLocks noGrp="1"/>
          </p:cNvSpPr>
          <p:nvPr>
            <p:ph idx="1"/>
          </p:nvPr>
        </p:nvSpPr>
        <p:spPr/>
        <p:txBody>
          <a:bodyPr/>
          <a:lstStyle/>
          <a:p>
            <a:r>
              <a:rPr lang="en-US" dirty="0"/>
              <a:t>A dramatic increase in immigration to Canada from Great Britain (almost one million immigrants between 1815 and 1850) also fueled the desire for self-government. </a:t>
            </a:r>
          </a:p>
          <a:p>
            <a:endParaRPr lang="en-US" dirty="0"/>
          </a:p>
          <a:p>
            <a:r>
              <a:rPr lang="en-US" dirty="0"/>
              <a:t>In 1837, a number of Canadian groups rose in rebellion against British authority. </a:t>
            </a:r>
          </a:p>
          <a:p>
            <a:r>
              <a:rPr lang="en-US" dirty="0"/>
              <a:t>Rebels in Lower Canada demanded separation from Britain, creation of a republic, universal male suffrage, and freedom of the press. </a:t>
            </a:r>
          </a:p>
        </p:txBody>
      </p:sp>
    </p:spTree>
    <p:extLst>
      <p:ext uri="{BB962C8B-B14F-4D97-AF65-F5344CB8AC3E}">
        <p14:creationId xmlns:p14="http://schemas.microsoft.com/office/powerpoint/2010/main" val="3418544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0C40-CE05-4380-94FF-1061E19BA4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58C49E-DAFB-4183-B1F9-3A9D43E13058}"/>
              </a:ext>
            </a:extLst>
          </p:cNvPr>
          <p:cNvSpPr>
            <a:spLocks noGrp="1"/>
          </p:cNvSpPr>
          <p:nvPr>
            <p:ph idx="1"/>
          </p:nvPr>
        </p:nvSpPr>
        <p:spPr/>
        <p:txBody>
          <a:bodyPr/>
          <a:lstStyle/>
          <a:p>
            <a:r>
              <a:rPr lang="en-US" dirty="0"/>
              <a:t>Although the rebellions were crushed by the following year, the British government now began to seek ways to satisfy some of the Canadian demands. </a:t>
            </a:r>
          </a:p>
          <a:p>
            <a:endParaRPr lang="en-US" dirty="0"/>
          </a:p>
          <a:p>
            <a:r>
              <a:rPr lang="en-US" dirty="0"/>
              <a:t>The American Civil War proved to be a turning point. </a:t>
            </a:r>
          </a:p>
          <a:p>
            <a:r>
              <a:rPr lang="en-US" dirty="0"/>
              <a:t>Fearful of American designs on Canada during the war and eager to reduce the costs of maintaining the colonies, the British government finally capitulated to Canadian demands. </a:t>
            </a:r>
          </a:p>
          <a:p>
            <a:endParaRPr lang="en-US" dirty="0"/>
          </a:p>
          <a:p>
            <a:r>
              <a:rPr lang="en-US" dirty="0"/>
              <a:t>In 1867, Parliament established the Canadian nation- the Dominion of Canada- with its own constitution. </a:t>
            </a:r>
          </a:p>
          <a:p>
            <a:endParaRPr lang="en-US" dirty="0"/>
          </a:p>
        </p:txBody>
      </p:sp>
    </p:spTree>
    <p:extLst>
      <p:ext uri="{BB962C8B-B14F-4D97-AF65-F5344CB8AC3E}">
        <p14:creationId xmlns:p14="http://schemas.microsoft.com/office/powerpoint/2010/main" val="3110698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81B6-1FC6-428C-966B-B6FBABABEB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7D5413-8493-47CA-8AEB-4110A61EB154}"/>
              </a:ext>
            </a:extLst>
          </p:cNvPr>
          <p:cNvSpPr>
            <a:spLocks noGrp="1"/>
          </p:cNvSpPr>
          <p:nvPr>
            <p:ph idx="1"/>
          </p:nvPr>
        </p:nvSpPr>
        <p:spPr/>
        <p:txBody>
          <a:bodyPr/>
          <a:lstStyle/>
          <a:p>
            <a:r>
              <a:rPr lang="en-US" dirty="0"/>
              <a:t>Canada now possessed a parliamentary system and ruled itself, although foreign affairs still remained under the control of the British government. </a:t>
            </a:r>
          </a:p>
        </p:txBody>
      </p:sp>
    </p:spTree>
    <p:extLst>
      <p:ext uri="{BB962C8B-B14F-4D97-AF65-F5344CB8AC3E}">
        <p14:creationId xmlns:p14="http://schemas.microsoft.com/office/powerpoint/2010/main" val="63884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9589-4A47-4960-911F-42615BC3B2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978811-DB26-4BDD-A4BE-0837CB9BB637}"/>
              </a:ext>
            </a:extLst>
          </p:cNvPr>
          <p:cNvSpPr>
            <a:spLocks noGrp="1"/>
          </p:cNvSpPr>
          <p:nvPr>
            <p:ph idx="1"/>
          </p:nvPr>
        </p:nvSpPr>
        <p:spPr/>
        <p:txBody>
          <a:bodyPr>
            <a:normAutofit/>
          </a:bodyPr>
          <a:lstStyle/>
          <a:p>
            <a:r>
              <a:rPr lang="en-US" sz="2400" dirty="0"/>
              <a:t>The development of industrialization after 1850, especially in Vienna and the provinces of Bohemia and Galicia, served to bring some economic and social change to the empire in the form of an urban proletariat, labor unrest, and a new industrial middle class. </a:t>
            </a:r>
          </a:p>
        </p:txBody>
      </p:sp>
    </p:spTree>
    <p:extLst>
      <p:ext uri="{BB962C8B-B14F-4D97-AF65-F5344CB8AC3E}">
        <p14:creationId xmlns:p14="http://schemas.microsoft.com/office/powerpoint/2010/main" val="107660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1F46-2B11-44FE-97CF-48F853A4BE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14705E-B417-4FA0-AFF6-240F3BCCBBF8}"/>
              </a:ext>
            </a:extLst>
          </p:cNvPr>
          <p:cNvSpPr>
            <a:spLocks noGrp="1"/>
          </p:cNvSpPr>
          <p:nvPr>
            <p:ph idx="1"/>
          </p:nvPr>
        </p:nvSpPr>
        <p:spPr/>
        <p:txBody>
          <a:bodyPr/>
          <a:lstStyle/>
          <a:p>
            <a:r>
              <a:rPr lang="en-US" dirty="0"/>
              <a:t>In 1851, the revolutionary constitutions were abolished and a system of centralized autocracy was imposed on the empire. </a:t>
            </a:r>
          </a:p>
          <a:p>
            <a:endParaRPr lang="en-US" dirty="0"/>
          </a:p>
          <a:p>
            <a:r>
              <a:rPr lang="en-US" dirty="0"/>
              <a:t>Under the leadership of Alexander von Bach (1813- 1893), local privileges were subordinated to a unified system of administration, law, and taxation implemented by German-speaking officials. </a:t>
            </a:r>
          </a:p>
        </p:txBody>
      </p:sp>
    </p:spTree>
    <p:extLst>
      <p:ext uri="{BB962C8B-B14F-4D97-AF65-F5344CB8AC3E}">
        <p14:creationId xmlns:p14="http://schemas.microsoft.com/office/powerpoint/2010/main" val="1697270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84C9C-A58F-47A6-8A42-52EA1BCE96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5C574E-3DF4-4070-9467-06C6373E7137}"/>
              </a:ext>
            </a:extLst>
          </p:cNvPr>
          <p:cNvSpPr>
            <a:spLocks noGrp="1"/>
          </p:cNvSpPr>
          <p:nvPr>
            <p:ph idx="1"/>
          </p:nvPr>
        </p:nvSpPr>
        <p:spPr/>
        <p:txBody>
          <a:bodyPr>
            <a:normAutofit/>
          </a:bodyPr>
          <a:lstStyle/>
          <a:p>
            <a:r>
              <a:rPr lang="en-US" sz="2800" dirty="0"/>
              <a:t>After Austria’s defeat in the Italian war in 1859, the Emperor Francis Joseph (1848-1916) attempted to establish an imperial parliament (Reichsrat) with a nominated upper house and an elected lower house of representatives. </a:t>
            </a:r>
          </a:p>
        </p:txBody>
      </p:sp>
    </p:spTree>
    <p:extLst>
      <p:ext uri="{BB962C8B-B14F-4D97-AF65-F5344CB8AC3E}">
        <p14:creationId xmlns:p14="http://schemas.microsoft.com/office/powerpoint/2010/main" val="299615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33990-9781-4845-975E-324964F5BD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7F02B5-88D3-4DCC-B92E-082C28A60DE0}"/>
              </a:ext>
            </a:extLst>
          </p:cNvPr>
          <p:cNvSpPr>
            <a:spLocks noGrp="1"/>
          </p:cNvSpPr>
          <p:nvPr>
            <p:ph idx="1"/>
          </p:nvPr>
        </p:nvSpPr>
        <p:spPr/>
        <p:txBody>
          <a:bodyPr/>
          <a:lstStyle/>
          <a:p>
            <a:r>
              <a:rPr lang="en-US" dirty="0"/>
              <a:t>Only when military disaster struck again in the Austro-Prussian War did the Austrians deal with the fiercely nationalistic Hungarians. </a:t>
            </a:r>
          </a:p>
          <a:p>
            <a:endParaRPr lang="en-US" dirty="0"/>
          </a:p>
          <a:p>
            <a:r>
              <a:rPr lang="en-US" dirty="0"/>
              <a:t>The result was the negotiated </a:t>
            </a:r>
            <a:r>
              <a:rPr lang="en-US" dirty="0" err="1"/>
              <a:t>Ausgleich</a:t>
            </a:r>
            <a:r>
              <a:rPr lang="en-US" dirty="0"/>
              <a:t>, or Compromise, of 1867, which created the dual monarchy of Austria-Hungary. </a:t>
            </a:r>
          </a:p>
          <a:p>
            <a:endParaRPr lang="en-US" dirty="0"/>
          </a:p>
          <a:p>
            <a:r>
              <a:rPr lang="en-US" dirty="0"/>
              <a:t>Each part of the empire now had a constitution, its own bicameral legislature, its own government machinery for domestic affairs, and its own capital (Vienna for Austria and Buda- soon to be united with Pest, across the river- for Hungary). </a:t>
            </a:r>
          </a:p>
        </p:txBody>
      </p:sp>
    </p:spTree>
    <p:extLst>
      <p:ext uri="{BB962C8B-B14F-4D97-AF65-F5344CB8AC3E}">
        <p14:creationId xmlns:p14="http://schemas.microsoft.com/office/powerpoint/2010/main" val="244313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C8E9C-F7B7-49B3-96B4-8CE427D46BD2}"/>
              </a:ext>
            </a:extLst>
          </p:cNvPr>
          <p:cNvSpPr>
            <a:spLocks noGrp="1"/>
          </p:cNvSpPr>
          <p:nvPr>
            <p:ph type="title"/>
          </p:nvPr>
        </p:nvSpPr>
        <p:spPr/>
        <p:txBody>
          <a:bodyPr/>
          <a:lstStyle/>
          <a:p>
            <a:r>
              <a:rPr lang="en-US" dirty="0"/>
              <a:t>The Nationalities Problem </a:t>
            </a:r>
          </a:p>
        </p:txBody>
      </p:sp>
      <p:sp>
        <p:nvSpPr>
          <p:cNvPr id="3" name="Content Placeholder 2">
            <a:extLst>
              <a:ext uri="{FF2B5EF4-FFF2-40B4-BE49-F238E27FC236}">
                <a16:creationId xmlns:a16="http://schemas.microsoft.com/office/drawing/2014/main" id="{38DD9053-F2E1-4B97-BE5C-9824428268EE}"/>
              </a:ext>
            </a:extLst>
          </p:cNvPr>
          <p:cNvSpPr>
            <a:spLocks noGrp="1"/>
          </p:cNvSpPr>
          <p:nvPr>
            <p:ph idx="1"/>
          </p:nvPr>
        </p:nvSpPr>
        <p:spPr/>
        <p:txBody>
          <a:bodyPr>
            <a:normAutofit/>
          </a:bodyPr>
          <a:lstStyle/>
          <a:p>
            <a:r>
              <a:rPr lang="en-US" sz="2800" dirty="0"/>
              <a:t>Dualism is the alliance of the conservative, reactionary and any apparently liberal elements in Hungary with those of the Austrian Germans who despise liberty, for the oppression of the other nationalities and races. </a:t>
            </a:r>
          </a:p>
          <a:p>
            <a:endParaRPr lang="en-US" sz="2800" dirty="0"/>
          </a:p>
          <a:p>
            <a:r>
              <a:rPr lang="en-US" sz="2800" dirty="0"/>
              <a:t>The nationalities problem persisted until the demise of the empire at the end of World War I. </a:t>
            </a:r>
          </a:p>
        </p:txBody>
      </p:sp>
    </p:spTree>
    <p:extLst>
      <p:ext uri="{BB962C8B-B14F-4D97-AF65-F5344CB8AC3E}">
        <p14:creationId xmlns:p14="http://schemas.microsoft.com/office/powerpoint/2010/main" val="3490791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18AD-2CF3-4C60-B02D-11D92F462DDB}"/>
              </a:ext>
            </a:extLst>
          </p:cNvPr>
          <p:cNvSpPr>
            <a:spLocks noGrp="1"/>
          </p:cNvSpPr>
          <p:nvPr>
            <p:ph type="title"/>
          </p:nvPr>
        </p:nvSpPr>
        <p:spPr/>
        <p:txBody>
          <a:bodyPr/>
          <a:lstStyle/>
          <a:p>
            <a:r>
              <a:rPr lang="en-US" dirty="0"/>
              <a:t>Imperial Russia </a:t>
            </a:r>
          </a:p>
        </p:txBody>
      </p:sp>
      <p:sp>
        <p:nvSpPr>
          <p:cNvPr id="3" name="Content Placeholder 2">
            <a:extLst>
              <a:ext uri="{FF2B5EF4-FFF2-40B4-BE49-F238E27FC236}">
                <a16:creationId xmlns:a16="http://schemas.microsoft.com/office/drawing/2014/main" id="{0BA4D651-5620-4D89-9924-98E08D96AE7B}"/>
              </a:ext>
            </a:extLst>
          </p:cNvPr>
          <p:cNvSpPr>
            <a:spLocks noGrp="1"/>
          </p:cNvSpPr>
          <p:nvPr>
            <p:ph idx="1"/>
          </p:nvPr>
        </p:nvSpPr>
        <p:spPr/>
        <p:txBody>
          <a:bodyPr>
            <a:normAutofit/>
          </a:bodyPr>
          <a:lstStyle/>
          <a:p>
            <a:r>
              <a:rPr lang="en-US" sz="2400" dirty="0"/>
              <a:t>Russia’s defeat in the Crimean War at the hands of the British and French revealed the blatant deficiencies behind the façade of absolute power and made it clear event to staunch conservatives that Russia was falling hopelessly behind the western European powers. </a:t>
            </a:r>
          </a:p>
          <a:p>
            <a:endParaRPr lang="en-US" sz="2400" dirty="0"/>
          </a:p>
          <a:p>
            <a:endParaRPr lang="en-US" sz="2400" dirty="0"/>
          </a:p>
          <a:p>
            <a:r>
              <a:rPr lang="en-US" sz="2400" dirty="0"/>
              <a:t>Tsar Alexander II (1855-1881), who came to power in the midst of the Crimean War, turned his energies to a serious overhaul of the Russian system. </a:t>
            </a:r>
          </a:p>
        </p:txBody>
      </p:sp>
    </p:spTree>
    <p:extLst>
      <p:ext uri="{BB962C8B-B14F-4D97-AF65-F5344CB8AC3E}">
        <p14:creationId xmlns:p14="http://schemas.microsoft.com/office/powerpoint/2010/main" val="96114405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519</TotalTime>
  <Words>2129</Words>
  <Application>Microsoft Office PowerPoint</Application>
  <PresentationFormat>Widescreen</PresentationFormat>
  <Paragraphs>131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Gill Sans MT</vt:lpstr>
      <vt:lpstr>Impact</vt:lpstr>
      <vt:lpstr>Badge</vt:lpstr>
      <vt:lpstr>Ap European History  Chapter 22 Section 3: </vt:lpstr>
      <vt:lpstr>PowerPoint Presentation</vt:lpstr>
      <vt:lpstr>The Austrian Empire: toward a Dual Monarchy </vt:lpstr>
      <vt:lpstr>PowerPoint Presentation</vt:lpstr>
      <vt:lpstr>PowerPoint Presentation</vt:lpstr>
      <vt:lpstr>PowerPoint Presentation</vt:lpstr>
      <vt:lpstr>PowerPoint Presentation</vt:lpstr>
      <vt:lpstr>The Nationalities Problem </vt:lpstr>
      <vt:lpstr>Imperial Russia </vt:lpstr>
      <vt:lpstr>PowerPoint Presentation</vt:lpstr>
      <vt:lpstr>PowerPoint Presentation</vt:lpstr>
      <vt:lpstr>PowerPoint Presentation</vt:lpstr>
      <vt:lpstr>PowerPoint Presentation</vt:lpstr>
      <vt:lpstr>Great Britain: the Victorian 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United States: Civil War and Reunion.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emergence of a Canadian nation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22 Section 3: </dc:title>
  <dc:creator>Tyler Moudry</dc:creator>
  <cp:lastModifiedBy>Tyler Moudry</cp:lastModifiedBy>
  <cp:revision>17</cp:revision>
  <dcterms:created xsi:type="dcterms:W3CDTF">2019-03-03T04:13:56Z</dcterms:created>
  <dcterms:modified xsi:type="dcterms:W3CDTF">2019-03-03T12:53:10Z</dcterms:modified>
</cp:coreProperties>
</file>