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2/28/2019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2/28/2019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2/28/2019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2/28/2019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2/28/2019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45470-0F8B-4963-984F-B1B5FE5C45E5}"/>
              </a:ext>
            </a:extLst>
          </p:cNvPr>
          <p:cNvSpPr>
            <a:spLocks noGrp="1"/>
          </p:cNvSpPr>
          <p:nvPr>
            <p:ph type="ctrTitle"/>
          </p:nvPr>
        </p:nvSpPr>
        <p:spPr/>
        <p:txBody>
          <a:bodyPr/>
          <a:lstStyle/>
          <a:p>
            <a:r>
              <a:rPr lang="en-US" dirty="0"/>
              <a:t>Chapter 22 Section 2: </a:t>
            </a:r>
          </a:p>
        </p:txBody>
      </p:sp>
      <p:sp>
        <p:nvSpPr>
          <p:cNvPr id="3" name="Subtitle 2">
            <a:extLst>
              <a:ext uri="{FF2B5EF4-FFF2-40B4-BE49-F238E27FC236}">
                <a16:creationId xmlns:a16="http://schemas.microsoft.com/office/drawing/2014/main" id="{BE2CF71F-D0AD-4BF8-9079-BF62AD659A17}"/>
              </a:ext>
            </a:extLst>
          </p:cNvPr>
          <p:cNvSpPr>
            <a:spLocks noGrp="1"/>
          </p:cNvSpPr>
          <p:nvPr>
            <p:ph type="subTitle" idx="1"/>
          </p:nvPr>
        </p:nvSpPr>
        <p:spPr>
          <a:xfrm>
            <a:off x="2215045" y="4699592"/>
            <a:ext cx="8045373" cy="2021884"/>
          </a:xfrm>
        </p:spPr>
        <p:txBody>
          <a:bodyPr>
            <a:normAutofit/>
          </a:bodyPr>
          <a:lstStyle/>
          <a:p>
            <a:r>
              <a:rPr lang="en-US" sz="4000" dirty="0"/>
              <a:t>National Unification: Italy and Germany </a:t>
            </a:r>
          </a:p>
        </p:txBody>
      </p:sp>
    </p:spTree>
    <p:extLst>
      <p:ext uri="{BB962C8B-B14F-4D97-AF65-F5344CB8AC3E}">
        <p14:creationId xmlns:p14="http://schemas.microsoft.com/office/powerpoint/2010/main" val="12092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1D20A-E84A-4257-A18D-449573FB0CD9}"/>
              </a:ext>
            </a:extLst>
          </p:cNvPr>
          <p:cNvSpPr>
            <a:spLocks noGrp="1"/>
          </p:cNvSpPr>
          <p:nvPr>
            <p:ph type="title"/>
          </p:nvPr>
        </p:nvSpPr>
        <p:spPr/>
        <p:txBody>
          <a:bodyPr/>
          <a:lstStyle/>
          <a:p>
            <a:r>
              <a:rPr lang="en-US" dirty="0"/>
              <a:t>Why did Napoleon withdraw so hastily? </a:t>
            </a:r>
          </a:p>
        </p:txBody>
      </p:sp>
      <p:sp>
        <p:nvSpPr>
          <p:cNvPr id="3" name="Content Placeholder 2">
            <a:extLst>
              <a:ext uri="{FF2B5EF4-FFF2-40B4-BE49-F238E27FC236}">
                <a16:creationId xmlns:a16="http://schemas.microsoft.com/office/drawing/2014/main" id="{846850BF-532B-468E-959F-79D6261EE8E4}"/>
              </a:ext>
            </a:extLst>
          </p:cNvPr>
          <p:cNvSpPr>
            <a:spLocks noGrp="1"/>
          </p:cNvSpPr>
          <p:nvPr>
            <p:ph idx="1"/>
          </p:nvPr>
        </p:nvSpPr>
        <p:spPr/>
        <p:txBody>
          <a:bodyPr>
            <a:normAutofit/>
          </a:bodyPr>
          <a:lstStyle/>
          <a:p>
            <a:r>
              <a:rPr lang="en-US" sz="2800" dirty="0"/>
              <a:t>He realized that despite two losses, the Austrian army had not yet been defeated; </a:t>
            </a:r>
          </a:p>
          <a:p>
            <a:r>
              <a:rPr lang="en-US" sz="2800" dirty="0"/>
              <a:t>The struggle might be longer and more costly than he had anticipated. </a:t>
            </a:r>
          </a:p>
          <a:p>
            <a:r>
              <a:rPr lang="en-US" sz="2800" dirty="0"/>
              <a:t>The Prussian were mobilizing in support of Austria</a:t>
            </a:r>
          </a:p>
          <a:p>
            <a:r>
              <a:rPr lang="en-US" sz="2800" dirty="0"/>
              <a:t>Napoleon III had no desire to take on two enemies at once. </a:t>
            </a:r>
          </a:p>
        </p:txBody>
      </p:sp>
    </p:spTree>
    <p:extLst>
      <p:ext uri="{BB962C8B-B14F-4D97-AF65-F5344CB8AC3E}">
        <p14:creationId xmlns:p14="http://schemas.microsoft.com/office/powerpoint/2010/main" val="596865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C4B2E-EFFB-4180-845E-0213251908D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D1FFE13-1E33-4F58-9D95-6E5D68007F94}"/>
              </a:ext>
            </a:extLst>
          </p:cNvPr>
          <p:cNvSpPr>
            <a:spLocks noGrp="1"/>
          </p:cNvSpPr>
          <p:nvPr>
            <p:ph idx="1"/>
          </p:nvPr>
        </p:nvSpPr>
        <p:spPr/>
        <p:txBody>
          <a:bodyPr/>
          <a:lstStyle/>
          <a:p>
            <a:r>
              <a:rPr lang="en-US" dirty="0"/>
              <a:t>As a result of Napoleon’s peace with Austria, Piedmont received only Lombardy. </a:t>
            </a:r>
          </a:p>
          <a:p>
            <a:r>
              <a:rPr lang="en-US" dirty="0"/>
              <a:t>Venetia remained under Austrian control.</a:t>
            </a:r>
          </a:p>
          <a:p>
            <a:endParaRPr lang="en-US" dirty="0"/>
          </a:p>
          <a:p>
            <a:r>
              <a:rPr lang="en-US" dirty="0"/>
              <a:t>Soon after the war with Austria had begun, some northern Italian states, namely Parma, Modena, Tuscany, and part of the Papal States, had been taken over by nationalists. </a:t>
            </a:r>
          </a:p>
        </p:txBody>
      </p:sp>
    </p:spTree>
    <p:extLst>
      <p:ext uri="{BB962C8B-B14F-4D97-AF65-F5344CB8AC3E}">
        <p14:creationId xmlns:p14="http://schemas.microsoft.com/office/powerpoint/2010/main" val="2285216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7293-869D-490D-AB8A-660E8AABCEE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DDBFFD-05C7-426D-A7BF-16710CDF246B}"/>
              </a:ext>
            </a:extLst>
          </p:cNvPr>
          <p:cNvSpPr>
            <a:spLocks noGrp="1"/>
          </p:cNvSpPr>
          <p:nvPr>
            <p:ph idx="1"/>
          </p:nvPr>
        </p:nvSpPr>
        <p:spPr/>
        <p:txBody>
          <a:bodyPr/>
          <a:lstStyle/>
          <a:p>
            <a:r>
              <a:rPr lang="en-US" dirty="0"/>
              <a:t>In </a:t>
            </a:r>
            <a:r>
              <a:rPr lang="en-US" dirty="0" err="1"/>
              <a:t>plebisicites</a:t>
            </a:r>
            <a:r>
              <a:rPr lang="en-US" dirty="0"/>
              <a:t> held in 1860, these states agreed to join Piedmont. </a:t>
            </a:r>
          </a:p>
          <a:p>
            <a:r>
              <a:rPr lang="en-US" dirty="0"/>
              <a:t>Napoleon, in return for Nice and Savoy, agreed to the annexations. </a:t>
            </a:r>
          </a:p>
        </p:txBody>
      </p:sp>
    </p:spTree>
    <p:extLst>
      <p:ext uri="{BB962C8B-B14F-4D97-AF65-F5344CB8AC3E}">
        <p14:creationId xmlns:p14="http://schemas.microsoft.com/office/powerpoint/2010/main" val="3557341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7F814-4B67-4650-A6E9-B57B0FDFB641}"/>
              </a:ext>
            </a:extLst>
          </p:cNvPr>
          <p:cNvSpPr>
            <a:spLocks noGrp="1"/>
          </p:cNvSpPr>
          <p:nvPr>
            <p:ph type="title"/>
          </p:nvPr>
        </p:nvSpPr>
        <p:spPr/>
        <p:txBody>
          <a:bodyPr/>
          <a:lstStyle/>
          <a:p>
            <a:r>
              <a:rPr lang="en-US" dirty="0"/>
              <a:t>Giuseppe Garibaldi </a:t>
            </a:r>
          </a:p>
        </p:txBody>
      </p:sp>
      <p:sp>
        <p:nvSpPr>
          <p:cNvPr id="3" name="Content Placeholder 2">
            <a:extLst>
              <a:ext uri="{FF2B5EF4-FFF2-40B4-BE49-F238E27FC236}">
                <a16:creationId xmlns:a16="http://schemas.microsoft.com/office/drawing/2014/main" id="{83F6B074-0342-4DF7-9179-EBB6AA78EAAA}"/>
              </a:ext>
            </a:extLst>
          </p:cNvPr>
          <p:cNvSpPr>
            <a:spLocks noGrp="1"/>
          </p:cNvSpPr>
          <p:nvPr>
            <p:ph idx="1"/>
          </p:nvPr>
        </p:nvSpPr>
        <p:spPr/>
        <p:txBody>
          <a:bodyPr/>
          <a:lstStyle/>
          <a:p>
            <a:r>
              <a:rPr lang="en-US" dirty="0"/>
              <a:t>Meanwhile, in southern Italy, an new leader of Italian unification had come to the fore.</a:t>
            </a:r>
          </a:p>
          <a:p>
            <a:pPr marL="0" indent="0">
              <a:buNone/>
            </a:pPr>
            <a:endParaRPr lang="en-US" b="1" dirty="0"/>
          </a:p>
          <a:p>
            <a:r>
              <a:rPr lang="en-US" b="1" dirty="0"/>
              <a:t>Giuseppe Garibaldi </a:t>
            </a:r>
            <a:r>
              <a:rPr lang="en-US" dirty="0"/>
              <a:t>(1807-1882), a dedicated Italian patriot who had supported Mazzini and the republican cause of Young Italy, raised an army of a thousand Red Shirts, as his volunteers were called because of their distinctive dress, and on May 11, 1860 landed in Sicily, where a revolt had broken out against the Bourbon king of the Two </a:t>
            </a:r>
            <a:r>
              <a:rPr lang="en-US" dirty="0" err="1"/>
              <a:t>Sicilies</a:t>
            </a:r>
            <a:r>
              <a:rPr lang="en-US" dirty="0"/>
              <a:t>. </a:t>
            </a:r>
          </a:p>
        </p:txBody>
      </p:sp>
    </p:spTree>
    <p:extLst>
      <p:ext uri="{BB962C8B-B14F-4D97-AF65-F5344CB8AC3E}">
        <p14:creationId xmlns:p14="http://schemas.microsoft.com/office/powerpoint/2010/main" val="2142561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E1E2E-548F-49CC-8B41-82BC5D18CA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E1554A-C581-49B2-8F16-3DC98B8E05A6}"/>
              </a:ext>
            </a:extLst>
          </p:cNvPr>
          <p:cNvSpPr>
            <a:spLocks noGrp="1"/>
          </p:cNvSpPr>
          <p:nvPr>
            <p:ph idx="1"/>
          </p:nvPr>
        </p:nvSpPr>
        <p:spPr/>
        <p:txBody>
          <a:bodyPr>
            <a:normAutofit lnSpcReduction="10000"/>
          </a:bodyPr>
          <a:lstStyle/>
          <a:p>
            <a:r>
              <a:rPr lang="en-US" dirty="0"/>
              <a:t>Although his forces were greatly outnumbered, Garibaldi’s daring tactics won the day. </a:t>
            </a:r>
          </a:p>
          <a:p>
            <a:r>
              <a:rPr lang="en-US" dirty="0"/>
              <a:t>By the end of July 1860, most of Sicily had been pacified under Garibaldi’s control. </a:t>
            </a:r>
          </a:p>
          <a:p>
            <a:endParaRPr lang="en-US" dirty="0"/>
          </a:p>
          <a:p>
            <a:endParaRPr lang="en-US" dirty="0"/>
          </a:p>
          <a:p>
            <a:r>
              <a:rPr lang="en-US" dirty="0"/>
              <a:t>At this point, Cavour reentered the scene. </a:t>
            </a:r>
          </a:p>
          <a:p>
            <a:r>
              <a:rPr lang="en-US" dirty="0"/>
              <a:t>Aware that Garibaldi planned to march on Rome, Cavour feared that such a move would bring war with France as the defender of papal interests. </a:t>
            </a:r>
          </a:p>
          <a:p>
            <a:r>
              <a:rPr lang="en-US" dirty="0"/>
              <a:t>Garibaldi and his men favored a democratic republicanism; </a:t>
            </a:r>
            <a:r>
              <a:rPr lang="en-US" dirty="0" err="1"/>
              <a:t>Cavor</a:t>
            </a:r>
            <a:r>
              <a:rPr lang="en-US" dirty="0"/>
              <a:t> did not and acted quickly to preempt Garibaldi.  </a:t>
            </a:r>
          </a:p>
        </p:txBody>
      </p:sp>
    </p:spTree>
    <p:extLst>
      <p:ext uri="{BB962C8B-B14F-4D97-AF65-F5344CB8AC3E}">
        <p14:creationId xmlns:p14="http://schemas.microsoft.com/office/powerpoint/2010/main" val="40824228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84A57-2126-4BDD-8E76-C57B520921E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A3CD74-81DB-4572-8C30-6419CA45E1A3}"/>
              </a:ext>
            </a:extLst>
          </p:cNvPr>
          <p:cNvSpPr>
            <a:spLocks noGrp="1"/>
          </p:cNvSpPr>
          <p:nvPr>
            <p:ph idx="1"/>
          </p:nvPr>
        </p:nvSpPr>
        <p:spPr/>
        <p:txBody>
          <a:bodyPr/>
          <a:lstStyle/>
          <a:p>
            <a:r>
              <a:rPr lang="en-US" dirty="0"/>
              <a:t>The </a:t>
            </a:r>
            <a:r>
              <a:rPr lang="en-US" dirty="0" err="1"/>
              <a:t>Piedmontese</a:t>
            </a:r>
            <a:r>
              <a:rPr lang="en-US" dirty="0"/>
              <a:t> army invaded the Papal States and , bypassing Rome, moved into the kingdom of Naples. </a:t>
            </a:r>
          </a:p>
          <a:p>
            <a:endParaRPr lang="en-US" dirty="0"/>
          </a:p>
          <a:p>
            <a:r>
              <a:rPr lang="en-US" dirty="0"/>
              <a:t>Plebiscites in the Papal States and the kingdom of the Two </a:t>
            </a:r>
            <a:r>
              <a:rPr lang="en-US" dirty="0" err="1"/>
              <a:t>Sicilies</a:t>
            </a:r>
            <a:r>
              <a:rPr lang="en-US" dirty="0"/>
              <a:t> resulted in overwhelming support for union with Piedmont. </a:t>
            </a:r>
          </a:p>
          <a:p>
            <a:endParaRPr lang="en-US" dirty="0"/>
          </a:p>
          <a:p>
            <a:r>
              <a:rPr lang="en-US" dirty="0"/>
              <a:t>On March 17, 1861, the new kingdom of Italy was proclaimed under a centralized government subordinated to the control of Piedmont and </a:t>
            </a:r>
            <a:r>
              <a:rPr lang="en-US" b="1" dirty="0"/>
              <a:t>King Victor Emmanuel II </a:t>
            </a:r>
            <a:r>
              <a:rPr lang="en-US" dirty="0"/>
              <a:t>(1861-1878) of the house of Savoy. </a:t>
            </a:r>
          </a:p>
        </p:txBody>
      </p:sp>
    </p:spTree>
    <p:extLst>
      <p:ext uri="{BB962C8B-B14F-4D97-AF65-F5344CB8AC3E}">
        <p14:creationId xmlns:p14="http://schemas.microsoft.com/office/powerpoint/2010/main" val="4061743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3F263-2CE0-4CA9-8F1C-638C234224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5D7FC1-A251-4F43-8E7B-F6D34E35C575}"/>
              </a:ext>
            </a:extLst>
          </p:cNvPr>
          <p:cNvSpPr>
            <a:spLocks noGrp="1"/>
          </p:cNvSpPr>
          <p:nvPr>
            <p:ph idx="1"/>
          </p:nvPr>
        </p:nvSpPr>
        <p:spPr/>
        <p:txBody>
          <a:bodyPr/>
          <a:lstStyle/>
          <a:p>
            <a:r>
              <a:rPr lang="en-US" dirty="0"/>
              <a:t>It was the Prussian army that indirectly completed the task of Italian unification. </a:t>
            </a:r>
          </a:p>
          <a:p>
            <a:r>
              <a:rPr lang="en-US" dirty="0"/>
              <a:t>In the </a:t>
            </a:r>
            <a:r>
              <a:rPr lang="en-US" b="1" dirty="0"/>
              <a:t>Austro-Prussian War of 1866, </a:t>
            </a:r>
            <a:r>
              <a:rPr lang="en-US" dirty="0"/>
              <a:t>the new Italian state became an ally of Prussia. </a:t>
            </a:r>
          </a:p>
          <a:p>
            <a:r>
              <a:rPr lang="en-US" dirty="0"/>
              <a:t>Although the Italian army was defeated by the Austrians, Prussia’s victory left the Italians with Venetia. </a:t>
            </a:r>
          </a:p>
          <a:p>
            <a:endParaRPr lang="en-US" dirty="0"/>
          </a:p>
          <a:p>
            <a:r>
              <a:rPr lang="en-US" dirty="0"/>
              <a:t>In 1870, the </a:t>
            </a:r>
            <a:r>
              <a:rPr lang="en-US" b="1" dirty="0"/>
              <a:t>Franco-Prussian War </a:t>
            </a:r>
            <a:r>
              <a:rPr lang="en-US" dirty="0"/>
              <a:t>resulted in the withdrawal of French troops from Rome.</a:t>
            </a:r>
          </a:p>
          <a:p>
            <a:r>
              <a:rPr lang="en-US" dirty="0"/>
              <a:t>The Italian army then annexed the city on September 20, 1870, and Rome became the new capital of the united Italian state. </a:t>
            </a:r>
          </a:p>
        </p:txBody>
      </p:sp>
    </p:spTree>
    <p:extLst>
      <p:ext uri="{BB962C8B-B14F-4D97-AF65-F5344CB8AC3E}">
        <p14:creationId xmlns:p14="http://schemas.microsoft.com/office/powerpoint/2010/main" val="41640516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35673-6CED-46EC-BB25-0E5556016A9A}"/>
              </a:ext>
            </a:extLst>
          </p:cNvPr>
          <p:cNvSpPr>
            <a:spLocks noGrp="1"/>
          </p:cNvSpPr>
          <p:nvPr>
            <p:ph type="title"/>
          </p:nvPr>
        </p:nvSpPr>
        <p:spPr/>
        <p:txBody>
          <a:bodyPr/>
          <a:lstStyle/>
          <a:p>
            <a:r>
              <a:rPr lang="en-US" dirty="0"/>
              <a:t>The Unification of Germany </a:t>
            </a:r>
          </a:p>
        </p:txBody>
      </p:sp>
      <p:sp>
        <p:nvSpPr>
          <p:cNvPr id="3" name="Content Placeholder 2">
            <a:extLst>
              <a:ext uri="{FF2B5EF4-FFF2-40B4-BE49-F238E27FC236}">
                <a16:creationId xmlns:a16="http://schemas.microsoft.com/office/drawing/2014/main" id="{3CD1DC56-04DF-4F30-AE6D-0F7C511AB519}"/>
              </a:ext>
            </a:extLst>
          </p:cNvPr>
          <p:cNvSpPr>
            <a:spLocks noGrp="1"/>
          </p:cNvSpPr>
          <p:nvPr>
            <p:ph idx="1"/>
          </p:nvPr>
        </p:nvSpPr>
        <p:spPr/>
        <p:txBody>
          <a:bodyPr/>
          <a:lstStyle/>
          <a:p>
            <a:r>
              <a:rPr lang="en-US" dirty="0"/>
              <a:t>After the failure of the Frankfurt Assembly to achieve German unification in 1848-1849, German nationalists focused on Austria and Prussia as the only two states powerful enough to dominate German affairs. </a:t>
            </a:r>
          </a:p>
          <a:p>
            <a:endParaRPr lang="en-US" dirty="0"/>
          </a:p>
          <a:p>
            <a:r>
              <a:rPr lang="en-US" dirty="0"/>
              <a:t>Austria had long controlled the existing Germanic Confederation, but Prussian power had grown, strongly reinforced by economic expansion in the 1850s. </a:t>
            </a:r>
          </a:p>
        </p:txBody>
      </p:sp>
    </p:spTree>
    <p:extLst>
      <p:ext uri="{BB962C8B-B14F-4D97-AF65-F5344CB8AC3E}">
        <p14:creationId xmlns:p14="http://schemas.microsoft.com/office/powerpoint/2010/main" val="414382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98938-36EB-4139-A8FA-67B1AFF0C10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02829E-3790-4E2A-894A-5BA0CE54DDB3}"/>
              </a:ext>
            </a:extLst>
          </p:cNvPr>
          <p:cNvSpPr>
            <a:spLocks noGrp="1"/>
          </p:cNvSpPr>
          <p:nvPr>
            <p:ph idx="1"/>
          </p:nvPr>
        </p:nvSpPr>
        <p:spPr/>
        <p:txBody>
          <a:bodyPr/>
          <a:lstStyle/>
          <a:p>
            <a:r>
              <a:rPr lang="en-US" dirty="0"/>
              <a:t>Prussia had formed the Zollverein, a German customs union, in 1834. By eliminating tolls on rivers and roads among member states, the Zollverein has stimulated trade and added to the prosperity of its member states. </a:t>
            </a:r>
          </a:p>
          <a:p>
            <a:endParaRPr lang="en-US" dirty="0"/>
          </a:p>
          <a:p>
            <a:r>
              <a:rPr lang="en-US" dirty="0"/>
              <a:t>By 1853, all the German states except Austria had joined the Prussian-dominated customs union. </a:t>
            </a:r>
          </a:p>
        </p:txBody>
      </p:sp>
    </p:spTree>
    <p:extLst>
      <p:ext uri="{BB962C8B-B14F-4D97-AF65-F5344CB8AC3E}">
        <p14:creationId xmlns:p14="http://schemas.microsoft.com/office/powerpoint/2010/main" val="322969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95079-9111-4CF7-9798-A620304A75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ACD05C5-4D8C-47DE-B966-233C5769706A}"/>
              </a:ext>
            </a:extLst>
          </p:cNvPr>
          <p:cNvSpPr>
            <a:spLocks noGrp="1"/>
          </p:cNvSpPr>
          <p:nvPr>
            <p:ph idx="1"/>
          </p:nvPr>
        </p:nvSpPr>
        <p:spPr/>
        <p:txBody>
          <a:bodyPr/>
          <a:lstStyle/>
          <a:p>
            <a:r>
              <a:rPr lang="en-US" dirty="0"/>
              <a:t>In 1861, King Frederick William IV died and was succeeded by his brother. </a:t>
            </a:r>
          </a:p>
          <a:p>
            <a:r>
              <a:rPr lang="en-US" dirty="0"/>
              <a:t>King William I (1861-1888) had definite ideas about the Prussian army because of his own military training. </a:t>
            </a:r>
          </a:p>
          <a:p>
            <a:endParaRPr lang="en-US" dirty="0"/>
          </a:p>
          <a:p>
            <a:pPr lvl="1"/>
            <a:r>
              <a:rPr lang="en-US" dirty="0"/>
              <a:t>The king planned to double the size of the army and institute three years of compulsory military service for all young men. </a:t>
            </a:r>
          </a:p>
        </p:txBody>
      </p:sp>
    </p:spTree>
    <p:extLst>
      <p:ext uri="{BB962C8B-B14F-4D97-AF65-F5344CB8AC3E}">
        <p14:creationId xmlns:p14="http://schemas.microsoft.com/office/powerpoint/2010/main" val="264135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13905-56A9-4872-90CD-AC1D791C8BB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290593D-1055-4AD0-ABD8-9F3F3A0002A0}"/>
              </a:ext>
            </a:extLst>
          </p:cNvPr>
          <p:cNvSpPr>
            <a:spLocks noGrp="1"/>
          </p:cNvSpPr>
          <p:nvPr>
            <p:ph idx="1"/>
          </p:nvPr>
        </p:nvSpPr>
        <p:spPr/>
        <p:txBody>
          <a:bodyPr>
            <a:noAutofit/>
          </a:bodyPr>
          <a:lstStyle/>
          <a:p>
            <a:r>
              <a:rPr lang="en-US" sz="3600" dirty="0"/>
              <a:t>The breakdown of the Concert of Europe opened the way for the Italians and the Germans to establish national states. </a:t>
            </a:r>
          </a:p>
          <a:p>
            <a:endParaRPr lang="en-US" sz="3600" dirty="0"/>
          </a:p>
          <a:p>
            <a:r>
              <a:rPr lang="en-US" sz="3600" dirty="0"/>
              <a:t>Their successful unifications transformed the power structure of the European continent. </a:t>
            </a:r>
          </a:p>
        </p:txBody>
      </p:sp>
    </p:spTree>
    <p:extLst>
      <p:ext uri="{BB962C8B-B14F-4D97-AF65-F5344CB8AC3E}">
        <p14:creationId xmlns:p14="http://schemas.microsoft.com/office/powerpoint/2010/main" val="7638705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CC9BF-8B6D-4E7B-A041-AF7BE22A61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70DF3B-291F-42D2-AFDA-2B66C071D41C}"/>
              </a:ext>
            </a:extLst>
          </p:cNvPr>
          <p:cNvSpPr>
            <a:spLocks noGrp="1"/>
          </p:cNvSpPr>
          <p:nvPr>
            <p:ph idx="1"/>
          </p:nvPr>
        </p:nvSpPr>
        <p:spPr/>
        <p:txBody>
          <a:bodyPr/>
          <a:lstStyle/>
          <a:p>
            <a:r>
              <a:rPr lang="en-US" dirty="0"/>
              <a:t>When the Prussian legislature rejected the new military budget submitted to parliament in March 1862, William I appointed a new prime minister, Count Otto von Bismarck (1815-1898). </a:t>
            </a:r>
          </a:p>
          <a:p>
            <a:endParaRPr lang="en-US" dirty="0"/>
          </a:p>
          <a:p>
            <a:r>
              <a:rPr lang="en-US" dirty="0"/>
              <a:t>Bismarck, regarded even by the king as too conservative, came to determine the course of modern German history. </a:t>
            </a:r>
          </a:p>
        </p:txBody>
      </p:sp>
    </p:spTree>
    <p:extLst>
      <p:ext uri="{BB962C8B-B14F-4D97-AF65-F5344CB8AC3E}">
        <p14:creationId xmlns:p14="http://schemas.microsoft.com/office/powerpoint/2010/main" val="8131666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5CB86-15B0-446D-84BB-E13CDD786F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A0819F-2D36-49BB-8F16-84D879D861F0}"/>
              </a:ext>
            </a:extLst>
          </p:cNvPr>
          <p:cNvSpPr>
            <a:spLocks noGrp="1"/>
          </p:cNvSpPr>
          <p:nvPr>
            <p:ph idx="1"/>
          </p:nvPr>
        </p:nvSpPr>
        <p:spPr/>
        <p:txBody>
          <a:bodyPr/>
          <a:lstStyle/>
          <a:p>
            <a:r>
              <a:rPr lang="en-US" dirty="0"/>
              <a:t>Otto von Bismarck was born into the Junker class, the traditional, landowning </a:t>
            </a:r>
            <a:r>
              <a:rPr lang="en-US" dirty="0" err="1"/>
              <a:t>aristorcracy</a:t>
            </a:r>
            <a:r>
              <a:rPr lang="en-US" dirty="0"/>
              <a:t> of Prussia, and remained loyal to it throughout his life. </a:t>
            </a:r>
          </a:p>
          <a:p>
            <a:endParaRPr lang="en-US" dirty="0"/>
          </a:p>
          <a:p>
            <a:pPr lvl="1"/>
            <a:r>
              <a:rPr lang="en-US" dirty="0"/>
              <a:t>Combined with his experience as Prussian ambassador to Russia and later to France, gave him opportunities to acquire a wide knowledge of European affairs and to learn how to assess the character of rulers. </a:t>
            </a:r>
          </a:p>
          <a:p>
            <a:pPr lvl="1"/>
            <a:endParaRPr lang="en-US" dirty="0"/>
          </a:p>
          <a:p>
            <a:pPr lvl="1"/>
            <a:r>
              <a:rPr lang="en-US" dirty="0"/>
              <a:t>Because Bismarck succeeded in guiding Prussia’s unification of Germany, it is often assumed that he had determined on a course of action that led precisely to that goal. </a:t>
            </a:r>
          </a:p>
        </p:txBody>
      </p:sp>
    </p:spTree>
    <p:extLst>
      <p:ext uri="{BB962C8B-B14F-4D97-AF65-F5344CB8AC3E}">
        <p14:creationId xmlns:p14="http://schemas.microsoft.com/office/powerpoint/2010/main" val="3155045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7F871-B29A-47BB-863F-26200430EF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DD213C-C28E-43EE-9DB3-D5429B062E6D}"/>
              </a:ext>
            </a:extLst>
          </p:cNvPr>
          <p:cNvSpPr>
            <a:spLocks noGrp="1"/>
          </p:cNvSpPr>
          <p:nvPr>
            <p:ph idx="1"/>
          </p:nvPr>
        </p:nvSpPr>
        <p:spPr/>
        <p:txBody>
          <a:bodyPr/>
          <a:lstStyle/>
          <a:p>
            <a:r>
              <a:rPr lang="en-US" dirty="0"/>
              <a:t>He was not a political gambler but a moderate who waged war only when all other diplomatic alternatives had been exhausted and when he was reasonably sure that all the military and diplomatic alternatives had been exhausted and when he was reasonable sure that all the military and diplomatic advantages were on his side. </a:t>
            </a:r>
          </a:p>
        </p:txBody>
      </p:sp>
    </p:spTree>
    <p:extLst>
      <p:ext uri="{BB962C8B-B14F-4D97-AF65-F5344CB8AC3E}">
        <p14:creationId xmlns:p14="http://schemas.microsoft.com/office/powerpoint/2010/main" val="1333071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C1AF3-33C1-450B-9A03-4E47983B60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C81169-17C6-479B-A324-75C74B12D0BF}"/>
              </a:ext>
            </a:extLst>
          </p:cNvPr>
          <p:cNvSpPr>
            <a:spLocks noGrp="1"/>
          </p:cNvSpPr>
          <p:nvPr>
            <p:ph idx="1"/>
          </p:nvPr>
        </p:nvSpPr>
        <p:spPr/>
        <p:txBody>
          <a:bodyPr/>
          <a:lstStyle/>
          <a:p>
            <a:r>
              <a:rPr lang="en-US" dirty="0"/>
              <a:t>Bismarck has often been portrayed as the ultimate realist, the foremost 19</a:t>
            </a:r>
            <a:r>
              <a:rPr lang="en-US" baseline="30000" dirty="0"/>
              <a:t>th</a:t>
            </a:r>
            <a:r>
              <a:rPr lang="en-US" dirty="0"/>
              <a:t> century </a:t>
            </a:r>
            <a:r>
              <a:rPr lang="en-US" dirty="0" err="1"/>
              <a:t>practioner</a:t>
            </a:r>
            <a:r>
              <a:rPr lang="en-US" dirty="0"/>
              <a:t> of Realpolitik. </a:t>
            </a:r>
          </a:p>
          <a:p>
            <a:endParaRPr lang="en-US" dirty="0"/>
          </a:p>
          <a:p>
            <a:r>
              <a:rPr lang="en-US" dirty="0"/>
              <a:t>In 1862, Bismarck resubmitted the army appropriations bill to parliament along with a passionate appeal to his liberal opponents. </a:t>
            </a:r>
          </a:p>
          <a:p>
            <a:endParaRPr lang="en-US" dirty="0"/>
          </a:p>
          <a:p>
            <a:r>
              <a:rPr lang="en-US" dirty="0"/>
              <a:t>Not by speeches and majorities will the great questions of the day be decided- that was the mistake of 1848-1849- but by iron and blood. </a:t>
            </a:r>
          </a:p>
          <a:p>
            <a:pPr lvl="1"/>
            <a:r>
              <a:rPr lang="en-US" dirty="0"/>
              <a:t>His opponents were not impressed and rejected the bill once again. </a:t>
            </a:r>
          </a:p>
          <a:p>
            <a:pPr lvl="1"/>
            <a:endParaRPr lang="en-US" dirty="0"/>
          </a:p>
        </p:txBody>
      </p:sp>
    </p:spTree>
    <p:extLst>
      <p:ext uri="{BB962C8B-B14F-4D97-AF65-F5344CB8AC3E}">
        <p14:creationId xmlns:p14="http://schemas.microsoft.com/office/powerpoint/2010/main" val="17005540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814C-06F5-4474-95AB-418D79FA38E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33AB1B-2A2A-45AE-8375-6194207EA2E2}"/>
              </a:ext>
            </a:extLst>
          </p:cNvPr>
          <p:cNvSpPr>
            <a:spLocks noGrp="1"/>
          </p:cNvSpPr>
          <p:nvPr>
            <p:ph idx="1"/>
          </p:nvPr>
        </p:nvSpPr>
        <p:spPr/>
        <p:txBody>
          <a:bodyPr/>
          <a:lstStyle/>
          <a:p>
            <a:r>
              <a:rPr lang="en-US" dirty="0"/>
              <a:t>From 1862 to 1866, Bismarck governed Prussia by largely ignoring parliament. </a:t>
            </a:r>
          </a:p>
          <a:p>
            <a:r>
              <a:rPr lang="en-US" dirty="0"/>
              <a:t>Unwilling to revolt, parliament did nothing. </a:t>
            </a:r>
          </a:p>
          <a:p>
            <a:r>
              <a:rPr lang="en-US" dirty="0"/>
              <a:t>In the meantime, opposition to his domestic policy determined Bismarck on an active foreign policy, which in 1864 led to his first war. </a:t>
            </a:r>
          </a:p>
        </p:txBody>
      </p:sp>
    </p:spTree>
    <p:extLst>
      <p:ext uri="{BB962C8B-B14F-4D97-AF65-F5344CB8AC3E}">
        <p14:creationId xmlns:p14="http://schemas.microsoft.com/office/powerpoint/2010/main" val="4111422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EEE55-2C59-45EE-96B2-DCDC87C57F97}"/>
              </a:ext>
            </a:extLst>
          </p:cNvPr>
          <p:cNvSpPr>
            <a:spLocks noGrp="1"/>
          </p:cNvSpPr>
          <p:nvPr>
            <p:ph type="title"/>
          </p:nvPr>
        </p:nvSpPr>
        <p:spPr/>
        <p:txBody>
          <a:bodyPr/>
          <a:lstStyle/>
          <a:p>
            <a:r>
              <a:rPr lang="en-US" dirty="0"/>
              <a:t>The Danish War (1864) </a:t>
            </a:r>
          </a:p>
        </p:txBody>
      </p:sp>
      <p:sp>
        <p:nvSpPr>
          <p:cNvPr id="3" name="Content Placeholder 2">
            <a:extLst>
              <a:ext uri="{FF2B5EF4-FFF2-40B4-BE49-F238E27FC236}">
                <a16:creationId xmlns:a16="http://schemas.microsoft.com/office/drawing/2014/main" id="{643B11FB-D744-4EAC-BB1B-17A59ACE84AB}"/>
              </a:ext>
            </a:extLst>
          </p:cNvPr>
          <p:cNvSpPr>
            <a:spLocks noGrp="1"/>
          </p:cNvSpPr>
          <p:nvPr>
            <p:ph idx="1"/>
          </p:nvPr>
        </p:nvSpPr>
        <p:spPr/>
        <p:txBody>
          <a:bodyPr>
            <a:normAutofit lnSpcReduction="10000"/>
          </a:bodyPr>
          <a:lstStyle/>
          <a:p>
            <a:r>
              <a:rPr lang="en-US" dirty="0"/>
              <a:t>In the three wars that he waged, </a:t>
            </a:r>
            <a:r>
              <a:rPr lang="en-US" dirty="0" err="1"/>
              <a:t>Bismark’s</a:t>
            </a:r>
            <a:r>
              <a:rPr lang="en-US" dirty="0"/>
              <a:t> victories were as much diplomatic and political as they were military. </a:t>
            </a:r>
          </a:p>
          <a:p>
            <a:endParaRPr lang="en-US" b="1" i="1" dirty="0"/>
          </a:p>
          <a:p>
            <a:r>
              <a:rPr lang="en-US" b="1" i="1" dirty="0"/>
              <a:t>Before war was declared, </a:t>
            </a:r>
            <a:r>
              <a:rPr lang="en-US" b="1" i="1" dirty="0" err="1"/>
              <a:t>Bismark</a:t>
            </a:r>
            <a:r>
              <a:rPr lang="en-US" b="1" i="1" dirty="0"/>
              <a:t> always saw to it that Prussia would be fighting only one power and that that opponent was isolated diplomatically. </a:t>
            </a:r>
          </a:p>
          <a:p>
            <a:endParaRPr lang="en-US" sz="3200" b="1" i="1" dirty="0"/>
          </a:p>
          <a:p>
            <a:pPr lvl="1"/>
            <a:r>
              <a:rPr lang="en-US" sz="3200" b="1" i="1" dirty="0"/>
              <a:t>Maybe some other leaders should have paid attention to this information. </a:t>
            </a:r>
          </a:p>
        </p:txBody>
      </p:sp>
    </p:spTree>
    <p:extLst>
      <p:ext uri="{BB962C8B-B14F-4D97-AF65-F5344CB8AC3E}">
        <p14:creationId xmlns:p14="http://schemas.microsoft.com/office/powerpoint/2010/main" val="3164295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D9F39-188D-48A5-A2C9-79A979EBE3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E4B7FB-04D7-4A9F-B277-018952A1EE38}"/>
              </a:ext>
            </a:extLst>
          </p:cNvPr>
          <p:cNvSpPr>
            <a:spLocks noGrp="1"/>
          </p:cNvSpPr>
          <p:nvPr>
            <p:ph idx="1"/>
          </p:nvPr>
        </p:nvSpPr>
        <p:spPr/>
        <p:txBody>
          <a:bodyPr/>
          <a:lstStyle/>
          <a:p>
            <a:r>
              <a:rPr lang="en-US" dirty="0"/>
              <a:t>The Danish War arose over the duchies of Schleswig and Holstein. </a:t>
            </a:r>
          </a:p>
          <a:p>
            <a:r>
              <a:rPr lang="en-US" dirty="0"/>
              <a:t>In 1863, contrary to international treaty, the Danish government moved to incorporate the two duchies into Denmark.</a:t>
            </a:r>
          </a:p>
          <a:p>
            <a:endParaRPr lang="en-US" dirty="0"/>
          </a:p>
          <a:p>
            <a:endParaRPr lang="en-US" dirty="0"/>
          </a:p>
          <a:p>
            <a:r>
              <a:rPr lang="en-US" dirty="0"/>
              <a:t>The diet of the Germanic Confederation urged its member states to send troops against Denmark, but </a:t>
            </a:r>
            <a:r>
              <a:rPr lang="en-US" dirty="0" err="1"/>
              <a:t>Bismark</a:t>
            </a:r>
            <a:r>
              <a:rPr lang="en-US" dirty="0"/>
              <a:t> did not care to subject Prussian policy to the Austrian-dominated German diet. </a:t>
            </a:r>
          </a:p>
        </p:txBody>
      </p:sp>
    </p:spTree>
    <p:extLst>
      <p:ext uri="{BB962C8B-B14F-4D97-AF65-F5344CB8AC3E}">
        <p14:creationId xmlns:p14="http://schemas.microsoft.com/office/powerpoint/2010/main" val="1467290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B67D2-0346-4CA8-B9B6-FA9E016BA54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D4BB6B8-CD77-4A0E-B653-4924C0F9230D}"/>
              </a:ext>
            </a:extLst>
          </p:cNvPr>
          <p:cNvSpPr>
            <a:spLocks noGrp="1"/>
          </p:cNvSpPr>
          <p:nvPr>
            <p:ph idx="1"/>
          </p:nvPr>
        </p:nvSpPr>
        <p:spPr/>
        <p:txBody>
          <a:bodyPr/>
          <a:lstStyle/>
          <a:p>
            <a:r>
              <a:rPr lang="en-US" dirty="0"/>
              <a:t>Instead, </a:t>
            </a:r>
            <a:r>
              <a:rPr lang="en-US" dirty="0" err="1"/>
              <a:t>Bismark</a:t>
            </a:r>
            <a:r>
              <a:rPr lang="en-US" dirty="0"/>
              <a:t> persuaded the Austrians to join Prussia in declaring war on Denmark on February 1 1864.</a:t>
            </a:r>
          </a:p>
          <a:p>
            <a:r>
              <a:rPr lang="en-US" dirty="0"/>
              <a:t>The Danes were quickly defeated and surrendered Schleswig and Holstein to the victors. </a:t>
            </a:r>
          </a:p>
          <a:p>
            <a:r>
              <a:rPr lang="en-US" dirty="0"/>
              <a:t>Austria and Prussia then agreed to divide the administration of the two duchies; </a:t>
            </a:r>
          </a:p>
          <a:p>
            <a:endParaRPr lang="en-US" dirty="0"/>
          </a:p>
          <a:p>
            <a:r>
              <a:rPr lang="en-US" dirty="0"/>
              <a:t>Prussia took Schleswig while Austria administered Holstein. </a:t>
            </a:r>
          </a:p>
        </p:txBody>
      </p:sp>
    </p:spTree>
    <p:extLst>
      <p:ext uri="{BB962C8B-B14F-4D97-AF65-F5344CB8AC3E}">
        <p14:creationId xmlns:p14="http://schemas.microsoft.com/office/powerpoint/2010/main" val="463379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29CAA-0095-421C-93BA-B04F9E2F90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9F26A20-0F6B-490A-BB16-05A547E94568}"/>
              </a:ext>
            </a:extLst>
          </p:cNvPr>
          <p:cNvSpPr>
            <a:spLocks noGrp="1"/>
          </p:cNvSpPr>
          <p:nvPr>
            <p:ph idx="1"/>
          </p:nvPr>
        </p:nvSpPr>
        <p:spPr/>
        <p:txBody>
          <a:bodyPr/>
          <a:lstStyle/>
          <a:p>
            <a:r>
              <a:rPr lang="en-US" dirty="0"/>
              <a:t>By the time, </a:t>
            </a:r>
            <a:r>
              <a:rPr lang="en-US" dirty="0" err="1"/>
              <a:t>Bismark</a:t>
            </a:r>
            <a:r>
              <a:rPr lang="en-US" dirty="0"/>
              <a:t> had come to the realization that for Prussia to expand its power by dominating the northern, largely Protestant part of the Germanic Confederation,  Austria would have to be excluded from German affairs or, less likely, be willing to accept Prussian domination of Germany. </a:t>
            </a:r>
          </a:p>
        </p:txBody>
      </p:sp>
    </p:spTree>
    <p:extLst>
      <p:ext uri="{BB962C8B-B14F-4D97-AF65-F5344CB8AC3E}">
        <p14:creationId xmlns:p14="http://schemas.microsoft.com/office/powerpoint/2010/main" val="10975473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D037-F2E3-4B50-93AC-5660058B9F13}"/>
              </a:ext>
            </a:extLst>
          </p:cNvPr>
          <p:cNvSpPr>
            <a:spLocks noGrp="1"/>
          </p:cNvSpPr>
          <p:nvPr>
            <p:ph type="title"/>
          </p:nvPr>
        </p:nvSpPr>
        <p:spPr/>
        <p:txBody>
          <a:bodyPr/>
          <a:lstStyle/>
          <a:p>
            <a:r>
              <a:rPr lang="en-US" dirty="0"/>
              <a:t>The Austro-Prussian War (1866) </a:t>
            </a:r>
          </a:p>
        </p:txBody>
      </p:sp>
      <p:sp>
        <p:nvSpPr>
          <p:cNvPr id="3" name="Content Placeholder 2">
            <a:extLst>
              <a:ext uri="{FF2B5EF4-FFF2-40B4-BE49-F238E27FC236}">
                <a16:creationId xmlns:a16="http://schemas.microsoft.com/office/drawing/2014/main" id="{3CD882CB-B489-4F6A-BDCC-0AA488E7DA0A}"/>
              </a:ext>
            </a:extLst>
          </p:cNvPr>
          <p:cNvSpPr>
            <a:spLocks noGrp="1"/>
          </p:cNvSpPr>
          <p:nvPr>
            <p:ph idx="1"/>
          </p:nvPr>
        </p:nvSpPr>
        <p:spPr>
          <a:xfrm>
            <a:off x="1251678" y="1537253"/>
            <a:ext cx="10178322" cy="4342340"/>
          </a:xfrm>
        </p:spPr>
        <p:txBody>
          <a:bodyPr>
            <a:normAutofit/>
          </a:bodyPr>
          <a:lstStyle/>
          <a:p>
            <a:r>
              <a:rPr lang="en-US" sz="3200" dirty="0"/>
              <a:t>Bismarck had no problem gaining Russia’s agreement to remain neutral in the event of an Austro-Prussian war because Prussia had been the only great power to support Russia’s repression of a Polish revolt in 1863.  </a:t>
            </a:r>
          </a:p>
        </p:txBody>
      </p:sp>
    </p:spTree>
    <p:extLst>
      <p:ext uri="{BB962C8B-B14F-4D97-AF65-F5344CB8AC3E}">
        <p14:creationId xmlns:p14="http://schemas.microsoft.com/office/powerpoint/2010/main" val="4209374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CE351-0D28-4ED1-AB98-99B350B6906E}"/>
              </a:ext>
            </a:extLst>
          </p:cNvPr>
          <p:cNvSpPr>
            <a:spLocks noGrp="1"/>
          </p:cNvSpPr>
          <p:nvPr>
            <p:ph type="title"/>
          </p:nvPr>
        </p:nvSpPr>
        <p:spPr/>
        <p:txBody>
          <a:bodyPr/>
          <a:lstStyle/>
          <a:p>
            <a:r>
              <a:rPr lang="en-US" dirty="0"/>
              <a:t>The Unification of Italy </a:t>
            </a:r>
          </a:p>
        </p:txBody>
      </p:sp>
      <p:sp>
        <p:nvSpPr>
          <p:cNvPr id="3" name="Content Placeholder 2">
            <a:extLst>
              <a:ext uri="{FF2B5EF4-FFF2-40B4-BE49-F238E27FC236}">
                <a16:creationId xmlns:a16="http://schemas.microsoft.com/office/drawing/2014/main" id="{456931E9-E8DE-4B97-9EAC-A4D0ED94CAE6}"/>
              </a:ext>
            </a:extLst>
          </p:cNvPr>
          <p:cNvSpPr>
            <a:spLocks noGrp="1"/>
          </p:cNvSpPr>
          <p:nvPr>
            <p:ph idx="1"/>
          </p:nvPr>
        </p:nvSpPr>
        <p:spPr/>
        <p:txBody>
          <a:bodyPr>
            <a:normAutofit/>
          </a:bodyPr>
          <a:lstStyle/>
          <a:p>
            <a:r>
              <a:rPr lang="en-US" sz="2800" dirty="0"/>
              <a:t>In 1850, Austria was still the dominant power on the Italian peninsula. </a:t>
            </a:r>
          </a:p>
          <a:p>
            <a:pPr marL="0" indent="0">
              <a:buNone/>
            </a:pPr>
            <a:endParaRPr lang="en-US" sz="2800" dirty="0"/>
          </a:p>
          <a:p>
            <a:r>
              <a:rPr lang="en-US" sz="2800" dirty="0"/>
              <a:t>After the failure of the revolution of 1848-1849, a growing number of advocates of Italian unification focused on the northern Italian state of</a:t>
            </a:r>
            <a:r>
              <a:rPr lang="en-US" sz="2800" b="1" dirty="0"/>
              <a:t> Piedmont </a:t>
            </a:r>
            <a:r>
              <a:rPr lang="en-US" sz="2800" dirty="0"/>
              <a:t>as their best hope to achieve their goal. </a:t>
            </a:r>
          </a:p>
        </p:txBody>
      </p:sp>
    </p:spTree>
    <p:extLst>
      <p:ext uri="{BB962C8B-B14F-4D97-AF65-F5344CB8AC3E}">
        <p14:creationId xmlns:p14="http://schemas.microsoft.com/office/powerpoint/2010/main" val="4145926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C05AF-5616-4494-A8AE-91AC435D5CD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CA7B2A-8C6F-4FD8-971E-11FE55BD8460}"/>
              </a:ext>
            </a:extLst>
          </p:cNvPr>
          <p:cNvSpPr>
            <a:spLocks noGrp="1"/>
          </p:cNvSpPr>
          <p:nvPr>
            <p:ph idx="1"/>
          </p:nvPr>
        </p:nvSpPr>
        <p:spPr/>
        <p:txBody>
          <a:bodyPr>
            <a:normAutofit/>
          </a:bodyPr>
          <a:lstStyle/>
          <a:p>
            <a:r>
              <a:rPr lang="en-US" sz="2800" dirty="0"/>
              <a:t>Napoleon III was a thornier problem, but Bismarck was able to buy his neutrality with vague promises of territory in the Rhineland. </a:t>
            </a:r>
          </a:p>
          <a:p>
            <a:endParaRPr lang="en-US" sz="2800" dirty="0"/>
          </a:p>
          <a:p>
            <a:r>
              <a:rPr lang="en-US" sz="2800" dirty="0"/>
              <a:t>Finally, Bismarck made an alliance with the new Italian state and promised it Venetia in the event of Austrian defeat. </a:t>
            </a:r>
          </a:p>
        </p:txBody>
      </p:sp>
    </p:spTree>
    <p:extLst>
      <p:ext uri="{BB962C8B-B14F-4D97-AF65-F5344CB8AC3E}">
        <p14:creationId xmlns:p14="http://schemas.microsoft.com/office/powerpoint/2010/main" val="22466058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7A298-5EB2-48EC-A00E-392D44E772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0537DC-F1B0-4DE6-82FF-7B9348CD2763}"/>
              </a:ext>
            </a:extLst>
          </p:cNvPr>
          <p:cNvSpPr>
            <a:spLocks noGrp="1"/>
          </p:cNvSpPr>
          <p:nvPr>
            <p:ph idx="1"/>
          </p:nvPr>
        </p:nvSpPr>
        <p:spPr/>
        <p:txBody>
          <a:bodyPr/>
          <a:lstStyle/>
          <a:p>
            <a:r>
              <a:rPr lang="en-US" dirty="0"/>
              <a:t>With the Austrians isolated, Bismarck used the joint occupation of Schleswig-</a:t>
            </a:r>
            <a:r>
              <a:rPr lang="en-US" dirty="0" err="1"/>
              <a:t>Hostein</a:t>
            </a:r>
            <a:r>
              <a:rPr lang="en-US" dirty="0"/>
              <a:t> to goad the Austrians into a war on June 14, 1866. </a:t>
            </a:r>
          </a:p>
          <a:p>
            <a:pPr marL="0" indent="0">
              <a:buNone/>
            </a:pPr>
            <a:endParaRPr lang="en-US" dirty="0"/>
          </a:p>
          <a:p>
            <a:r>
              <a:rPr lang="en-US" dirty="0"/>
              <a:t>Many Europeans, including Napoleon III, expected a quick Austrian victory, but they overlooked the effectiveness of the Prussian military reforms of the 1860s. </a:t>
            </a:r>
          </a:p>
        </p:txBody>
      </p:sp>
    </p:spTree>
    <p:extLst>
      <p:ext uri="{BB962C8B-B14F-4D97-AF65-F5344CB8AC3E}">
        <p14:creationId xmlns:p14="http://schemas.microsoft.com/office/powerpoint/2010/main" val="40077432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FCD82-18CB-4D94-9108-CCAC1F25E1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9D7B48-5CB7-4F2D-82B2-DEA9E10EDC48}"/>
              </a:ext>
            </a:extLst>
          </p:cNvPr>
          <p:cNvSpPr>
            <a:spLocks noGrp="1"/>
          </p:cNvSpPr>
          <p:nvPr>
            <p:ph idx="1"/>
          </p:nvPr>
        </p:nvSpPr>
        <p:spPr/>
        <p:txBody>
          <a:bodyPr/>
          <a:lstStyle/>
          <a:p>
            <a:r>
              <a:rPr lang="en-US" dirty="0"/>
              <a:t>The Prussian breech-loading needle gun had a much faster rate of fire than the Austrian muzzle-loader, and a superior network of railroads enabled the Prussians to mass troops quickly. </a:t>
            </a:r>
          </a:p>
          <a:p>
            <a:endParaRPr lang="en-US" dirty="0"/>
          </a:p>
          <a:p>
            <a:r>
              <a:rPr lang="en-US" dirty="0"/>
              <a:t>At </a:t>
            </a:r>
            <a:r>
              <a:rPr lang="en-US" dirty="0" err="1"/>
              <a:t>Koniggratz</a:t>
            </a:r>
            <a:r>
              <a:rPr lang="en-US" dirty="0"/>
              <a:t> on July 3, 1866 the Austrian army was decisively defeated. </a:t>
            </a:r>
          </a:p>
        </p:txBody>
      </p:sp>
    </p:spTree>
    <p:extLst>
      <p:ext uri="{BB962C8B-B14F-4D97-AF65-F5344CB8AC3E}">
        <p14:creationId xmlns:p14="http://schemas.microsoft.com/office/powerpoint/2010/main" val="2830294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160B5-E06F-46B7-B4B0-4521120C311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638E31-F99D-46AC-BFC3-0F61BB00B362}"/>
              </a:ext>
            </a:extLst>
          </p:cNvPr>
          <p:cNvSpPr>
            <a:spLocks noGrp="1"/>
          </p:cNvSpPr>
          <p:nvPr>
            <p:ph idx="1"/>
          </p:nvPr>
        </p:nvSpPr>
        <p:spPr/>
        <p:txBody>
          <a:bodyPr/>
          <a:lstStyle/>
          <a:p>
            <a:r>
              <a:rPr lang="en-US" dirty="0"/>
              <a:t>Bismarck refused to create a hostel enemy by burdening Austria with a harsh peace as the Prussian king wanted. </a:t>
            </a:r>
          </a:p>
          <a:p>
            <a:endParaRPr lang="en-US" dirty="0"/>
          </a:p>
          <a:p>
            <a:r>
              <a:rPr lang="en-US" dirty="0"/>
              <a:t>Austria lost no territory except Venetia to Italy but was excluded from German affairs. </a:t>
            </a:r>
          </a:p>
          <a:p>
            <a:endParaRPr lang="en-US" dirty="0"/>
          </a:p>
          <a:p>
            <a:r>
              <a:rPr lang="en-US" dirty="0"/>
              <a:t>The German states north of the Main River were organized into the North German Confederation, controlled by Prussia. </a:t>
            </a:r>
          </a:p>
        </p:txBody>
      </p:sp>
    </p:spTree>
    <p:extLst>
      <p:ext uri="{BB962C8B-B14F-4D97-AF65-F5344CB8AC3E}">
        <p14:creationId xmlns:p14="http://schemas.microsoft.com/office/powerpoint/2010/main" val="16148692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1AD85-A58B-424E-9966-6D4D5F2F23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0BE645E-8308-4C50-B2C8-2342E74CCFF5}"/>
              </a:ext>
            </a:extLst>
          </p:cNvPr>
          <p:cNvSpPr>
            <a:spLocks noGrp="1"/>
          </p:cNvSpPr>
          <p:nvPr>
            <p:ph idx="1"/>
          </p:nvPr>
        </p:nvSpPr>
        <p:spPr/>
        <p:txBody>
          <a:bodyPr/>
          <a:lstStyle/>
          <a:p>
            <a:r>
              <a:rPr lang="en-US" dirty="0"/>
              <a:t>The Austrian war was a rather decisive turning point in Prussian domestic affairs. </a:t>
            </a:r>
          </a:p>
          <a:p>
            <a:pPr marL="0" indent="0">
              <a:buNone/>
            </a:pPr>
            <a:endParaRPr lang="en-US" dirty="0"/>
          </a:p>
          <a:p>
            <a:r>
              <a:rPr lang="en-US" dirty="0"/>
              <a:t>After the war, Bismarck asked the Prussian parliament to pass a bill of indemnity, retroactively legalizing the taxes he had collected illegally since 1862. </a:t>
            </a:r>
          </a:p>
          <a:p>
            <a:endParaRPr lang="en-US" dirty="0"/>
          </a:p>
          <a:p>
            <a:r>
              <a:rPr lang="en-US" dirty="0"/>
              <a:t>He showed the same flexibility in the creation of a new constitution for the North German Confederation. </a:t>
            </a:r>
          </a:p>
          <a:p>
            <a:r>
              <a:rPr lang="en-US" dirty="0"/>
              <a:t>Each German state kept its own local government, but the king of Prussia was head of the confederation, and the chancellor (Bismarck) was responsible directly to the king. </a:t>
            </a:r>
          </a:p>
        </p:txBody>
      </p:sp>
    </p:spTree>
    <p:extLst>
      <p:ext uri="{BB962C8B-B14F-4D97-AF65-F5344CB8AC3E}">
        <p14:creationId xmlns:p14="http://schemas.microsoft.com/office/powerpoint/2010/main" val="32620767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A8C72-58AA-42DF-ABE3-D8F73F03B3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8ACE023-A74E-4F8E-843D-5F7FC34B3B93}"/>
              </a:ext>
            </a:extLst>
          </p:cNvPr>
          <p:cNvSpPr>
            <a:spLocks noGrp="1"/>
          </p:cNvSpPr>
          <p:nvPr>
            <p:ph idx="1"/>
          </p:nvPr>
        </p:nvSpPr>
        <p:spPr/>
        <p:txBody>
          <a:bodyPr/>
          <a:lstStyle/>
          <a:p>
            <a:r>
              <a:rPr lang="en-US" dirty="0"/>
              <a:t>Both the army and foreign policy remained in the hands of the king and his chancellor. </a:t>
            </a:r>
          </a:p>
          <a:p>
            <a:endParaRPr lang="en-US" dirty="0"/>
          </a:p>
          <a:p>
            <a:r>
              <a:rPr lang="en-US" dirty="0"/>
              <a:t>Parliament consisted of two bodies: the Bundesrat, or federal council, composed of delegates nominated by the states, and a lower house, the Reichstag, elected by universal male suffrage. </a:t>
            </a:r>
          </a:p>
          <a:p>
            <a:endParaRPr lang="en-US" dirty="0"/>
          </a:p>
          <a:p>
            <a:r>
              <a:rPr lang="en-US" dirty="0"/>
              <a:t>Like Napoleon, Bismarck believed that the peasants and artisans who made up most of the population were conservative at heart and could be used to overcome that advantage of the liberals. </a:t>
            </a:r>
          </a:p>
        </p:txBody>
      </p:sp>
    </p:spTree>
    <p:extLst>
      <p:ext uri="{BB962C8B-B14F-4D97-AF65-F5344CB8AC3E}">
        <p14:creationId xmlns:p14="http://schemas.microsoft.com/office/powerpoint/2010/main" val="2605739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367A2-30BA-4DD1-9295-B66CA84673C5}"/>
              </a:ext>
            </a:extLst>
          </p:cNvPr>
          <p:cNvSpPr>
            <a:spLocks noGrp="1"/>
          </p:cNvSpPr>
          <p:nvPr>
            <p:ph type="title"/>
          </p:nvPr>
        </p:nvSpPr>
        <p:spPr/>
        <p:txBody>
          <a:bodyPr/>
          <a:lstStyle/>
          <a:p>
            <a:r>
              <a:rPr lang="en-US" dirty="0"/>
              <a:t>The Franco-Prussian War (1870-1871) </a:t>
            </a:r>
          </a:p>
        </p:txBody>
      </p:sp>
      <p:sp>
        <p:nvSpPr>
          <p:cNvPr id="3" name="Content Placeholder 2">
            <a:extLst>
              <a:ext uri="{FF2B5EF4-FFF2-40B4-BE49-F238E27FC236}">
                <a16:creationId xmlns:a16="http://schemas.microsoft.com/office/drawing/2014/main" id="{1FC79BD2-35FE-4459-B0ED-C4E00FFA4282}"/>
              </a:ext>
            </a:extLst>
          </p:cNvPr>
          <p:cNvSpPr>
            <a:spLocks noGrp="1"/>
          </p:cNvSpPr>
          <p:nvPr>
            <p:ph idx="1"/>
          </p:nvPr>
        </p:nvSpPr>
        <p:spPr/>
        <p:txBody>
          <a:bodyPr/>
          <a:lstStyle/>
          <a:p>
            <a:r>
              <a:rPr lang="en-US" dirty="0"/>
              <a:t>Bismarck and William I had achieved a major goal by 1866. Prussia now dominated all of northern Germany, and Austria had been excluded from any significant role in German affairs. </a:t>
            </a:r>
          </a:p>
          <a:p>
            <a:endParaRPr lang="en-US" dirty="0"/>
          </a:p>
          <a:p>
            <a:endParaRPr lang="en-US" dirty="0"/>
          </a:p>
          <a:p>
            <a:r>
              <a:rPr lang="en-US" dirty="0"/>
              <a:t>Bismarck realized that France would never be content with a strong German state to its east because of the potential threat to French security. </a:t>
            </a:r>
          </a:p>
        </p:txBody>
      </p:sp>
    </p:spTree>
    <p:extLst>
      <p:ext uri="{BB962C8B-B14F-4D97-AF65-F5344CB8AC3E}">
        <p14:creationId xmlns:p14="http://schemas.microsoft.com/office/powerpoint/2010/main" val="6845879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CFBB1-F6D4-4B5E-A64D-1AC918107F3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3F1263B-DF3E-49FF-A7AE-EC538BFC1F0F}"/>
              </a:ext>
            </a:extLst>
          </p:cNvPr>
          <p:cNvSpPr>
            <a:spLocks noGrp="1"/>
          </p:cNvSpPr>
          <p:nvPr>
            <p:ph idx="1"/>
          </p:nvPr>
        </p:nvSpPr>
        <p:spPr/>
        <p:txBody>
          <a:bodyPr>
            <a:normAutofit/>
          </a:bodyPr>
          <a:lstStyle/>
          <a:p>
            <a:r>
              <a:rPr lang="en-US" sz="2800" dirty="0"/>
              <a:t>Napoleon III needed a diplomatic triumph to offset his serious domestic problems. </a:t>
            </a:r>
          </a:p>
          <a:p>
            <a:r>
              <a:rPr lang="en-US" sz="2800" dirty="0"/>
              <a:t>The French were not happy with the turn of events in Germany and looked for opportunities to humiliate the Prussians. </a:t>
            </a:r>
          </a:p>
        </p:txBody>
      </p:sp>
    </p:spTree>
    <p:extLst>
      <p:ext uri="{BB962C8B-B14F-4D97-AF65-F5344CB8AC3E}">
        <p14:creationId xmlns:p14="http://schemas.microsoft.com/office/powerpoint/2010/main" val="33913171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8D8BD-1D33-4EEC-A5C4-596E1AC9E0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64BD3DB-A385-4625-A03E-9B208D44413D}"/>
              </a:ext>
            </a:extLst>
          </p:cNvPr>
          <p:cNvSpPr>
            <a:spLocks noGrp="1"/>
          </p:cNvSpPr>
          <p:nvPr>
            <p:ph idx="1"/>
          </p:nvPr>
        </p:nvSpPr>
        <p:spPr/>
        <p:txBody>
          <a:bodyPr/>
          <a:lstStyle/>
          <a:p>
            <a:r>
              <a:rPr lang="en-US" dirty="0"/>
              <a:t>After a successful revolution had deposed Queen Isabella II, the throne of Spain was offered to Prince Leopold of </a:t>
            </a:r>
            <a:r>
              <a:rPr lang="en-US" dirty="0" err="1"/>
              <a:t>Hohensollern-Sigmaringen</a:t>
            </a:r>
            <a:r>
              <a:rPr lang="en-US" dirty="0"/>
              <a:t>, a distant relative of the Hohenzollern king of Prussia. </a:t>
            </a:r>
          </a:p>
          <a:p>
            <a:endParaRPr lang="en-US" dirty="0"/>
          </a:p>
          <a:p>
            <a:r>
              <a:rPr lang="en-US" dirty="0"/>
              <a:t>If Leopold were placed on the throne of Spain, France would be virtually encircled by members of the Hohenzollern dynasty. </a:t>
            </a:r>
          </a:p>
          <a:p>
            <a:r>
              <a:rPr lang="en-US" dirty="0"/>
              <a:t>French objections caused King William I to force his relative to withdraw his candidacy. </a:t>
            </a:r>
          </a:p>
        </p:txBody>
      </p:sp>
    </p:spTree>
    <p:extLst>
      <p:ext uri="{BB962C8B-B14F-4D97-AF65-F5344CB8AC3E}">
        <p14:creationId xmlns:p14="http://schemas.microsoft.com/office/powerpoint/2010/main" val="24695668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79F60-4A6C-41CA-8D2B-20BDCD9906A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539783-A93F-4502-96AC-3CDEB62EABA4}"/>
              </a:ext>
            </a:extLst>
          </p:cNvPr>
          <p:cNvSpPr>
            <a:spLocks noGrp="1"/>
          </p:cNvSpPr>
          <p:nvPr>
            <p:ph idx="1"/>
          </p:nvPr>
        </p:nvSpPr>
        <p:spPr>
          <a:xfrm>
            <a:off x="1251678" y="2246244"/>
            <a:ext cx="10178322" cy="3593591"/>
          </a:xfrm>
        </p:spPr>
        <p:txBody>
          <a:bodyPr>
            <a:normAutofit lnSpcReduction="10000"/>
          </a:bodyPr>
          <a:lstStyle/>
          <a:p>
            <a:r>
              <a:rPr lang="en-US" dirty="0"/>
              <a:t>Unfortunately for the French, a light heart was not enough. They proved no match for the better-led and better-organized Prussian forces. </a:t>
            </a:r>
          </a:p>
          <a:p>
            <a:endParaRPr lang="en-US" dirty="0"/>
          </a:p>
          <a:p>
            <a:r>
              <a:rPr lang="en-US" dirty="0"/>
              <a:t>The Second French Empire collapsed, but the war was not over. </a:t>
            </a:r>
          </a:p>
          <a:p>
            <a:r>
              <a:rPr lang="en-US" dirty="0"/>
              <a:t>After four months of bitter resistance, Paris finally capitulated on January 28, 1871, and an official peace treaty was signed in May. </a:t>
            </a:r>
          </a:p>
          <a:p>
            <a:endParaRPr lang="en-US" dirty="0"/>
          </a:p>
          <a:p>
            <a:r>
              <a:rPr lang="en-US" dirty="0"/>
              <a:t>France had to pay an indemnity of 5 billion francs (about 1 billion dollars) and give up the provinces of Alsace and Lorraine to the new German state, a loss that angered the French and left them burning for revenge. </a:t>
            </a:r>
          </a:p>
        </p:txBody>
      </p:sp>
    </p:spTree>
    <p:extLst>
      <p:ext uri="{BB962C8B-B14F-4D97-AF65-F5344CB8AC3E}">
        <p14:creationId xmlns:p14="http://schemas.microsoft.com/office/powerpoint/2010/main" val="2173722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1F02A-0C2B-446E-A6CA-BE13DB325234}"/>
              </a:ext>
            </a:extLst>
          </p:cNvPr>
          <p:cNvSpPr>
            <a:spLocks noGrp="1"/>
          </p:cNvSpPr>
          <p:nvPr>
            <p:ph type="title"/>
          </p:nvPr>
        </p:nvSpPr>
        <p:spPr/>
        <p:txBody>
          <a:bodyPr/>
          <a:lstStyle/>
          <a:p>
            <a:r>
              <a:rPr lang="en-US" dirty="0"/>
              <a:t>Piedmont  </a:t>
            </a:r>
          </a:p>
        </p:txBody>
      </p:sp>
      <p:sp>
        <p:nvSpPr>
          <p:cNvPr id="3" name="Content Placeholder 2">
            <a:extLst>
              <a:ext uri="{FF2B5EF4-FFF2-40B4-BE49-F238E27FC236}">
                <a16:creationId xmlns:a16="http://schemas.microsoft.com/office/drawing/2014/main" id="{D92B7ECA-0B4A-4635-8FB5-8D99DC64336B}"/>
              </a:ext>
            </a:extLst>
          </p:cNvPr>
          <p:cNvSpPr>
            <a:spLocks noGrp="1"/>
          </p:cNvSpPr>
          <p:nvPr>
            <p:ph idx="1"/>
          </p:nvPr>
        </p:nvSpPr>
        <p:spPr>
          <a:xfrm>
            <a:off x="1251678" y="1446029"/>
            <a:ext cx="10178322" cy="5124892"/>
          </a:xfrm>
        </p:spPr>
        <p:txBody>
          <a:bodyPr>
            <a:normAutofit/>
          </a:bodyPr>
          <a:lstStyle/>
          <a:p>
            <a:r>
              <a:rPr lang="en-US" dirty="0"/>
              <a:t>The royal house of Savoy ruled the kingdom of Piedmont, whish also included the island of Sardinia. </a:t>
            </a:r>
          </a:p>
          <a:p>
            <a:endParaRPr lang="en-US" dirty="0"/>
          </a:p>
          <a:p>
            <a:r>
              <a:rPr lang="en-US" dirty="0"/>
              <a:t>Although soundly defeated by the Austrians in 1848-1849, Piedmont under </a:t>
            </a:r>
            <a:r>
              <a:rPr lang="en-US" b="1" dirty="0"/>
              <a:t>King Charles Albert </a:t>
            </a:r>
            <a:r>
              <a:rPr lang="en-US" dirty="0"/>
              <a:t>had made a valiant efforts; it seemed reasonable the Piedmont would now assume the leading role in the cause of national unity. </a:t>
            </a:r>
          </a:p>
          <a:p>
            <a:endParaRPr lang="en-US" dirty="0"/>
          </a:p>
          <a:p>
            <a:pPr lvl="1"/>
            <a:r>
              <a:rPr lang="en-US" sz="2000" dirty="0"/>
              <a:t>The little state seemed unlikely to supply the needed leadership, however, until the new king, Victor </a:t>
            </a:r>
            <a:r>
              <a:rPr lang="en-US" sz="2000" b="1" dirty="0"/>
              <a:t>Emmanuel II </a:t>
            </a:r>
            <a:r>
              <a:rPr lang="en-US" sz="2000" dirty="0"/>
              <a:t>(1849-1878), named </a:t>
            </a:r>
            <a:r>
              <a:rPr lang="en-US" sz="2000" b="1" dirty="0"/>
              <a:t>Count Camillo di Cavour </a:t>
            </a:r>
            <a:r>
              <a:rPr lang="en-US" sz="2000" dirty="0"/>
              <a:t>(1810-1861) as his prime minister in 1852). </a:t>
            </a:r>
          </a:p>
        </p:txBody>
      </p:sp>
    </p:spTree>
    <p:extLst>
      <p:ext uri="{BB962C8B-B14F-4D97-AF65-F5344CB8AC3E}">
        <p14:creationId xmlns:p14="http://schemas.microsoft.com/office/powerpoint/2010/main" val="32950033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7432F-ECD8-4EBB-AD21-CD9226DFC7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F9CDA5-BFDB-48DF-A0FC-879837545DA4}"/>
              </a:ext>
            </a:extLst>
          </p:cNvPr>
          <p:cNvSpPr>
            <a:spLocks noGrp="1"/>
          </p:cNvSpPr>
          <p:nvPr>
            <p:ph idx="1"/>
          </p:nvPr>
        </p:nvSpPr>
        <p:spPr/>
        <p:txBody>
          <a:bodyPr/>
          <a:lstStyle/>
          <a:p>
            <a:r>
              <a:rPr lang="en-US" dirty="0"/>
              <a:t>On January 18, 1871, in the Hall of Mirrors in Louis XIV’s palace at Versailles, William I was proclaimed Kaiser or emperor of the Second German Empire (the first was the medieval Holy Roman Empire). </a:t>
            </a:r>
          </a:p>
          <a:p>
            <a:r>
              <a:rPr lang="en-US" dirty="0"/>
              <a:t>German unity had been achieved by the Prussian army.</a:t>
            </a:r>
          </a:p>
          <a:p>
            <a:endParaRPr lang="en-US" dirty="0"/>
          </a:p>
          <a:p>
            <a:r>
              <a:rPr lang="en-US" dirty="0"/>
              <a:t>In a  real sense, Germany had been merged into Prussia, not Prussia into Germany. </a:t>
            </a:r>
          </a:p>
        </p:txBody>
      </p:sp>
    </p:spTree>
    <p:extLst>
      <p:ext uri="{BB962C8B-B14F-4D97-AF65-F5344CB8AC3E}">
        <p14:creationId xmlns:p14="http://schemas.microsoft.com/office/powerpoint/2010/main" val="8425980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41097-16C0-49D2-8B6E-0AD565C0F03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2A1D1F-0EF9-4306-A8BA-B61F55DC7133}"/>
              </a:ext>
            </a:extLst>
          </p:cNvPr>
          <p:cNvSpPr>
            <a:spLocks noGrp="1"/>
          </p:cNvSpPr>
          <p:nvPr>
            <p:ph idx="1"/>
          </p:nvPr>
        </p:nvSpPr>
        <p:spPr/>
        <p:txBody>
          <a:bodyPr/>
          <a:lstStyle/>
          <a:p>
            <a:r>
              <a:rPr lang="en-US" dirty="0"/>
              <a:t>German liberals also rejoiced. </a:t>
            </a:r>
          </a:p>
          <a:p>
            <a:r>
              <a:rPr lang="en-US" dirty="0"/>
              <a:t>They had dreamed of unity and freedom, but the achievement of unity now seemed much more important. </a:t>
            </a:r>
          </a:p>
          <a:p>
            <a:endParaRPr lang="en-US" dirty="0"/>
          </a:p>
          <a:p>
            <a:r>
              <a:rPr lang="en-US" dirty="0"/>
              <a:t>The Prussian leadership of German unification meant the triumph of authoritarian militaristic values over liberal, constitutional sentiments in the development of the new German state. </a:t>
            </a:r>
          </a:p>
        </p:txBody>
      </p:sp>
    </p:spTree>
    <p:extLst>
      <p:ext uri="{BB962C8B-B14F-4D97-AF65-F5344CB8AC3E}">
        <p14:creationId xmlns:p14="http://schemas.microsoft.com/office/powerpoint/2010/main" val="15894118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E1004-A35F-4C9E-AB61-2F29A2A3E0F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F09EAF-4AFC-4BD1-8BB0-09470F863158}"/>
              </a:ext>
            </a:extLst>
          </p:cNvPr>
          <p:cNvSpPr>
            <a:spLocks noGrp="1"/>
          </p:cNvSpPr>
          <p:nvPr>
            <p:ph idx="1"/>
          </p:nvPr>
        </p:nvSpPr>
        <p:spPr/>
        <p:txBody>
          <a:bodyPr/>
          <a:lstStyle/>
          <a:p>
            <a:r>
              <a:rPr lang="en-US" dirty="0"/>
              <a:t>With its industrial  and military might, the new state had become the strongest power on the Continent. </a:t>
            </a:r>
          </a:p>
          <a:p>
            <a:endParaRPr lang="en-US" dirty="0"/>
          </a:p>
          <a:p>
            <a:r>
              <a:rPr lang="en-US" dirty="0"/>
              <a:t>A new European balance of power was at had. </a:t>
            </a:r>
          </a:p>
        </p:txBody>
      </p:sp>
    </p:spTree>
    <p:extLst>
      <p:ext uri="{BB962C8B-B14F-4D97-AF65-F5344CB8AC3E}">
        <p14:creationId xmlns:p14="http://schemas.microsoft.com/office/powerpoint/2010/main" val="2297950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F83BA-D482-4A6E-9C1E-9CA6E7D1BFA3}"/>
              </a:ext>
            </a:extLst>
          </p:cNvPr>
          <p:cNvSpPr>
            <a:spLocks noGrp="1"/>
          </p:cNvSpPr>
          <p:nvPr>
            <p:ph type="title"/>
          </p:nvPr>
        </p:nvSpPr>
        <p:spPr/>
        <p:txBody>
          <a:bodyPr/>
          <a:lstStyle/>
          <a:p>
            <a:r>
              <a:rPr lang="en-US" dirty="0"/>
              <a:t>Count Camillo di Cavour </a:t>
            </a:r>
          </a:p>
        </p:txBody>
      </p:sp>
      <p:sp>
        <p:nvSpPr>
          <p:cNvPr id="3" name="Content Placeholder 2">
            <a:extLst>
              <a:ext uri="{FF2B5EF4-FFF2-40B4-BE49-F238E27FC236}">
                <a16:creationId xmlns:a16="http://schemas.microsoft.com/office/drawing/2014/main" id="{DD342FFB-5F84-4F63-8F46-F46A9E282BD8}"/>
              </a:ext>
            </a:extLst>
          </p:cNvPr>
          <p:cNvSpPr>
            <a:spLocks noGrp="1"/>
          </p:cNvSpPr>
          <p:nvPr>
            <p:ph idx="1"/>
          </p:nvPr>
        </p:nvSpPr>
        <p:spPr>
          <a:xfrm>
            <a:off x="1251678" y="2286001"/>
            <a:ext cx="10178322" cy="4455041"/>
          </a:xfrm>
        </p:spPr>
        <p:txBody>
          <a:bodyPr>
            <a:normAutofit/>
          </a:bodyPr>
          <a:lstStyle/>
          <a:p>
            <a:r>
              <a:rPr lang="en-US" sz="2400" dirty="0"/>
              <a:t>Cavour was a liberal-minded nobleman who had made a fortune in agriculture and went on to make even more money in banking, railroads, and shipping. </a:t>
            </a:r>
          </a:p>
          <a:p>
            <a:endParaRPr lang="en-US" sz="2400" dirty="0"/>
          </a:p>
          <a:p>
            <a:r>
              <a:rPr lang="en-US" sz="2400" dirty="0"/>
              <a:t>Cavour was a moderate who favored constitutional government. </a:t>
            </a:r>
          </a:p>
          <a:p>
            <a:r>
              <a:rPr lang="en-US" sz="2400" dirty="0"/>
              <a:t>He was a consummate politician with the ability to persuade others of the rightness of his own convictions. </a:t>
            </a:r>
          </a:p>
          <a:p>
            <a:r>
              <a:rPr lang="en-US" sz="2400" dirty="0"/>
              <a:t>After becoming prime minister in 1852, he pursued a policy of economic expansion, encouraging the building of roads, canals, and railroads and fostering business enterprise by expanding credit and simulating investment in new industries. </a:t>
            </a:r>
          </a:p>
        </p:txBody>
      </p:sp>
    </p:spTree>
    <p:extLst>
      <p:ext uri="{BB962C8B-B14F-4D97-AF65-F5344CB8AC3E}">
        <p14:creationId xmlns:p14="http://schemas.microsoft.com/office/powerpoint/2010/main" val="1050299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FB803-CDA0-41A2-8A49-C5C54A3982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5338723-C91E-462E-A508-88C88534E962}"/>
              </a:ext>
            </a:extLst>
          </p:cNvPr>
          <p:cNvSpPr>
            <a:spLocks noGrp="1"/>
          </p:cNvSpPr>
          <p:nvPr>
            <p:ph idx="1"/>
          </p:nvPr>
        </p:nvSpPr>
        <p:spPr/>
        <p:txBody>
          <a:bodyPr/>
          <a:lstStyle/>
          <a:p>
            <a:r>
              <a:rPr lang="en-US" dirty="0"/>
              <a:t>The growth in the </a:t>
            </a:r>
            <a:r>
              <a:rPr lang="en-US" dirty="0" err="1"/>
              <a:t>Piedmountese</a:t>
            </a:r>
            <a:r>
              <a:rPr lang="en-US" dirty="0"/>
              <a:t> economy and the subsequent increase in government revenues enabled Cavour to pour money into equipping a large army. </a:t>
            </a:r>
          </a:p>
          <a:p>
            <a:endParaRPr lang="en-US" dirty="0"/>
          </a:p>
          <a:p>
            <a:r>
              <a:rPr lang="en-US" dirty="0"/>
              <a:t>In 1858, Cavour come to an agreement with Napoleon III. </a:t>
            </a:r>
          </a:p>
          <a:p>
            <a:r>
              <a:rPr lang="en-US" dirty="0"/>
              <a:t>The emperor agreed to ally with Piedmont in driving the Austrians out of Italy. </a:t>
            </a:r>
          </a:p>
        </p:txBody>
      </p:sp>
    </p:spTree>
    <p:extLst>
      <p:ext uri="{BB962C8B-B14F-4D97-AF65-F5344CB8AC3E}">
        <p14:creationId xmlns:p14="http://schemas.microsoft.com/office/powerpoint/2010/main" val="174184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F516-0E96-4294-B0FF-F97AF588C4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CEECEF-34C4-4F7B-A25D-65A9960A6BAE}"/>
              </a:ext>
            </a:extLst>
          </p:cNvPr>
          <p:cNvSpPr>
            <a:spLocks noGrp="1"/>
          </p:cNvSpPr>
          <p:nvPr>
            <p:ph idx="1"/>
          </p:nvPr>
        </p:nvSpPr>
        <p:spPr/>
        <p:txBody>
          <a:bodyPr/>
          <a:lstStyle/>
          <a:p>
            <a:r>
              <a:rPr lang="en-US" dirty="0"/>
              <a:t>Once the Austrians were driven out, Italy would be recognized. </a:t>
            </a:r>
          </a:p>
          <a:p>
            <a:endParaRPr lang="en-US" dirty="0"/>
          </a:p>
          <a:p>
            <a:r>
              <a:rPr lang="en-US" dirty="0"/>
              <a:t>Piedmont would be extended into the kingdom of Upper Italy by adding Lombardy, Venetia, Parma, Modena, and part of the Papal States to is territory. </a:t>
            </a:r>
          </a:p>
          <a:p>
            <a:endParaRPr lang="en-US" dirty="0"/>
          </a:p>
          <a:p>
            <a:r>
              <a:rPr lang="en-US" dirty="0"/>
              <a:t>In compensation for its efforts, France would receive the </a:t>
            </a:r>
            <a:r>
              <a:rPr lang="en-US" dirty="0" err="1"/>
              <a:t>Piedmontese</a:t>
            </a:r>
            <a:r>
              <a:rPr lang="en-US" dirty="0"/>
              <a:t> provinces of Nice and Savoy.</a:t>
            </a:r>
          </a:p>
        </p:txBody>
      </p:sp>
    </p:spTree>
    <p:extLst>
      <p:ext uri="{BB962C8B-B14F-4D97-AF65-F5344CB8AC3E}">
        <p14:creationId xmlns:p14="http://schemas.microsoft.com/office/powerpoint/2010/main" val="2809493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BAEF2-215E-4FEC-B82D-44ED246831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08F3BE-96A5-4A8B-BC4A-1C590AC3FFC2}"/>
              </a:ext>
            </a:extLst>
          </p:cNvPr>
          <p:cNvSpPr>
            <a:spLocks noGrp="1"/>
          </p:cNvSpPr>
          <p:nvPr>
            <p:ph idx="1"/>
          </p:nvPr>
        </p:nvSpPr>
        <p:spPr/>
        <p:txBody>
          <a:bodyPr/>
          <a:lstStyle/>
          <a:p>
            <a:r>
              <a:rPr lang="en-US" dirty="0"/>
              <a:t>A kingdom of Central Italy would be created for Napoleon III’s cousin, Prince Napoleon, who would be married to the younger daughter of King Victor Emmanuel. </a:t>
            </a:r>
          </a:p>
          <a:p>
            <a:endParaRPr lang="en-US" dirty="0"/>
          </a:p>
          <a:p>
            <a:r>
              <a:rPr lang="en-US" dirty="0"/>
              <a:t>This agreement between Napoleon and Cavour seemed to assure the French ruler of the opportunity to control Italy. </a:t>
            </a:r>
          </a:p>
          <a:p>
            <a:endParaRPr lang="en-US" dirty="0"/>
          </a:p>
          <a:p>
            <a:r>
              <a:rPr lang="en-US" dirty="0"/>
              <a:t>Confident that the plan would work, Cavour provoked the Austrians into invading Piedmont in April 1859. </a:t>
            </a:r>
          </a:p>
          <a:p>
            <a:endParaRPr lang="en-US" dirty="0"/>
          </a:p>
        </p:txBody>
      </p:sp>
    </p:spTree>
    <p:extLst>
      <p:ext uri="{BB962C8B-B14F-4D97-AF65-F5344CB8AC3E}">
        <p14:creationId xmlns:p14="http://schemas.microsoft.com/office/powerpoint/2010/main" val="1270826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76295-30F5-481A-BC78-A20D5890B4C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588104-CDC4-4471-A660-4DF6E39A536A}"/>
              </a:ext>
            </a:extLst>
          </p:cNvPr>
          <p:cNvSpPr>
            <a:spLocks noGrp="1"/>
          </p:cNvSpPr>
          <p:nvPr>
            <p:ph idx="1"/>
          </p:nvPr>
        </p:nvSpPr>
        <p:spPr/>
        <p:txBody>
          <a:bodyPr/>
          <a:lstStyle/>
          <a:p>
            <a:r>
              <a:rPr lang="en-US" dirty="0"/>
              <a:t>P.616 second paragraph  </a:t>
            </a:r>
          </a:p>
          <a:p>
            <a:r>
              <a:rPr lang="en-US" dirty="0"/>
              <a:t>In the initial  stages of fighting, it was the French who were largely responsible for defeating the Austrians in two major battles at Magenta and Solferino. </a:t>
            </a:r>
          </a:p>
          <a:p>
            <a:endParaRPr lang="en-US" dirty="0"/>
          </a:p>
          <a:p>
            <a:r>
              <a:rPr lang="en-US" dirty="0"/>
              <a:t>It was also the French who made peace with Austria on July 11, 1859, without informing their Italian ally. </a:t>
            </a:r>
          </a:p>
        </p:txBody>
      </p:sp>
    </p:spTree>
    <p:extLst>
      <p:ext uri="{BB962C8B-B14F-4D97-AF65-F5344CB8AC3E}">
        <p14:creationId xmlns:p14="http://schemas.microsoft.com/office/powerpoint/2010/main" val="2744629152"/>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4243</TotalTime>
  <Words>2574</Words>
  <Application>Microsoft Office PowerPoint</Application>
  <PresentationFormat>Widescreen</PresentationFormat>
  <Paragraphs>173</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Gill Sans MT</vt:lpstr>
      <vt:lpstr>Impact</vt:lpstr>
      <vt:lpstr>Badge</vt:lpstr>
      <vt:lpstr>Chapter 22 Section 2: </vt:lpstr>
      <vt:lpstr>PowerPoint Presentation</vt:lpstr>
      <vt:lpstr>The Unification of Italy </vt:lpstr>
      <vt:lpstr>Piedmont  </vt:lpstr>
      <vt:lpstr>Count Camillo di Cavour </vt:lpstr>
      <vt:lpstr>PowerPoint Presentation</vt:lpstr>
      <vt:lpstr>PowerPoint Presentation</vt:lpstr>
      <vt:lpstr>PowerPoint Presentation</vt:lpstr>
      <vt:lpstr>PowerPoint Presentation</vt:lpstr>
      <vt:lpstr>Why did Napoleon withdraw so hastily? </vt:lpstr>
      <vt:lpstr>PowerPoint Presentation</vt:lpstr>
      <vt:lpstr>PowerPoint Presentation</vt:lpstr>
      <vt:lpstr>Giuseppe Garibaldi </vt:lpstr>
      <vt:lpstr>PowerPoint Presentation</vt:lpstr>
      <vt:lpstr>PowerPoint Presentation</vt:lpstr>
      <vt:lpstr>PowerPoint Presentation</vt:lpstr>
      <vt:lpstr>The Unification of Germany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Danish War (1864) </vt:lpstr>
      <vt:lpstr>PowerPoint Presentation</vt:lpstr>
      <vt:lpstr>PowerPoint Presentation</vt:lpstr>
      <vt:lpstr>PowerPoint Presentation</vt:lpstr>
      <vt:lpstr>The Austro-Prussian War (1866) </vt:lpstr>
      <vt:lpstr>PowerPoint Presentation</vt:lpstr>
      <vt:lpstr>PowerPoint Presentation</vt:lpstr>
      <vt:lpstr>PowerPoint Presentation</vt:lpstr>
      <vt:lpstr>PowerPoint Presentation</vt:lpstr>
      <vt:lpstr>PowerPoint Presentation</vt:lpstr>
      <vt:lpstr>PowerPoint Presentation</vt:lpstr>
      <vt:lpstr>The Franco-Prussian War (1870-1871)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22 Section 2: </dc:title>
  <dc:creator>Tyler Moudry</dc:creator>
  <cp:lastModifiedBy>Tyler Moudry</cp:lastModifiedBy>
  <cp:revision>25</cp:revision>
  <dcterms:created xsi:type="dcterms:W3CDTF">2019-02-24T13:56:41Z</dcterms:created>
  <dcterms:modified xsi:type="dcterms:W3CDTF">2019-03-03T04:13:34Z</dcterms:modified>
</cp:coreProperties>
</file>