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7" autoAdjust="0"/>
    <p:restoredTop sz="94660"/>
  </p:normalViewPr>
  <p:slideViewPr>
    <p:cSldViewPr snapToGrid="0">
      <p:cViewPr varScale="1">
        <p:scale>
          <a:sx n="90" d="100"/>
          <a:sy n="90" d="100"/>
        </p:scale>
        <p:origin x="4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2/22/2019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123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59821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07277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4979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2/22/2019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072380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73726886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2888748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3152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782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2/22/2019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6704328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2/22/2019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918341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2/22/2019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9322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6172-B4A4-48C6-8CF8-B379CF923DD2}"/>
              </a:ext>
            </a:extLst>
          </p:cNvPr>
          <p:cNvSpPr>
            <a:spLocks noGrp="1"/>
          </p:cNvSpPr>
          <p:nvPr>
            <p:ph type="ctrTitle"/>
          </p:nvPr>
        </p:nvSpPr>
        <p:spPr/>
        <p:txBody>
          <a:bodyPr/>
          <a:lstStyle/>
          <a:p>
            <a:r>
              <a:rPr lang="en-US" sz="7200" dirty="0"/>
              <a:t>Ap European history </a:t>
            </a:r>
            <a:br>
              <a:rPr lang="en-US" sz="7200" dirty="0"/>
            </a:br>
            <a:r>
              <a:rPr lang="en-US" sz="7200" dirty="0"/>
              <a:t>Chapter 22 </a:t>
            </a:r>
          </a:p>
        </p:txBody>
      </p:sp>
      <p:sp>
        <p:nvSpPr>
          <p:cNvPr id="3" name="Subtitle 2">
            <a:extLst>
              <a:ext uri="{FF2B5EF4-FFF2-40B4-BE49-F238E27FC236}">
                <a16:creationId xmlns:a16="http://schemas.microsoft.com/office/drawing/2014/main" id="{3CD9A303-FC85-454B-8B8C-2DE7CA5FADA5}"/>
              </a:ext>
            </a:extLst>
          </p:cNvPr>
          <p:cNvSpPr>
            <a:spLocks noGrp="1"/>
          </p:cNvSpPr>
          <p:nvPr>
            <p:ph type="subTitle" idx="1"/>
          </p:nvPr>
        </p:nvSpPr>
        <p:spPr>
          <a:xfrm>
            <a:off x="2215045" y="4306186"/>
            <a:ext cx="8045373" cy="2415289"/>
          </a:xfrm>
        </p:spPr>
        <p:txBody>
          <a:bodyPr>
            <a:normAutofit/>
          </a:bodyPr>
          <a:lstStyle/>
          <a:p>
            <a:r>
              <a:rPr lang="en-US" sz="3600" b="0" dirty="0"/>
              <a:t>The age of nationalism and realism </a:t>
            </a:r>
          </a:p>
          <a:p>
            <a:r>
              <a:rPr lang="en-US" sz="3600" dirty="0"/>
              <a:t>Section 1: An Age of Nationalism 1850-1871 </a:t>
            </a:r>
          </a:p>
          <a:p>
            <a:endParaRPr lang="en-US" sz="3600" dirty="0"/>
          </a:p>
        </p:txBody>
      </p:sp>
    </p:spTree>
    <p:extLst>
      <p:ext uri="{BB962C8B-B14F-4D97-AF65-F5344CB8AC3E}">
        <p14:creationId xmlns:p14="http://schemas.microsoft.com/office/powerpoint/2010/main" val="5677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9634-5F64-452D-B9F0-E8F1A73D7AC7}"/>
              </a:ext>
            </a:extLst>
          </p:cNvPr>
          <p:cNvSpPr>
            <a:spLocks noGrp="1"/>
          </p:cNvSpPr>
          <p:nvPr>
            <p:ph type="title"/>
          </p:nvPr>
        </p:nvSpPr>
        <p:spPr/>
        <p:txBody>
          <a:bodyPr/>
          <a:lstStyle/>
          <a:p>
            <a:r>
              <a:rPr lang="en-US" dirty="0"/>
              <a:t>The Second Empire Begins </a:t>
            </a:r>
          </a:p>
        </p:txBody>
      </p:sp>
      <p:sp>
        <p:nvSpPr>
          <p:cNvPr id="3" name="Content Placeholder 2">
            <a:extLst>
              <a:ext uri="{FF2B5EF4-FFF2-40B4-BE49-F238E27FC236}">
                <a16:creationId xmlns:a16="http://schemas.microsoft.com/office/drawing/2014/main" id="{607C1A63-A952-4F6F-928B-AB2AE65C1A97}"/>
              </a:ext>
            </a:extLst>
          </p:cNvPr>
          <p:cNvSpPr>
            <a:spLocks noGrp="1"/>
          </p:cNvSpPr>
          <p:nvPr>
            <p:ph idx="1"/>
          </p:nvPr>
        </p:nvSpPr>
        <p:spPr/>
        <p:txBody>
          <a:bodyPr/>
          <a:lstStyle/>
          <a:p>
            <a:r>
              <a:rPr lang="en-US" dirty="0"/>
              <a:t>A year later, on November 21, 1852, Louis Napoleon returned to the people to ask for restoration of the empire. </a:t>
            </a:r>
          </a:p>
          <a:p>
            <a:r>
              <a:rPr lang="en-US" dirty="0"/>
              <a:t>This time, 97 percent responded affirmatively, and on December 2, 1852, Louis Napoleon assumed the title of Napoleon III (the first Napoleon had abdicated in favor of his son, Napoleon II, on April 6</a:t>
            </a:r>
            <a:r>
              <a:rPr lang="en-US" baseline="30000" dirty="0"/>
              <a:t>th</a:t>
            </a:r>
            <a:r>
              <a:rPr lang="en-US" dirty="0"/>
              <a:t>, 1814). </a:t>
            </a:r>
          </a:p>
          <a:p>
            <a:endParaRPr lang="en-US" dirty="0"/>
          </a:p>
          <a:p>
            <a:pPr lvl="1"/>
            <a:r>
              <a:rPr lang="en-US" b="1" i="1" dirty="0"/>
              <a:t>The Second Empire had begun. </a:t>
            </a:r>
          </a:p>
          <a:p>
            <a:endParaRPr lang="en-US" dirty="0"/>
          </a:p>
        </p:txBody>
      </p:sp>
    </p:spTree>
    <p:extLst>
      <p:ext uri="{BB962C8B-B14F-4D97-AF65-F5344CB8AC3E}">
        <p14:creationId xmlns:p14="http://schemas.microsoft.com/office/powerpoint/2010/main" val="3025689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0BD93-2824-49A3-A50E-A352EC3225BE}"/>
              </a:ext>
            </a:extLst>
          </p:cNvPr>
          <p:cNvSpPr>
            <a:spLocks noGrp="1"/>
          </p:cNvSpPr>
          <p:nvPr>
            <p:ph type="title"/>
          </p:nvPr>
        </p:nvSpPr>
        <p:spPr/>
        <p:txBody>
          <a:bodyPr/>
          <a:lstStyle/>
          <a:p>
            <a:r>
              <a:rPr lang="en-US" dirty="0"/>
              <a:t>The Second Napoleonic Empire </a:t>
            </a:r>
          </a:p>
        </p:txBody>
      </p:sp>
      <p:sp>
        <p:nvSpPr>
          <p:cNvPr id="3" name="Content Placeholder 2">
            <a:extLst>
              <a:ext uri="{FF2B5EF4-FFF2-40B4-BE49-F238E27FC236}">
                <a16:creationId xmlns:a16="http://schemas.microsoft.com/office/drawing/2014/main" id="{028AFF69-2BE5-4AD0-970A-B70A4F71316F}"/>
              </a:ext>
            </a:extLst>
          </p:cNvPr>
          <p:cNvSpPr>
            <a:spLocks noGrp="1"/>
          </p:cNvSpPr>
          <p:nvPr>
            <p:ph idx="1"/>
          </p:nvPr>
        </p:nvSpPr>
        <p:spPr/>
        <p:txBody>
          <a:bodyPr>
            <a:normAutofit/>
          </a:bodyPr>
          <a:lstStyle/>
          <a:p>
            <a:r>
              <a:rPr lang="en-US" sz="2800" dirty="0"/>
              <a:t>The government of Napoleon III was clearly authoritarian in a Bonapartist sense. </a:t>
            </a:r>
          </a:p>
          <a:p>
            <a:endParaRPr lang="en-US" sz="2800" dirty="0"/>
          </a:p>
          <a:p>
            <a:r>
              <a:rPr lang="en-US" sz="2800" dirty="0"/>
              <a:t>As chief of state, Napoleon III controlled the armed forces, police, and civil service. </a:t>
            </a:r>
          </a:p>
          <a:p>
            <a:r>
              <a:rPr lang="en-US" sz="2800" dirty="0"/>
              <a:t>Only he could introduce legislation and declare war. </a:t>
            </a:r>
          </a:p>
        </p:txBody>
      </p:sp>
    </p:spTree>
    <p:extLst>
      <p:ext uri="{BB962C8B-B14F-4D97-AF65-F5344CB8AC3E}">
        <p14:creationId xmlns:p14="http://schemas.microsoft.com/office/powerpoint/2010/main" val="1987055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31B8A-E9C8-4F4B-9E34-1F4B681913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00AFC0-7FF2-4EFE-98DF-EC309B85D905}"/>
              </a:ext>
            </a:extLst>
          </p:cNvPr>
          <p:cNvSpPr>
            <a:spLocks noGrp="1"/>
          </p:cNvSpPr>
          <p:nvPr>
            <p:ph idx="1"/>
          </p:nvPr>
        </p:nvSpPr>
        <p:spPr/>
        <p:txBody>
          <a:bodyPr>
            <a:normAutofit/>
          </a:bodyPr>
          <a:lstStyle/>
          <a:p>
            <a:r>
              <a:rPr lang="en-US" sz="2800" dirty="0"/>
              <a:t>The Legislative Corps gave an appearance of representative government since its members were elected by </a:t>
            </a:r>
            <a:r>
              <a:rPr lang="en-US" sz="2800" b="1" dirty="0"/>
              <a:t>universal male suffrage </a:t>
            </a:r>
            <a:r>
              <a:rPr lang="en-US" sz="2800" dirty="0"/>
              <a:t>(</a:t>
            </a:r>
            <a:r>
              <a:rPr lang="en-US" sz="2800" i="1" dirty="0"/>
              <a:t>the principle that every adult male citizen is entitled to vote</a:t>
            </a:r>
            <a:r>
              <a:rPr lang="en-US" sz="2800" dirty="0"/>
              <a:t>) for six-year terms. </a:t>
            </a:r>
          </a:p>
          <a:p>
            <a:endParaRPr lang="en-US" sz="2800" dirty="0"/>
          </a:p>
          <a:p>
            <a:pPr lvl="1"/>
            <a:r>
              <a:rPr lang="en-US" sz="2800" i="1" dirty="0"/>
              <a:t>But the could neither initiate legislation nor affect the budget. </a:t>
            </a:r>
          </a:p>
        </p:txBody>
      </p:sp>
    </p:spTree>
    <p:extLst>
      <p:ext uri="{BB962C8B-B14F-4D97-AF65-F5344CB8AC3E}">
        <p14:creationId xmlns:p14="http://schemas.microsoft.com/office/powerpoint/2010/main" val="207041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5BAFD-1381-4D46-B5EE-8365E45E9773}"/>
              </a:ext>
            </a:extLst>
          </p:cNvPr>
          <p:cNvSpPr>
            <a:spLocks noGrp="1"/>
          </p:cNvSpPr>
          <p:nvPr>
            <p:ph type="title"/>
          </p:nvPr>
        </p:nvSpPr>
        <p:spPr/>
        <p:txBody>
          <a:bodyPr/>
          <a:lstStyle/>
          <a:p>
            <a:r>
              <a:rPr lang="en-US" dirty="0"/>
              <a:t>Government Expansion </a:t>
            </a:r>
          </a:p>
        </p:txBody>
      </p:sp>
      <p:sp>
        <p:nvSpPr>
          <p:cNvPr id="3" name="Content Placeholder 2">
            <a:extLst>
              <a:ext uri="{FF2B5EF4-FFF2-40B4-BE49-F238E27FC236}">
                <a16:creationId xmlns:a16="http://schemas.microsoft.com/office/drawing/2014/main" id="{DC15E28E-624E-4CC0-89D3-632F623F9847}"/>
              </a:ext>
            </a:extLst>
          </p:cNvPr>
          <p:cNvSpPr>
            <a:spLocks noGrp="1"/>
          </p:cNvSpPr>
          <p:nvPr>
            <p:ph idx="1"/>
          </p:nvPr>
        </p:nvSpPr>
        <p:spPr/>
        <p:txBody>
          <a:bodyPr>
            <a:normAutofit/>
          </a:bodyPr>
          <a:lstStyle/>
          <a:p>
            <a:r>
              <a:rPr lang="en-US" sz="2400" dirty="0"/>
              <a:t>The first five years of Napoleon III’s reign were a spectacular success as he reaped the benefits of worldwide economic prosperity as well as some of his own economic policies. </a:t>
            </a:r>
          </a:p>
          <a:p>
            <a:endParaRPr lang="en-US" sz="2400" dirty="0"/>
          </a:p>
          <a:p>
            <a:r>
              <a:rPr lang="en-US" sz="2400" dirty="0"/>
              <a:t>Napoleon believed in using the resources of government to stimulate the national economy and took many steps to encourage industrial growth. </a:t>
            </a:r>
          </a:p>
        </p:txBody>
      </p:sp>
    </p:spTree>
    <p:extLst>
      <p:ext uri="{BB962C8B-B14F-4D97-AF65-F5344CB8AC3E}">
        <p14:creationId xmlns:p14="http://schemas.microsoft.com/office/powerpoint/2010/main" val="435654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39F4-ED31-4444-9E7E-9133ED6CA6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22439-2992-41FE-96BB-03CE759A9E3A}"/>
              </a:ext>
            </a:extLst>
          </p:cNvPr>
          <p:cNvSpPr>
            <a:spLocks noGrp="1"/>
          </p:cNvSpPr>
          <p:nvPr>
            <p:ph idx="1"/>
          </p:nvPr>
        </p:nvSpPr>
        <p:spPr/>
        <p:txBody>
          <a:bodyPr>
            <a:normAutofit/>
          </a:bodyPr>
          <a:lstStyle/>
          <a:p>
            <a:r>
              <a:rPr lang="en-US" sz="2400" dirty="0"/>
              <a:t>Government subsidies (a form of financial aid or support extended to an economic sector) were used to foster the rapid construction of railroads as well as harbors, roads, and canals. </a:t>
            </a:r>
          </a:p>
          <a:p>
            <a:endParaRPr lang="en-US" sz="2400" dirty="0"/>
          </a:p>
          <a:p>
            <a:pPr lvl="1"/>
            <a:r>
              <a:rPr lang="en-US" sz="2400" b="1" i="1" dirty="0"/>
              <a:t>The major French railway lines were completed during Napoleon’s reign, and industrial expansion was evident in the tripling of iron production. </a:t>
            </a:r>
          </a:p>
        </p:txBody>
      </p:sp>
    </p:spTree>
    <p:extLst>
      <p:ext uri="{BB962C8B-B14F-4D97-AF65-F5344CB8AC3E}">
        <p14:creationId xmlns:p14="http://schemas.microsoft.com/office/powerpoint/2010/main" val="313452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4D955-3055-45E7-98D0-7DDAAF7470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250B43-1853-4E4A-99FA-45C8679E2ED4}"/>
              </a:ext>
            </a:extLst>
          </p:cNvPr>
          <p:cNvSpPr>
            <a:spLocks noGrp="1"/>
          </p:cNvSpPr>
          <p:nvPr>
            <p:ph idx="1"/>
          </p:nvPr>
        </p:nvSpPr>
        <p:spPr/>
        <p:txBody>
          <a:bodyPr>
            <a:normAutofit/>
          </a:bodyPr>
          <a:lstStyle/>
          <a:p>
            <a:r>
              <a:rPr lang="en-US" sz="2800" dirty="0"/>
              <a:t>In his concern to reduce tensions and improve the social welfare of the nation, Napoleon provided hospitals and free medicine for the workers and advocated better housing for the working class. </a:t>
            </a:r>
          </a:p>
        </p:txBody>
      </p:sp>
    </p:spTree>
    <p:extLst>
      <p:ext uri="{BB962C8B-B14F-4D97-AF65-F5344CB8AC3E}">
        <p14:creationId xmlns:p14="http://schemas.microsoft.com/office/powerpoint/2010/main" val="343276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19EC6-0200-4413-AAE8-AD133D715D23}"/>
              </a:ext>
            </a:extLst>
          </p:cNvPr>
          <p:cNvSpPr>
            <a:spLocks noGrp="1"/>
          </p:cNvSpPr>
          <p:nvPr>
            <p:ph type="title"/>
          </p:nvPr>
        </p:nvSpPr>
        <p:spPr/>
        <p:txBody>
          <a:bodyPr/>
          <a:lstStyle/>
          <a:p>
            <a:r>
              <a:rPr lang="en-US" dirty="0"/>
              <a:t>Paris </a:t>
            </a:r>
          </a:p>
        </p:txBody>
      </p:sp>
      <p:sp>
        <p:nvSpPr>
          <p:cNvPr id="3" name="Content Placeholder 2">
            <a:extLst>
              <a:ext uri="{FF2B5EF4-FFF2-40B4-BE49-F238E27FC236}">
                <a16:creationId xmlns:a16="http://schemas.microsoft.com/office/drawing/2014/main" id="{B201595E-C666-4FE6-B760-88795A9B8B0D}"/>
              </a:ext>
            </a:extLst>
          </p:cNvPr>
          <p:cNvSpPr>
            <a:spLocks noGrp="1"/>
          </p:cNvSpPr>
          <p:nvPr>
            <p:ph idx="1"/>
          </p:nvPr>
        </p:nvSpPr>
        <p:spPr>
          <a:xfrm>
            <a:off x="1251678" y="1222744"/>
            <a:ext cx="10178322" cy="5528929"/>
          </a:xfrm>
        </p:spPr>
        <p:txBody>
          <a:bodyPr>
            <a:normAutofit/>
          </a:bodyPr>
          <a:lstStyle/>
          <a:p>
            <a:r>
              <a:rPr lang="en-US" sz="2400" dirty="0"/>
              <a:t>In the midst of this economic expansion, Napoleon III undertook a vast reconstruction of the city of Paris. </a:t>
            </a:r>
          </a:p>
          <a:p>
            <a:r>
              <a:rPr lang="en-US" sz="2400" dirty="0"/>
              <a:t>Under the direction of </a:t>
            </a:r>
            <a:r>
              <a:rPr lang="en-US" sz="2400" b="1" i="1" dirty="0"/>
              <a:t>Baron Haussmann</a:t>
            </a:r>
            <a:r>
              <a:rPr lang="en-US" sz="2400" dirty="0"/>
              <a:t>, the medieval Paris of narrow streets and old city walls was destroyed and replaced by a modern Paris of…</a:t>
            </a:r>
          </a:p>
          <a:p>
            <a:pPr lvl="1"/>
            <a:r>
              <a:rPr lang="en-US" sz="2400" dirty="0"/>
              <a:t> </a:t>
            </a:r>
            <a:r>
              <a:rPr lang="en-US" sz="2400" b="1" i="1" dirty="0"/>
              <a:t>broad boulevards</a:t>
            </a:r>
          </a:p>
          <a:p>
            <a:pPr lvl="1"/>
            <a:r>
              <a:rPr lang="en-US" sz="2400" b="1" i="1" dirty="0"/>
              <a:t>spacious buildings</a:t>
            </a:r>
          </a:p>
          <a:p>
            <a:pPr lvl="1"/>
            <a:r>
              <a:rPr lang="en-US" sz="2400" b="1" i="1" dirty="0"/>
              <a:t>circular plazas</a:t>
            </a:r>
          </a:p>
          <a:p>
            <a:pPr lvl="1"/>
            <a:r>
              <a:rPr lang="en-US" sz="2400" b="1" i="1" dirty="0"/>
              <a:t>public squares</a:t>
            </a:r>
          </a:p>
          <a:p>
            <a:pPr lvl="1"/>
            <a:r>
              <a:rPr lang="en-US" sz="2400" b="1" i="1" dirty="0"/>
              <a:t>underground sewage system</a:t>
            </a:r>
          </a:p>
          <a:p>
            <a:pPr lvl="1"/>
            <a:r>
              <a:rPr lang="en-US" sz="2400" b="1" i="1" dirty="0"/>
              <a:t>a new public water supply</a:t>
            </a:r>
          </a:p>
          <a:p>
            <a:pPr lvl="1"/>
            <a:r>
              <a:rPr lang="en-US" sz="2400" b="1" i="1" dirty="0"/>
              <a:t>gaslights. </a:t>
            </a:r>
          </a:p>
        </p:txBody>
      </p:sp>
    </p:spTree>
    <p:extLst>
      <p:ext uri="{BB962C8B-B14F-4D97-AF65-F5344CB8AC3E}">
        <p14:creationId xmlns:p14="http://schemas.microsoft.com/office/powerpoint/2010/main" val="3048326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610C8-B5B7-4963-A34E-8409FD82D46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D3C33BB-52BF-4A58-B7B7-3EB9DCD618BE}"/>
              </a:ext>
            </a:extLst>
          </p:cNvPr>
          <p:cNvSpPr>
            <a:spLocks noGrp="1"/>
          </p:cNvSpPr>
          <p:nvPr>
            <p:ph idx="1"/>
          </p:nvPr>
        </p:nvSpPr>
        <p:spPr/>
        <p:txBody>
          <a:bodyPr>
            <a:normAutofit/>
          </a:bodyPr>
          <a:lstStyle/>
          <a:p>
            <a:r>
              <a:rPr lang="en-US" sz="2800" dirty="0"/>
              <a:t>The new Paris served a military as well as an aesthetic purpose.</a:t>
            </a:r>
          </a:p>
          <a:p>
            <a:endParaRPr lang="en-US" sz="2800" dirty="0"/>
          </a:p>
          <a:p>
            <a:r>
              <a:rPr lang="en-US" sz="2800" dirty="0"/>
              <a:t>Broad streets made it more difficult for would-be insurrectionists to throw up barricades and easier for troops to move rapidly through the city in the event of revolts. </a:t>
            </a:r>
          </a:p>
        </p:txBody>
      </p:sp>
    </p:spTree>
    <p:extLst>
      <p:ext uri="{BB962C8B-B14F-4D97-AF65-F5344CB8AC3E}">
        <p14:creationId xmlns:p14="http://schemas.microsoft.com/office/powerpoint/2010/main" val="417384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7C599-2DB7-4CD9-B9EC-5C1BA913BE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EFB74D-384B-4525-9CBD-113A20011564}"/>
              </a:ext>
            </a:extLst>
          </p:cNvPr>
          <p:cNvSpPr>
            <a:spLocks noGrp="1"/>
          </p:cNvSpPr>
          <p:nvPr>
            <p:ph idx="1"/>
          </p:nvPr>
        </p:nvSpPr>
        <p:spPr>
          <a:xfrm>
            <a:off x="1251678" y="1371601"/>
            <a:ext cx="10178322" cy="5104014"/>
          </a:xfrm>
        </p:spPr>
        <p:txBody>
          <a:bodyPr/>
          <a:lstStyle/>
          <a:p>
            <a:r>
              <a:rPr lang="en-US" dirty="0"/>
              <a:t>In the 1860s, as opposition to some of the emperor’s policies began to mount, Napoleon III liberalized his regime. </a:t>
            </a:r>
          </a:p>
          <a:p>
            <a:r>
              <a:rPr lang="en-US" dirty="0"/>
              <a:t>He reached out to the working class by legalizing trade unions and granting them the right to strike. </a:t>
            </a:r>
          </a:p>
          <a:p>
            <a:endParaRPr lang="en-US" dirty="0"/>
          </a:p>
          <a:p>
            <a:r>
              <a:rPr lang="en-US" dirty="0"/>
              <a:t>He also began to liberalize the political process. </a:t>
            </a:r>
          </a:p>
          <a:p>
            <a:r>
              <a:rPr lang="en-US" dirty="0"/>
              <a:t>The Legislative Corps had been closely controlled during the 1850s. </a:t>
            </a:r>
          </a:p>
          <a:p>
            <a:r>
              <a:rPr lang="en-US" dirty="0"/>
              <a:t>In the 1860s, opposition candidates were allowed greater freedom to campaign, and the Legislative Corps was permitted more say in affairs of state, including debate over the budget. </a:t>
            </a:r>
          </a:p>
        </p:txBody>
      </p:sp>
    </p:spTree>
    <p:extLst>
      <p:ext uri="{BB962C8B-B14F-4D97-AF65-F5344CB8AC3E}">
        <p14:creationId xmlns:p14="http://schemas.microsoft.com/office/powerpoint/2010/main" val="3176333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50C1-A96C-4C89-A275-C24A5A230C10}"/>
              </a:ext>
            </a:extLst>
          </p:cNvPr>
          <p:cNvSpPr>
            <a:spLocks noGrp="1"/>
          </p:cNvSpPr>
          <p:nvPr>
            <p:ph type="title"/>
          </p:nvPr>
        </p:nvSpPr>
        <p:spPr/>
        <p:txBody>
          <a:bodyPr/>
          <a:lstStyle/>
          <a:p>
            <a:r>
              <a:rPr lang="en-US" dirty="0"/>
              <a:t>Napoleon’s Liberalization Policies </a:t>
            </a:r>
          </a:p>
        </p:txBody>
      </p:sp>
      <p:sp>
        <p:nvSpPr>
          <p:cNvPr id="3" name="Content Placeholder 2">
            <a:extLst>
              <a:ext uri="{FF2B5EF4-FFF2-40B4-BE49-F238E27FC236}">
                <a16:creationId xmlns:a16="http://schemas.microsoft.com/office/drawing/2014/main" id="{2918738A-AF20-4017-8481-37EE2BB77248}"/>
              </a:ext>
            </a:extLst>
          </p:cNvPr>
          <p:cNvSpPr>
            <a:spLocks noGrp="1"/>
          </p:cNvSpPr>
          <p:nvPr>
            <p:ph idx="1"/>
          </p:nvPr>
        </p:nvSpPr>
        <p:spPr>
          <a:xfrm>
            <a:off x="1251678" y="2286001"/>
            <a:ext cx="10178322" cy="4072269"/>
          </a:xfrm>
        </p:spPr>
        <p:txBody>
          <a:bodyPr/>
          <a:lstStyle/>
          <a:p>
            <a:r>
              <a:rPr lang="en-US" dirty="0"/>
              <a:t>Napoleon's liberalization policies did serve initially to strengthen the had of the government. </a:t>
            </a:r>
          </a:p>
          <a:p>
            <a:endParaRPr lang="en-US" sz="2400" dirty="0"/>
          </a:p>
          <a:p>
            <a:r>
              <a:rPr lang="en-US" sz="2400" dirty="0"/>
              <a:t>In a </a:t>
            </a:r>
            <a:r>
              <a:rPr lang="en-US" sz="2400" b="1" dirty="0"/>
              <a:t>plebiscite</a:t>
            </a:r>
            <a:r>
              <a:rPr lang="en-US" sz="2400" dirty="0"/>
              <a:t> (</a:t>
            </a:r>
            <a:r>
              <a:rPr lang="en-US" sz="2400" i="1" dirty="0"/>
              <a:t>the direct vote of all the members of an electorate on an important public question such as a change in the constitution</a:t>
            </a:r>
            <a:r>
              <a:rPr lang="en-US" sz="2400" dirty="0"/>
              <a:t>) in May 1870 on whether to accept a new constitution that might have inaugurated a parliamentary regime, the French people gave Napoleon another resounding victory. </a:t>
            </a:r>
          </a:p>
          <a:p>
            <a:endParaRPr lang="en-US" dirty="0"/>
          </a:p>
        </p:txBody>
      </p:sp>
    </p:spTree>
    <p:extLst>
      <p:ext uri="{BB962C8B-B14F-4D97-AF65-F5344CB8AC3E}">
        <p14:creationId xmlns:p14="http://schemas.microsoft.com/office/powerpoint/2010/main" val="173424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03B4-B85D-4F0E-9DDA-7AAA6DB47F99}"/>
              </a:ext>
            </a:extLst>
          </p:cNvPr>
          <p:cNvSpPr>
            <a:spLocks noGrp="1"/>
          </p:cNvSpPr>
          <p:nvPr>
            <p:ph type="title"/>
          </p:nvPr>
        </p:nvSpPr>
        <p:spPr/>
        <p:txBody>
          <a:bodyPr/>
          <a:lstStyle/>
          <a:p>
            <a:r>
              <a:rPr lang="en-US" dirty="0"/>
              <a:t>Chapter Outline </a:t>
            </a:r>
          </a:p>
        </p:txBody>
      </p:sp>
      <p:sp>
        <p:nvSpPr>
          <p:cNvPr id="3" name="Content Placeholder 2">
            <a:extLst>
              <a:ext uri="{FF2B5EF4-FFF2-40B4-BE49-F238E27FC236}">
                <a16:creationId xmlns:a16="http://schemas.microsoft.com/office/drawing/2014/main" id="{4F0A7AB0-F171-4B22-B9EA-54967B5F0975}"/>
              </a:ext>
            </a:extLst>
          </p:cNvPr>
          <p:cNvSpPr>
            <a:spLocks noGrp="1"/>
          </p:cNvSpPr>
          <p:nvPr>
            <p:ph idx="1"/>
          </p:nvPr>
        </p:nvSpPr>
        <p:spPr/>
        <p:txBody>
          <a:bodyPr>
            <a:noAutofit/>
          </a:bodyPr>
          <a:lstStyle/>
          <a:p>
            <a:r>
              <a:rPr lang="en-US" sz="3200" dirty="0"/>
              <a:t>The France of Napoleon III</a:t>
            </a:r>
          </a:p>
          <a:p>
            <a:r>
              <a:rPr lang="en-US" sz="3200" dirty="0"/>
              <a:t>National Unification: Italy and Germany </a:t>
            </a:r>
          </a:p>
          <a:p>
            <a:r>
              <a:rPr lang="en-US" sz="3200" dirty="0"/>
              <a:t>Nation Building and Reform: The National State in Mid-Century </a:t>
            </a:r>
          </a:p>
          <a:p>
            <a:r>
              <a:rPr lang="en-US" sz="3200" dirty="0"/>
              <a:t>Industrialization and the Marxist Response </a:t>
            </a:r>
          </a:p>
          <a:p>
            <a:r>
              <a:rPr lang="en-US" sz="3200" dirty="0"/>
              <a:t>Science and Culture in an Age of Realism </a:t>
            </a:r>
          </a:p>
          <a:p>
            <a:r>
              <a:rPr lang="en-US" sz="3200" dirty="0"/>
              <a:t>Conclusion </a:t>
            </a:r>
          </a:p>
        </p:txBody>
      </p:sp>
    </p:spTree>
    <p:extLst>
      <p:ext uri="{BB962C8B-B14F-4D97-AF65-F5344CB8AC3E}">
        <p14:creationId xmlns:p14="http://schemas.microsoft.com/office/powerpoint/2010/main" val="2281982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01651-2733-4E0D-AA5A-4DF99C537E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36011E-AB22-443E-A594-7F3E12D8D0AB}"/>
              </a:ext>
            </a:extLst>
          </p:cNvPr>
          <p:cNvSpPr>
            <a:spLocks noGrp="1"/>
          </p:cNvSpPr>
          <p:nvPr>
            <p:ph idx="1"/>
          </p:nvPr>
        </p:nvSpPr>
        <p:spPr/>
        <p:txBody>
          <a:bodyPr>
            <a:normAutofit/>
          </a:bodyPr>
          <a:lstStyle/>
          <a:p>
            <a:r>
              <a:rPr lang="en-US" sz="2800" dirty="0"/>
              <a:t>This triumph was short-lived, however. </a:t>
            </a:r>
          </a:p>
          <a:p>
            <a:endParaRPr lang="en-US" sz="2800" b="1" i="1" dirty="0"/>
          </a:p>
          <a:p>
            <a:r>
              <a:rPr lang="en-US" sz="2800" b="1" i="1" dirty="0"/>
              <a:t>Foreign policy failures led to growing criticism, and war with Prussia in 1870 turned out the be the death blow for Napoleon III’s regime. </a:t>
            </a:r>
          </a:p>
        </p:txBody>
      </p:sp>
    </p:spTree>
    <p:extLst>
      <p:ext uri="{BB962C8B-B14F-4D97-AF65-F5344CB8AC3E}">
        <p14:creationId xmlns:p14="http://schemas.microsoft.com/office/powerpoint/2010/main" val="180048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1715-0B3B-49B5-8DDC-450A08FB7628}"/>
              </a:ext>
            </a:extLst>
          </p:cNvPr>
          <p:cNvSpPr>
            <a:spLocks noGrp="1"/>
          </p:cNvSpPr>
          <p:nvPr>
            <p:ph type="title"/>
          </p:nvPr>
        </p:nvSpPr>
        <p:spPr/>
        <p:txBody>
          <a:bodyPr/>
          <a:lstStyle/>
          <a:p>
            <a:r>
              <a:rPr lang="en-US" dirty="0"/>
              <a:t>Foreign Policy: The Crimean War </a:t>
            </a:r>
          </a:p>
        </p:txBody>
      </p:sp>
      <p:sp>
        <p:nvSpPr>
          <p:cNvPr id="3" name="Content Placeholder 2">
            <a:extLst>
              <a:ext uri="{FF2B5EF4-FFF2-40B4-BE49-F238E27FC236}">
                <a16:creationId xmlns:a16="http://schemas.microsoft.com/office/drawing/2014/main" id="{B0B4AEDD-B39B-4F84-AE07-13ACF24D5C16}"/>
              </a:ext>
            </a:extLst>
          </p:cNvPr>
          <p:cNvSpPr>
            <a:spLocks noGrp="1"/>
          </p:cNvSpPr>
          <p:nvPr>
            <p:ph idx="1"/>
          </p:nvPr>
        </p:nvSpPr>
        <p:spPr/>
        <p:txBody>
          <a:bodyPr>
            <a:normAutofit/>
          </a:bodyPr>
          <a:lstStyle/>
          <a:p>
            <a:r>
              <a:rPr lang="en-US" sz="2400" b="1" i="1" dirty="0"/>
              <a:t>As heir to the Napoleonic Empire, Napoleon III was motivated by the desire to free France from the restrictions of the peace settlements of 1814-1815 and to make France the chief arbiter (a person who settles a dispute or has ultimate authority in a matter) of Europe. </a:t>
            </a:r>
          </a:p>
          <a:p>
            <a:endParaRPr lang="en-US" sz="2400" b="1" i="1" dirty="0"/>
          </a:p>
          <a:p>
            <a:r>
              <a:rPr lang="en-US" sz="2400" b="1" i="1" dirty="0"/>
              <a:t>Although his foreign policy led to a disaster and his own undoing, Napoleon had an initial success in the Crimean War (1854-1856). </a:t>
            </a:r>
          </a:p>
        </p:txBody>
      </p:sp>
    </p:spTree>
    <p:extLst>
      <p:ext uri="{BB962C8B-B14F-4D97-AF65-F5344CB8AC3E}">
        <p14:creationId xmlns:p14="http://schemas.microsoft.com/office/powerpoint/2010/main" val="650730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5758-056A-44B9-9CD1-3C01B089BB92}"/>
              </a:ext>
            </a:extLst>
          </p:cNvPr>
          <p:cNvSpPr>
            <a:spLocks noGrp="1"/>
          </p:cNvSpPr>
          <p:nvPr>
            <p:ph type="title"/>
          </p:nvPr>
        </p:nvSpPr>
        <p:spPr/>
        <p:txBody>
          <a:bodyPr/>
          <a:lstStyle/>
          <a:p>
            <a:r>
              <a:rPr lang="en-US" dirty="0"/>
              <a:t>The ottoman empire </a:t>
            </a:r>
          </a:p>
        </p:txBody>
      </p:sp>
      <p:sp>
        <p:nvSpPr>
          <p:cNvPr id="3" name="Content Placeholder 2">
            <a:extLst>
              <a:ext uri="{FF2B5EF4-FFF2-40B4-BE49-F238E27FC236}">
                <a16:creationId xmlns:a16="http://schemas.microsoft.com/office/drawing/2014/main" id="{75F24CC9-386D-45C5-B288-BB0865A4C7A0}"/>
              </a:ext>
            </a:extLst>
          </p:cNvPr>
          <p:cNvSpPr>
            <a:spLocks noGrp="1"/>
          </p:cNvSpPr>
          <p:nvPr>
            <p:ph idx="1"/>
          </p:nvPr>
        </p:nvSpPr>
        <p:spPr/>
        <p:txBody>
          <a:bodyPr>
            <a:normAutofit/>
          </a:bodyPr>
          <a:lstStyle/>
          <a:p>
            <a:r>
              <a:rPr lang="en-US" sz="2800" dirty="0"/>
              <a:t>The Crimean War was yet another chapter in the story of the Eastern Question: </a:t>
            </a:r>
          </a:p>
          <a:p>
            <a:pPr lvl="1"/>
            <a:r>
              <a:rPr lang="en-US" sz="2800" b="1" dirty="0"/>
              <a:t>Who would be the chief beneficiaries of the disintegration of the Ottoman Empire? </a:t>
            </a:r>
          </a:p>
        </p:txBody>
      </p:sp>
    </p:spTree>
    <p:extLst>
      <p:ext uri="{BB962C8B-B14F-4D97-AF65-F5344CB8AC3E}">
        <p14:creationId xmlns:p14="http://schemas.microsoft.com/office/powerpoint/2010/main" val="19748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196E-C595-4D74-B89A-5DC0F2F83114}"/>
              </a:ext>
            </a:extLst>
          </p:cNvPr>
          <p:cNvSpPr>
            <a:spLocks noGrp="1"/>
          </p:cNvSpPr>
          <p:nvPr>
            <p:ph type="title"/>
          </p:nvPr>
        </p:nvSpPr>
        <p:spPr>
          <a:xfrm>
            <a:off x="1251678" y="350487"/>
            <a:ext cx="10178322" cy="1492132"/>
          </a:xfrm>
        </p:spPr>
        <p:txBody>
          <a:bodyPr/>
          <a:lstStyle/>
          <a:p>
            <a:endParaRPr lang="en-US"/>
          </a:p>
        </p:txBody>
      </p:sp>
      <p:sp>
        <p:nvSpPr>
          <p:cNvPr id="3" name="Content Placeholder 2">
            <a:extLst>
              <a:ext uri="{FF2B5EF4-FFF2-40B4-BE49-F238E27FC236}">
                <a16:creationId xmlns:a16="http://schemas.microsoft.com/office/drawing/2014/main" id="{A2EDFC8E-7DA4-42E1-9EEA-41145275754E}"/>
              </a:ext>
            </a:extLst>
          </p:cNvPr>
          <p:cNvSpPr>
            <a:spLocks noGrp="1"/>
          </p:cNvSpPr>
          <p:nvPr>
            <p:ph idx="1"/>
          </p:nvPr>
        </p:nvSpPr>
        <p:spPr>
          <a:xfrm>
            <a:off x="1251678" y="1616149"/>
            <a:ext cx="10178322" cy="4678325"/>
          </a:xfrm>
        </p:spPr>
        <p:txBody>
          <a:bodyPr>
            <a:noAutofit/>
          </a:bodyPr>
          <a:lstStyle/>
          <a:p>
            <a:r>
              <a:rPr lang="en-US" sz="2400" dirty="0"/>
              <a:t>In the 17</a:t>
            </a:r>
            <a:r>
              <a:rPr lang="en-US" sz="2400" baseline="30000" dirty="0"/>
              <a:t>th</a:t>
            </a:r>
            <a:r>
              <a:rPr lang="en-US" sz="2400" dirty="0"/>
              <a:t> century, the Ottoman Empire had control of southeastern Europe but in 1699 had lost Hungary, Transylvania, Croatia, and Slovenia to the expanding Austrian Empire. </a:t>
            </a:r>
          </a:p>
          <a:p>
            <a:endParaRPr lang="en-US" sz="2400" dirty="0"/>
          </a:p>
          <a:p>
            <a:r>
              <a:rPr lang="en-US" sz="2400" dirty="0"/>
              <a:t>The Russian Empire to its North also encroached on the Ottoman Empire by seizing the Crimea (a peninsula on the northern coast of the Black Sea in Eastern Europe that is almost completely surrounded by both the Black Sea and the smaller Sea of Azov) in 1783 and Bessarabia (a historical region in Eastern Europe, bounded by the Dniester river on the east and the Prut river on the west) in 1812. </a:t>
            </a:r>
          </a:p>
        </p:txBody>
      </p:sp>
    </p:spTree>
    <p:extLst>
      <p:ext uri="{BB962C8B-B14F-4D97-AF65-F5344CB8AC3E}">
        <p14:creationId xmlns:p14="http://schemas.microsoft.com/office/powerpoint/2010/main" val="2961573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A7846-2B87-4985-980D-03F44E21A8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DD5269-B6D8-461E-8303-FF5A9BD8B78C}"/>
              </a:ext>
            </a:extLst>
          </p:cNvPr>
          <p:cNvSpPr>
            <a:spLocks noGrp="1"/>
          </p:cNvSpPr>
          <p:nvPr>
            <p:ph idx="1"/>
          </p:nvPr>
        </p:nvSpPr>
        <p:spPr/>
        <p:txBody>
          <a:bodyPr/>
          <a:lstStyle/>
          <a:p>
            <a:r>
              <a:rPr lang="en-US" sz="2400" dirty="0"/>
              <a:t>By the beginning of the 19</a:t>
            </a:r>
            <a:r>
              <a:rPr lang="en-US" sz="2400" baseline="30000" dirty="0"/>
              <a:t>th</a:t>
            </a:r>
            <a:r>
              <a:rPr lang="en-US" sz="2400" dirty="0"/>
              <a:t> century, the Ottoman Empire had begun a fresh period of decline. </a:t>
            </a:r>
          </a:p>
          <a:p>
            <a:endParaRPr lang="en-US" sz="2400" dirty="0"/>
          </a:p>
          <a:p>
            <a:r>
              <a:rPr lang="en-US" sz="2400" dirty="0"/>
              <a:t>Nationalist revolts led to the creation of an independent Serbia in 1817 and to the freedom of Greece in 1830. </a:t>
            </a:r>
          </a:p>
          <a:p>
            <a:endParaRPr lang="en-US" dirty="0"/>
          </a:p>
        </p:txBody>
      </p:sp>
    </p:spTree>
    <p:extLst>
      <p:ext uri="{BB962C8B-B14F-4D97-AF65-F5344CB8AC3E}">
        <p14:creationId xmlns:p14="http://schemas.microsoft.com/office/powerpoint/2010/main" val="3194607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5D85-8C1F-4154-96E2-6B8C98B3B1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48D516-4A05-421C-87B7-EC8770C06D38}"/>
              </a:ext>
            </a:extLst>
          </p:cNvPr>
          <p:cNvSpPr>
            <a:spLocks noGrp="1"/>
          </p:cNvSpPr>
          <p:nvPr>
            <p:ph idx="1"/>
          </p:nvPr>
        </p:nvSpPr>
        <p:spPr/>
        <p:txBody>
          <a:bodyPr>
            <a:normAutofit/>
          </a:bodyPr>
          <a:lstStyle/>
          <a:p>
            <a:r>
              <a:rPr lang="en-US" sz="2800" dirty="0"/>
              <a:t>The Russians had gained a protectorate (</a:t>
            </a:r>
            <a:r>
              <a:rPr lang="en-US" sz="2800" i="1" dirty="0"/>
              <a:t>a state that is controlled and protected by another</a:t>
            </a:r>
            <a:r>
              <a:rPr lang="en-US" sz="2800" dirty="0"/>
              <a:t>) over the </a:t>
            </a:r>
            <a:r>
              <a:rPr lang="en-US" sz="2800" dirty="0" err="1"/>
              <a:t>Danubian</a:t>
            </a:r>
            <a:r>
              <a:rPr lang="en-US" sz="2800" dirty="0"/>
              <a:t> provinces of Moldavia and Wallachia in 1829. </a:t>
            </a:r>
          </a:p>
        </p:txBody>
      </p:sp>
    </p:spTree>
    <p:extLst>
      <p:ext uri="{BB962C8B-B14F-4D97-AF65-F5344CB8AC3E}">
        <p14:creationId xmlns:p14="http://schemas.microsoft.com/office/powerpoint/2010/main" val="522837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F32C-BD8C-44E4-80E2-E385B713CE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0A47F6-30FB-45D7-8572-E1EB91952AC2}"/>
              </a:ext>
            </a:extLst>
          </p:cNvPr>
          <p:cNvSpPr>
            <a:spLocks noGrp="1"/>
          </p:cNvSpPr>
          <p:nvPr>
            <p:ph idx="1"/>
          </p:nvPr>
        </p:nvSpPr>
        <p:spPr/>
        <p:txBody>
          <a:bodyPr/>
          <a:lstStyle/>
          <a:p>
            <a:r>
              <a:rPr lang="en-US" dirty="0"/>
              <a:t>As Ottoman authority over the outlying territories began to take an active interest in the empire’s apparent demise. </a:t>
            </a:r>
          </a:p>
          <a:p>
            <a:endParaRPr lang="en-US" dirty="0"/>
          </a:p>
          <a:p>
            <a:r>
              <a:rPr lang="en-US" dirty="0"/>
              <a:t>Russia’s proximity to the Ottoman Empire and the religious bonds between the Russians and the Greek Orthodox Christians in Ottoman-dominated southeastern Europe naturally gave it special opportunities to enlarge its sphere of influence. </a:t>
            </a:r>
          </a:p>
        </p:txBody>
      </p:sp>
    </p:spTree>
    <p:extLst>
      <p:ext uri="{BB962C8B-B14F-4D97-AF65-F5344CB8AC3E}">
        <p14:creationId xmlns:p14="http://schemas.microsoft.com/office/powerpoint/2010/main" val="2732274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D8EB1-AE9D-4B5B-B5E3-2804D27D4C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193897-387F-45FA-AB62-D00E07A78111}"/>
              </a:ext>
            </a:extLst>
          </p:cNvPr>
          <p:cNvSpPr>
            <a:spLocks noGrp="1"/>
          </p:cNvSpPr>
          <p:nvPr>
            <p:ph idx="1"/>
          </p:nvPr>
        </p:nvSpPr>
        <p:spPr/>
        <p:txBody>
          <a:bodyPr>
            <a:normAutofit/>
          </a:bodyPr>
          <a:lstStyle/>
          <a:p>
            <a:r>
              <a:rPr lang="en-US" sz="2800" dirty="0"/>
              <a:t>Other European powers not only feared Russian ambitions but also had ambitions of their own in the area. </a:t>
            </a:r>
          </a:p>
          <a:p>
            <a:endParaRPr lang="en-US" sz="2800" dirty="0"/>
          </a:p>
          <a:p>
            <a:r>
              <a:rPr lang="en-US" sz="2800" dirty="0"/>
              <a:t>Austria craved more land in the Balkans, a desire that inevitably meant conflict with Russia, and France and Britain were interested in commercial opportunities and naval bases in the eastern Mediterranean. </a:t>
            </a:r>
          </a:p>
        </p:txBody>
      </p:sp>
    </p:spTree>
    <p:extLst>
      <p:ext uri="{BB962C8B-B14F-4D97-AF65-F5344CB8AC3E}">
        <p14:creationId xmlns:p14="http://schemas.microsoft.com/office/powerpoint/2010/main" val="2696203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0A609-96D4-4DD4-8C0E-EF38C67C344A}"/>
              </a:ext>
            </a:extLst>
          </p:cNvPr>
          <p:cNvSpPr>
            <a:spLocks noGrp="1"/>
          </p:cNvSpPr>
          <p:nvPr>
            <p:ph idx="1"/>
          </p:nvPr>
        </p:nvSpPr>
        <p:spPr/>
        <p:txBody>
          <a:bodyPr/>
          <a:lstStyle/>
          <a:p>
            <a:r>
              <a:rPr lang="en-US" dirty="0"/>
              <a:t>War erupted between Russia and the Ottoman Empire in 1853 when the Russians demanded the right to protect Christian shrines in Palestine, a privilege that had already been </a:t>
            </a:r>
            <a:r>
              <a:rPr lang="en-US" dirty="0" err="1"/>
              <a:t>exteneded</a:t>
            </a:r>
            <a:r>
              <a:rPr lang="en-US" dirty="0"/>
              <a:t> to the French. </a:t>
            </a:r>
          </a:p>
        </p:txBody>
      </p:sp>
      <p:sp>
        <p:nvSpPr>
          <p:cNvPr id="5" name="Title 4">
            <a:extLst>
              <a:ext uri="{FF2B5EF4-FFF2-40B4-BE49-F238E27FC236}">
                <a16:creationId xmlns:a16="http://schemas.microsoft.com/office/drawing/2014/main" id="{4FA82628-D282-4884-880B-186863344723}"/>
              </a:ext>
            </a:extLst>
          </p:cNvPr>
          <p:cNvSpPr>
            <a:spLocks noGrp="1"/>
          </p:cNvSpPr>
          <p:nvPr>
            <p:ph type="title"/>
          </p:nvPr>
        </p:nvSpPr>
        <p:spPr/>
        <p:txBody>
          <a:bodyPr/>
          <a:lstStyle/>
          <a:p>
            <a:r>
              <a:rPr lang="en-US" dirty="0"/>
              <a:t>The Crimean War: Causes </a:t>
            </a:r>
          </a:p>
        </p:txBody>
      </p:sp>
    </p:spTree>
    <p:extLst>
      <p:ext uri="{BB962C8B-B14F-4D97-AF65-F5344CB8AC3E}">
        <p14:creationId xmlns:p14="http://schemas.microsoft.com/office/powerpoint/2010/main" val="722097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9297-BE6F-4897-8A0A-4A76075B7E2E}"/>
              </a:ext>
            </a:extLst>
          </p:cNvPr>
          <p:cNvSpPr>
            <a:spLocks noGrp="1"/>
          </p:cNvSpPr>
          <p:nvPr>
            <p:ph type="title"/>
          </p:nvPr>
        </p:nvSpPr>
        <p:spPr/>
        <p:txBody>
          <a:bodyPr/>
          <a:lstStyle/>
          <a:p>
            <a:r>
              <a:rPr lang="en-US" dirty="0"/>
              <a:t>Declaring War </a:t>
            </a:r>
          </a:p>
        </p:txBody>
      </p:sp>
      <p:sp>
        <p:nvSpPr>
          <p:cNvPr id="3" name="Content Placeholder 2">
            <a:extLst>
              <a:ext uri="{FF2B5EF4-FFF2-40B4-BE49-F238E27FC236}">
                <a16:creationId xmlns:a16="http://schemas.microsoft.com/office/drawing/2014/main" id="{C1517BA4-E39A-43F4-A796-047A1427FB05}"/>
              </a:ext>
            </a:extLst>
          </p:cNvPr>
          <p:cNvSpPr>
            <a:spLocks noGrp="1"/>
          </p:cNvSpPr>
          <p:nvPr>
            <p:ph idx="1"/>
          </p:nvPr>
        </p:nvSpPr>
        <p:spPr/>
        <p:txBody>
          <a:bodyPr/>
          <a:lstStyle/>
          <a:p>
            <a:r>
              <a:rPr lang="en-US" sz="2400" dirty="0"/>
              <a:t>When the Ottomans refused the Russians invaded Moldavia and Wallachia. </a:t>
            </a:r>
          </a:p>
          <a:p>
            <a:endParaRPr lang="en-US" sz="2400" dirty="0"/>
          </a:p>
          <a:p>
            <a:r>
              <a:rPr lang="en-US" sz="2400" dirty="0"/>
              <a:t>Failure to resolve the dispute by negotiations led the Ottoman Empire to declare war on Russia on October 4</a:t>
            </a:r>
            <a:r>
              <a:rPr lang="en-US" sz="2400" baseline="30000" dirty="0"/>
              <a:t>th</a:t>
            </a:r>
            <a:r>
              <a:rPr lang="en-US" sz="2400" dirty="0"/>
              <a:t>, 1853. </a:t>
            </a:r>
          </a:p>
          <a:p>
            <a:endParaRPr lang="en-US" sz="2400" dirty="0"/>
          </a:p>
          <a:p>
            <a:r>
              <a:rPr lang="en-US" sz="2400" dirty="0"/>
              <a:t>The Following year, on March 28</a:t>
            </a:r>
            <a:r>
              <a:rPr lang="en-US" sz="2400" baseline="30000" dirty="0"/>
              <a:t>th</a:t>
            </a:r>
            <a:r>
              <a:rPr lang="en-US" sz="2400" dirty="0"/>
              <a:t>, Great Britain and France declared war on Russia. </a:t>
            </a:r>
          </a:p>
          <a:p>
            <a:endParaRPr lang="en-US" dirty="0"/>
          </a:p>
          <a:p>
            <a:endParaRPr lang="en-US" dirty="0"/>
          </a:p>
        </p:txBody>
      </p:sp>
    </p:spTree>
    <p:extLst>
      <p:ext uri="{BB962C8B-B14F-4D97-AF65-F5344CB8AC3E}">
        <p14:creationId xmlns:p14="http://schemas.microsoft.com/office/powerpoint/2010/main" val="47514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3717A-F1C0-45C4-ACEB-2830DA26E174}"/>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33A5E314-9B6F-4267-BC80-AA90122467E6}"/>
              </a:ext>
            </a:extLst>
          </p:cNvPr>
          <p:cNvSpPr>
            <a:spLocks noGrp="1"/>
          </p:cNvSpPr>
          <p:nvPr>
            <p:ph idx="1"/>
          </p:nvPr>
        </p:nvSpPr>
        <p:spPr>
          <a:xfrm>
            <a:off x="1251678" y="1190847"/>
            <a:ext cx="10178322" cy="5486400"/>
          </a:xfrm>
        </p:spPr>
        <p:txBody>
          <a:bodyPr>
            <a:normAutofit/>
          </a:bodyPr>
          <a:lstStyle/>
          <a:p>
            <a:r>
              <a:rPr lang="en-US" sz="2400" dirty="0"/>
              <a:t>What were the characteristics of Napoleon III’s government, and how did his foreign policy contribute to the unification of Italy and Germany? </a:t>
            </a:r>
          </a:p>
          <a:p>
            <a:r>
              <a:rPr lang="en-US" sz="2400" dirty="0"/>
              <a:t>What actions did Cavour and Bismarck take to bring about unification in Italy and Germany, respectively, and what role did war play in their efforts? </a:t>
            </a:r>
          </a:p>
          <a:p>
            <a:r>
              <a:rPr lang="en-US" sz="2400" dirty="0"/>
              <a:t>What efforts for reform occurred in the Austrian Empire and in Russia between 1850 and 1870, and how successful were they in alleviating each nation’s problems? </a:t>
            </a:r>
          </a:p>
          <a:p>
            <a:r>
              <a:rPr lang="en-US" sz="2400" dirty="0"/>
              <a:t>What were the main ideas of Karl Marx? </a:t>
            </a:r>
          </a:p>
          <a:p>
            <a:r>
              <a:rPr lang="en-US" sz="2400" dirty="0"/>
              <a:t>How did the belief that the world should be viewed realistically manifest itself in science, art, and literature in the second half of the nineteenth century? </a:t>
            </a:r>
          </a:p>
          <a:p>
            <a:r>
              <a:rPr lang="en-US" sz="2400" dirty="0"/>
              <a:t>What was the relationship between nationalism and reform between 1850 and 1871? </a:t>
            </a:r>
          </a:p>
        </p:txBody>
      </p:sp>
    </p:spTree>
    <p:extLst>
      <p:ext uri="{BB962C8B-B14F-4D97-AF65-F5344CB8AC3E}">
        <p14:creationId xmlns:p14="http://schemas.microsoft.com/office/powerpoint/2010/main" val="753621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C0AF-3E82-45FF-B0E4-4ACFAC2CE5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423ADA-6EB0-4533-A11D-39373A71F036}"/>
              </a:ext>
            </a:extLst>
          </p:cNvPr>
          <p:cNvSpPr>
            <a:spLocks noGrp="1"/>
          </p:cNvSpPr>
          <p:nvPr>
            <p:ph idx="1"/>
          </p:nvPr>
        </p:nvSpPr>
        <p:spPr>
          <a:xfrm>
            <a:off x="1251678" y="2286001"/>
            <a:ext cx="10178322" cy="4189614"/>
          </a:xfrm>
        </p:spPr>
        <p:txBody>
          <a:bodyPr>
            <a:normAutofit/>
          </a:bodyPr>
          <a:lstStyle/>
          <a:p>
            <a:r>
              <a:rPr lang="en-US" sz="2400" dirty="0"/>
              <a:t>Why did Britain and France take such a step? </a:t>
            </a:r>
          </a:p>
          <a:p>
            <a:pPr lvl="1"/>
            <a:r>
              <a:rPr lang="en-US" sz="2400" b="1" i="1" dirty="0"/>
              <a:t>Concern over the prospect of an upset in the balance of power was clearly one reason.</a:t>
            </a:r>
          </a:p>
          <a:p>
            <a:pPr lvl="1"/>
            <a:r>
              <a:rPr lang="en-US" sz="2400" b="1" i="1" dirty="0"/>
              <a:t>The British in particular feared that an aggressive Russia would try to profit from the obvious weakness of the Ottoman government by seizing Ottoman territory or the long-coveted Dardanelles. </a:t>
            </a:r>
          </a:p>
          <a:p>
            <a:pPr lvl="1"/>
            <a:r>
              <a:rPr lang="en-US" sz="2400" b="1" i="1" dirty="0"/>
              <a:t>Such a move would make Russia the major power in eastern Europe and would enable the Russians to challenge British naval control of the eastern Mediterranean.   </a:t>
            </a:r>
          </a:p>
        </p:txBody>
      </p:sp>
    </p:spTree>
    <p:extLst>
      <p:ext uri="{BB962C8B-B14F-4D97-AF65-F5344CB8AC3E}">
        <p14:creationId xmlns:p14="http://schemas.microsoft.com/office/powerpoint/2010/main" val="1931691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4B4B8-1B08-41B4-A7C7-6190CC0237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2AF103-29F3-48D2-B55F-B2D9AFAF9CA2}"/>
              </a:ext>
            </a:extLst>
          </p:cNvPr>
          <p:cNvSpPr>
            <a:spLocks noGrp="1"/>
          </p:cNvSpPr>
          <p:nvPr>
            <p:ph idx="1"/>
          </p:nvPr>
        </p:nvSpPr>
        <p:spPr/>
        <p:txBody>
          <a:bodyPr/>
          <a:lstStyle/>
          <a:p>
            <a:r>
              <a:rPr lang="en-US" dirty="0"/>
              <a:t>Napoleon III felt that the Russians had insulted France, first at the Congress of Vienna and now by their insistence on replacing the French as the protectors of Christian living in the Ottoman Empire. </a:t>
            </a:r>
          </a:p>
          <a:p>
            <a:endParaRPr lang="en-US" dirty="0"/>
          </a:p>
          <a:p>
            <a:endParaRPr lang="en-US" dirty="0"/>
          </a:p>
          <a:p>
            <a:r>
              <a:rPr lang="en-US" dirty="0"/>
              <a:t>The Russians assumed that they could count on support from the Austrians (since Russian troops had saved the Austrian government in 1849). </a:t>
            </a:r>
          </a:p>
          <a:p>
            <a:r>
              <a:rPr lang="en-US" dirty="0"/>
              <a:t>However, the Austrian prime minster blithely explained, “We will astonish the world by our ingratitude,” Austria remained neutral. </a:t>
            </a:r>
          </a:p>
        </p:txBody>
      </p:sp>
    </p:spTree>
    <p:extLst>
      <p:ext uri="{BB962C8B-B14F-4D97-AF65-F5344CB8AC3E}">
        <p14:creationId xmlns:p14="http://schemas.microsoft.com/office/powerpoint/2010/main" val="1078024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DF59-9849-4D6B-9899-F21B361E98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C2FB66-784F-45F4-B667-64121A367BAB}"/>
              </a:ext>
            </a:extLst>
          </p:cNvPr>
          <p:cNvSpPr>
            <a:spLocks noGrp="1"/>
          </p:cNvSpPr>
          <p:nvPr>
            <p:ph idx="1"/>
          </p:nvPr>
        </p:nvSpPr>
        <p:spPr/>
        <p:txBody>
          <a:bodyPr>
            <a:normAutofit/>
          </a:bodyPr>
          <a:lstStyle/>
          <a:p>
            <a:r>
              <a:rPr lang="en-US" sz="2800" dirty="0"/>
              <a:t>Since the Austrians had perceived that it was not in their best interest to intervene, Russia had to fight alone. </a:t>
            </a:r>
          </a:p>
        </p:txBody>
      </p:sp>
    </p:spTree>
    <p:extLst>
      <p:ext uri="{BB962C8B-B14F-4D97-AF65-F5344CB8AC3E}">
        <p14:creationId xmlns:p14="http://schemas.microsoft.com/office/powerpoint/2010/main" val="3764038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EA8D-B0E7-4390-82D5-9C6C73BB73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2D2320-29CA-49FD-87C1-9A666B491B0E}"/>
              </a:ext>
            </a:extLst>
          </p:cNvPr>
          <p:cNvSpPr>
            <a:spLocks noGrp="1"/>
          </p:cNvSpPr>
          <p:nvPr>
            <p:ph idx="1"/>
          </p:nvPr>
        </p:nvSpPr>
        <p:spPr/>
        <p:txBody>
          <a:bodyPr>
            <a:noAutofit/>
          </a:bodyPr>
          <a:lstStyle/>
          <a:p>
            <a:r>
              <a:rPr lang="en-US" sz="2400" dirty="0"/>
              <a:t>The Crimean War was poorly planned and poorly fought. </a:t>
            </a:r>
          </a:p>
          <a:p>
            <a:endParaRPr lang="en-US" sz="2400" dirty="0"/>
          </a:p>
          <a:p>
            <a:r>
              <a:rPr lang="en-US" sz="2400" dirty="0"/>
              <a:t>Britain and France decided to attack Russia’s Crimean peninsula in the Black Sea. </a:t>
            </a:r>
          </a:p>
          <a:p>
            <a:endParaRPr lang="en-US" sz="2400" dirty="0"/>
          </a:p>
          <a:p>
            <a:r>
              <a:rPr lang="en-US" sz="2400" dirty="0"/>
              <a:t>After a long siege and at a terrible cost in manpower for both sides, the main Russian fortress of Sevastopol fell in September 1855, six months after the death of Tsar Nicolas I. </a:t>
            </a:r>
          </a:p>
          <a:p>
            <a:r>
              <a:rPr lang="en-US" sz="2400" dirty="0"/>
              <a:t>His successor, </a:t>
            </a:r>
            <a:r>
              <a:rPr lang="en-US" sz="2400" b="1" dirty="0"/>
              <a:t>Alexander II</a:t>
            </a:r>
            <a:r>
              <a:rPr lang="en-US" sz="2400" dirty="0"/>
              <a:t>, soon sued for peace. </a:t>
            </a:r>
          </a:p>
        </p:txBody>
      </p:sp>
    </p:spTree>
    <p:extLst>
      <p:ext uri="{BB962C8B-B14F-4D97-AF65-F5344CB8AC3E}">
        <p14:creationId xmlns:p14="http://schemas.microsoft.com/office/powerpoint/2010/main" val="1738973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54E2-C34A-41F6-B1C7-5EDCF2802869}"/>
              </a:ext>
            </a:extLst>
          </p:cNvPr>
          <p:cNvSpPr>
            <a:spLocks noGrp="1"/>
          </p:cNvSpPr>
          <p:nvPr>
            <p:ph type="title"/>
          </p:nvPr>
        </p:nvSpPr>
        <p:spPr/>
        <p:txBody>
          <a:bodyPr/>
          <a:lstStyle/>
          <a:p>
            <a:r>
              <a:rPr lang="en-US" dirty="0"/>
              <a:t>Treaty of Paris </a:t>
            </a:r>
          </a:p>
        </p:txBody>
      </p:sp>
      <p:sp>
        <p:nvSpPr>
          <p:cNvPr id="3" name="Content Placeholder 2">
            <a:extLst>
              <a:ext uri="{FF2B5EF4-FFF2-40B4-BE49-F238E27FC236}">
                <a16:creationId xmlns:a16="http://schemas.microsoft.com/office/drawing/2014/main" id="{A8DF251F-5536-40B5-8F7A-4BF5C1B959FE}"/>
              </a:ext>
            </a:extLst>
          </p:cNvPr>
          <p:cNvSpPr>
            <a:spLocks noGrp="1"/>
          </p:cNvSpPr>
          <p:nvPr>
            <p:ph idx="1"/>
          </p:nvPr>
        </p:nvSpPr>
        <p:spPr/>
        <p:txBody>
          <a:bodyPr>
            <a:normAutofit/>
          </a:bodyPr>
          <a:lstStyle/>
          <a:p>
            <a:r>
              <a:rPr lang="en-US" sz="2400" dirty="0"/>
              <a:t>By the Treaty of Paris, signed in March 1856, Russia was forced to give up Bessarabia at the mouth of the Danube and accept the neutrality of the Black Sea. </a:t>
            </a:r>
          </a:p>
          <a:p>
            <a:pPr marL="0" indent="0">
              <a:buNone/>
            </a:pPr>
            <a:endParaRPr lang="en-US" sz="2400" dirty="0"/>
          </a:p>
          <a:p>
            <a:r>
              <a:rPr lang="en-US" sz="2400" dirty="0"/>
              <a:t>The </a:t>
            </a:r>
            <a:r>
              <a:rPr lang="en-US" sz="2400" dirty="0" err="1"/>
              <a:t>Danubian</a:t>
            </a:r>
            <a:r>
              <a:rPr lang="en-US" sz="2400" dirty="0"/>
              <a:t> principalities of Moldavia and Wallachia were placed under the protection of all five great powers. </a:t>
            </a:r>
          </a:p>
        </p:txBody>
      </p:sp>
    </p:spTree>
    <p:extLst>
      <p:ext uri="{BB962C8B-B14F-4D97-AF65-F5344CB8AC3E}">
        <p14:creationId xmlns:p14="http://schemas.microsoft.com/office/powerpoint/2010/main" val="2996551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5C7FF-917A-4C02-90AA-EB3FD1D1E6C5}"/>
              </a:ext>
            </a:extLst>
          </p:cNvPr>
          <p:cNvSpPr>
            <a:spLocks noGrp="1"/>
          </p:cNvSpPr>
          <p:nvPr>
            <p:ph type="title"/>
          </p:nvPr>
        </p:nvSpPr>
        <p:spPr/>
        <p:txBody>
          <a:bodyPr/>
          <a:lstStyle/>
          <a:p>
            <a:r>
              <a:rPr lang="en-US" dirty="0"/>
              <a:t>Florence Nightingale </a:t>
            </a:r>
          </a:p>
        </p:txBody>
      </p:sp>
      <p:sp>
        <p:nvSpPr>
          <p:cNvPr id="3" name="Content Placeholder 2">
            <a:extLst>
              <a:ext uri="{FF2B5EF4-FFF2-40B4-BE49-F238E27FC236}">
                <a16:creationId xmlns:a16="http://schemas.microsoft.com/office/drawing/2014/main" id="{B14B30DC-9EC8-4C16-A824-FD4B4F9DE028}"/>
              </a:ext>
            </a:extLst>
          </p:cNvPr>
          <p:cNvSpPr>
            <a:spLocks noGrp="1"/>
          </p:cNvSpPr>
          <p:nvPr>
            <p:ph idx="1"/>
          </p:nvPr>
        </p:nvSpPr>
        <p:spPr>
          <a:xfrm>
            <a:off x="1251678" y="2286001"/>
            <a:ext cx="10178322" cy="4189614"/>
          </a:xfrm>
        </p:spPr>
        <p:txBody>
          <a:bodyPr/>
          <a:lstStyle/>
          <a:p>
            <a:r>
              <a:rPr lang="en-US" dirty="0"/>
              <a:t>The Crimean War proved costly to both sides. </a:t>
            </a:r>
          </a:p>
          <a:p>
            <a:r>
              <a:rPr lang="en-US" dirty="0"/>
              <a:t>More than 250,000 soldiers died in the war, 60 percent of the deaths coming from disease (especially cholera). </a:t>
            </a:r>
          </a:p>
          <a:p>
            <a:endParaRPr lang="en-US" dirty="0"/>
          </a:p>
          <a:p>
            <a:r>
              <a:rPr lang="en-US" dirty="0"/>
              <a:t>Even ore would have died on the British side if it had not been for the efforts of </a:t>
            </a:r>
            <a:r>
              <a:rPr lang="en-US" b="1" dirty="0"/>
              <a:t>Florence Nightingale </a:t>
            </a:r>
            <a:r>
              <a:rPr lang="en-US" dirty="0"/>
              <a:t>(1820-1910). </a:t>
            </a:r>
          </a:p>
          <a:p>
            <a:pPr lvl="1"/>
            <a:r>
              <a:rPr lang="en-US" dirty="0"/>
              <a:t>Her insistence on strict sanitary conditions saved many lives and helped make nursing a profession of trained, middle-class women. </a:t>
            </a:r>
          </a:p>
        </p:txBody>
      </p:sp>
    </p:spTree>
    <p:extLst>
      <p:ext uri="{BB962C8B-B14F-4D97-AF65-F5344CB8AC3E}">
        <p14:creationId xmlns:p14="http://schemas.microsoft.com/office/powerpoint/2010/main" val="170046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E9B5-C88F-466B-ABA3-68457D432212}"/>
              </a:ext>
            </a:extLst>
          </p:cNvPr>
          <p:cNvSpPr>
            <a:spLocks noGrp="1"/>
          </p:cNvSpPr>
          <p:nvPr>
            <p:ph type="title"/>
          </p:nvPr>
        </p:nvSpPr>
        <p:spPr/>
        <p:txBody>
          <a:bodyPr/>
          <a:lstStyle/>
          <a:p>
            <a:r>
              <a:rPr lang="en-US" dirty="0"/>
              <a:t>End of the Concert of Europe </a:t>
            </a:r>
          </a:p>
        </p:txBody>
      </p:sp>
      <p:sp>
        <p:nvSpPr>
          <p:cNvPr id="3" name="Content Placeholder 2">
            <a:extLst>
              <a:ext uri="{FF2B5EF4-FFF2-40B4-BE49-F238E27FC236}">
                <a16:creationId xmlns:a16="http://schemas.microsoft.com/office/drawing/2014/main" id="{028E53B7-BB7D-489D-ACFB-D9055DC248B0}"/>
              </a:ext>
            </a:extLst>
          </p:cNvPr>
          <p:cNvSpPr>
            <a:spLocks noGrp="1"/>
          </p:cNvSpPr>
          <p:nvPr>
            <p:ph idx="1"/>
          </p:nvPr>
        </p:nvSpPr>
        <p:spPr/>
        <p:txBody>
          <a:bodyPr/>
          <a:lstStyle/>
          <a:p>
            <a:r>
              <a:rPr lang="en-US" dirty="0"/>
              <a:t>The Crimean War broke up long-standing European power relationships and effectively destroyed the Concert of Europe. </a:t>
            </a:r>
          </a:p>
          <a:p>
            <a:endParaRPr lang="en-US" dirty="0"/>
          </a:p>
          <a:p>
            <a:r>
              <a:rPr lang="en-US" dirty="0"/>
              <a:t>Austria and Russia, the two chief powers maintaining the status quo in the first half of the 19</a:t>
            </a:r>
            <a:r>
              <a:rPr lang="en-US" baseline="30000" dirty="0"/>
              <a:t>th</a:t>
            </a:r>
            <a:r>
              <a:rPr lang="en-US" dirty="0"/>
              <a:t> century, were now enemies because of Austria's unwillingness to support Russia in the war. </a:t>
            </a:r>
          </a:p>
          <a:p>
            <a:endParaRPr lang="en-US" dirty="0"/>
          </a:p>
          <a:p>
            <a:r>
              <a:rPr lang="en-US" dirty="0"/>
              <a:t>Russia, defeated, humiliated, and weakened by the obvious failure of its serf-armies, withdrew from European affairs for the next two decades to set its house in order. </a:t>
            </a:r>
          </a:p>
        </p:txBody>
      </p:sp>
    </p:spTree>
    <p:extLst>
      <p:ext uri="{BB962C8B-B14F-4D97-AF65-F5344CB8AC3E}">
        <p14:creationId xmlns:p14="http://schemas.microsoft.com/office/powerpoint/2010/main" val="1507709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4145-C63D-415F-8745-27CD22812F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1B1374-E242-4F31-996D-687D6566DB70}"/>
              </a:ext>
            </a:extLst>
          </p:cNvPr>
          <p:cNvSpPr>
            <a:spLocks noGrp="1"/>
          </p:cNvSpPr>
          <p:nvPr>
            <p:ph idx="1"/>
          </p:nvPr>
        </p:nvSpPr>
        <p:spPr/>
        <p:txBody>
          <a:bodyPr/>
          <a:lstStyle/>
          <a:p>
            <a:r>
              <a:rPr lang="en-US" dirty="0"/>
              <a:t>Great Britain, disillusioned by its role in the war, also pulled back from Continental affairs. </a:t>
            </a:r>
          </a:p>
          <a:p>
            <a:r>
              <a:rPr lang="en-US" dirty="0"/>
              <a:t>Austria, paying the price for its neutrality, was now without friends among the great powers. </a:t>
            </a:r>
          </a:p>
          <a:p>
            <a:endParaRPr lang="en-US" dirty="0"/>
          </a:p>
          <a:p>
            <a:r>
              <a:rPr lang="en-US" dirty="0"/>
              <a:t>Not until the 1870s were new combinations formed to replace those that had disappeared, and in the meantime, the European international situation remained fluid. </a:t>
            </a:r>
          </a:p>
        </p:txBody>
      </p:sp>
    </p:spTree>
    <p:extLst>
      <p:ext uri="{BB962C8B-B14F-4D97-AF65-F5344CB8AC3E}">
        <p14:creationId xmlns:p14="http://schemas.microsoft.com/office/powerpoint/2010/main" val="203279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E3C2-55A6-4381-9F5D-F6CD3610EB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1FAD73-F607-4DE3-85CA-F8D0C718CFDA}"/>
              </a:ext>
            </a:extLst>
          </p:cNvPr>
          <p:cNvSpPr>
            <a:spLocks noGrp="1"/>
          </p:cNvSpPr>
          <p:nvPr>
            <p:ph idx="1"/>
          </p:nvPr>
        </p:nvSpPr>
        <p:spPr/>
        <p:txBody>
          <a:bodyPr>
            <a:normAutofit/>
          </a:bodyPr>
          <a:lstStyle/>
          <a:p>
            <a:r>
              <a:rPr lang="en-US" sz="2800" dirty="0"/>
              <a:t>Leaders who were willing to pursue the “politics of reality” found themselves in a situation rife with opportunity. </a:t>
            </a:r>
          </a:p>
          <a:p>
            <a:endParaRPr lang="en-US" sz="2800" dirty="0"/>
          </a:p>
          <a:p>
            <a:r>
              <a:rPr lang="en-US" sz="2800" dirty="0"/>
              <a:t>It was this new international situation that made possible the unification of Italy and Germany.</a:t>
            </a:r>
          </a:p>
        </p:txBody>
      </p:sp>
    </p:spTree>
    <p:extLst>
      <p:ext uri="{BB962C8B-B14F-4D97-AF65-F5344CB8AC3E}">
        <p14:creationId xmlns:p14="http://schemas.microsoft.com/office/powerpoint/2010/main" val="317940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BF82-3072-45AF-A4C0-059584EC07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D5C2E6-B487-4422-B20C-5A5DE5A14DE3}"/>
              </a:ext>
            </a:extLst>
          </p:cNvPr>
          <p:cNvSpPr>
            <a:spLocks noGrp="1"/>
          </p:cNvSpPr>
          <p:nvPr>
            <p:ph idx="1"/>
          </p:nvPr>
        </p:nvSpPr>
        <p:spPr/>
        <p:txBody>
          <a:bodyPr>
            <a:noAutofit/>
          </a:bodyPr>
          <a:lstStyle/>
          <a:p>
            <a:r>
              <a:rPr lang="en-US" sz="3200" dirty="0"/>
              <a:t>Across the European Continent, the revolutions of 1848 had failed. </a:t>
            </a:r>
          </a:p>
          <a:p>
            <a:pPr marL="0" indent="0">
              <a:buNone/>
            </a:pPr>
            <a:endParaRPr lang="en-US" sz="3200" dirty="0"/>
          </a:p>
          <a:p>
            <a:r>
              <a:rPr lang="en-US" sz="3200" dirty="0"/>
              <a:t>Forces of liberalism and nationalism appeared to have been decisively defeated as authoritarian governments reestablished their control almost everywhere in Europe by 1850. </a:t>
            </a:r>
          </a:p>
        </p:txBody>
      </p:sp>
    </p:spTree>
    <p:extLst>
      <p:ext uri="{BB962C8B-B14F-4D97-AF65-F5344CB8AC3E}">
        <p14:creationId xmlns:p14="http://schemas.microsoft.com/office/powerpoint/2010/main" val="2159688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5C464-4815-4495-BDF3-C488667B4C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699D93-FB3D-4C2D-8203-FF2A096D671C}"/>
              </a:ext>
            </a:extLst>
          </p:cNvPr>
          <p:cNvSpPr>
            <a:spLocks noGrp="1"/>
          </p:cNvSpPr>
          <p:nvPr>
            <p:ph idx="1"/>
          </p:nvPr>
        </p:nvSpPr>
        <p:spPr/>
        <p:txBody>
          <a:bodyPr>
            <a:normAutofit/>
          </a:bodyPr>
          <a:lstStyle/>
          <a:p>
            <a:r>
              <a:rPr lang="en-US" sz="3600" dirty="0"/>
              <a:t>Yet within twenty-five years, many of the goals sought by the liberals and nationalists during the first half of the 19</a:t>
            </a:r>
            <a:r>
              <a:rPr lang="en-US" sz="3600" baseline="30000" dirty="0"/>
              <a:t>th</a:t>
            </a:r>
            <a:r>
              <a:rPr lang="en-US" sz="3600" dirty="0"/>
              <a:t> century seemed to have been achieved. </a:t>
            </a:r>
          </a:p>
        </p:txBody>
      </p:sp>
    </p:spTree>
    <p:extLst>
      <p:ext uri="{BB962C8B-B14F-4D97-AF65-F5344CB8AC3E}">
        <p14:creationId xmlns:p14="http://schemas.microsoft.com/office/powerpoint/2010/main" val="372095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78FC-586C-4241-A945-94F288B059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F20BE0-44B3-45CD-9CAD-92F356FF3D07}"/>
              </a:ext>
            </a:extLst>
          </p:cNvPr>
          <p:cNvSpPr>
            <a:spLocks noGrp="1"/>
          </p:cNvSpPr>
          <p:nvPr>
            <p:ph idx="1"/>
          </p:nvPr>
        </p:nvSpPr>
        <p:spPr/>
        <p:txBody>
          <a:bodyPr>
            <a:noAutofit/>
          </a:bodyPr>
          <a:lstStyle/>
          <a:p>
            <a:r>
              <a:rPr lang="en-US" sz="2400" dirty="0"/>
              <a:t>All the same, these goals were not achieved by liberal and nationalist leaders but by a new generation of conservative leaders who were proud of being practitioners of Realpolitik, the “politics of reality.” </a:t>
            </a:r>
          </a:p>
          <a:p>
            <a:endParaRPr lang="en-US" sz="2400" dirty="0"/>
          </a:p>
          <a:p>
            <a:r>
              <a:rPr lang="en-US" sz="2400" dirty="0"/>
              <a:t>Nationalism had failed as a revolutionary movement in 1848-1849, but between 1850 and 1871, these new leaders found a variety of ways to pursue these new leaders found a variety of ways to pursue nation building. </a:t>
            </a:r>
          </a:p>
        </p:txBody>
      </p:sp>
    </p:spTree>
    <p:extLst>
      <p:ext uri="{BB962C8B-B14F-4D97-AF65-F5344CB8AC3E}">
        <p14:creationId xmlns:p14="http://schemas.microsoft.com/office/powerpoint/2010/main" val="16145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1A4E-C7A1-4A0B-B1F8-F71A4CFF160B}"/>
              </a:ext>
            </a:extLst>
          </p:cNvPr>
          <p:cNvSpPr>
            <a:spLocks noGrp="1"/>
          </p:cNvSpPr>
          <p:nvPr>
            <p:ph type="title"/>
          </p:nvPr>
        </p:nvSpPr>
        <p:spPr/>
        <p:txBody>
          <a:bodyPr/>
          <a:lstStyle/>
          <a:p>
            <a:r>
              <a:rPr lang="en-US" dirty="0"/>
              <a:t>The France of Napoleon III </a:t>
            </a:r>
          </a:p>
        </p:txBody>
      </p:sp>
      <p:sp>
        <p:nvSpPr>
          <p:cNvPr id="3" name="Content Placeholder 2">
            <a:extLst>
              <a:ext uri="{FF2B5EF4-FFF2-40B4-BE49-F238E27FC236}">
                <a16:creationId xmlns:a16="http://schemas.microsoft.com/office/drawing/2014/main" id="{CC69DB59-0D79-4B5E-BF20-85851973C1C3}"/>
              </a:ext>
            </a:extLst>
          </p:cNvPr>
          <p:cNvSpPr>
            <a:spLocks noGrp="1"/>
          </p:cNvSpPr>
          <p:nvPr>
            <p:ph idx="1"/>
          </p:nvPr>
        </p:nvSpPr>
        <p:spPr/>
        <p:txBody>
          <a:bodyPr/>
          <a:lstStyle/>
          <a:p>
            <a:r>
              <a:rPr lang="en-US" dirty="0"/>
              <a:t>After 1850, a new generation of conservative leaders came to power in Europe. </a:t>
            </a:r>
          </a:p>
          <a:p>
            <a:endParaRPr lang="en-US" dirty="0"/>
          </a:p>
          <a:p>
            <a:r>
              <a:rPr lang="en-US" dirty="0"/>
              <a:t>Foremost among them was </a:t>
            </a:r>
            <a:r>
              <a:rPr lang="en-US" b="1" dirty="0"/>
              <a:t>Napoleon III </a:t>
            </a:r>
            <a:r>
              <a:rPr lang="en-US" dirty="0"/>
              <a:t>(1850-1870) of France, who taught his contemporaries how authoritarian governments could use liberal and nationalistic forces to bolster their own power. </a:t>
            </a:r>
          </a:p>
          <a:p>
            <a:endParaRPr lang="en-US" sz="2800" dirty="0"/>
          </a:p>
          <a:p>
            <a:pPr lvl="1"/>
            <a:r>
              <a:rPr lang="en-US" sz="2800" i="1" dirty="0"/>
              <a:t>This was a lesson others quickly learned. </a:t>
            </a:r>
          </a:p>
        </p:txBody>
      </p:sp>
    </p:spTree>
    <p:extLst>
      <p:ext uri="{BB962C8B-B14F-4D97-AF65-F5344CB8AC3E}">
        <p14:creationId xmlns:p14="http://schemas.microsoft.com/office/powerpoint/2010/main" val="381423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21B1-DBA5-49CF-8747-7777824B6B69}"/>
              </a:ext>
            </a:extLst>
          </p:cNvPr>
          <p:cNvSpPr>
            <a:spLocks noGrp="1"/>
          </p:cNvSpPr>
          <p:nvPr>
            <p:ph type="title"/>
          </p:nvPr>
        </p:nvSpPr>
        <p:spPr/>
        <p:txBody>
          <a:bodyPr/>
          <a:lstStyle/>
          <a:p>
            <a:r>
              <a:rPr lang="en-US" dirty="0"/>
              <a:t>Louis Napoleon: Toward the Second Empire </a:t>
            </a:r>
          </a:p>
        </p:txBody>
      </p:sp>
      <p:sp>
        <p:nvSpPr>
          <p:cNvPr id="3" name="Content Placeholder 2">
            <a:extLst>
              <a:ext uri="{FF2B5EF4-FFF2-40B4-BE49-F238E27FC236}">
                <a16:creationId xmlns:a16="http://schemas.microsoft.com/office/drawing/2014/main" id="{8E9B6C00-55BB-4B0F-BF1A-679E65F211CA}"/>
              </a:ext>
            </a:extLst>
          </p:cNvPr>
          <p:cNvSpPr>
            <a:spLocks noGrp="1"/>
          </p:cNvSpPr>
          <p:nvPr>
            <p:ph idx="1"/>
          </p:nvPr>
        </p:nvSpPr>
        <p:spPr/>
        <p:txBody>
          <a:bodyPr>
            <a:normAutofit/>
          </a:bodyPr>
          <a:lstStyle/>
          <a:p>
            <a:r>
              <a:rPr lang="en-US" sz="2800" dirty="0"/>
              <a:t>After his election, he was clear about his desire to have personal power. </a:t>
            </a:r>
          </a:p>
          <a:p>
            <a:endParaRPr lang="en-US" sz="2800" dirty="0"/>
          </a:p>
          <a:p>
            <a:r>
              <a:rPr lang="en-US" sz="2800" dirty="0"/>
              <a:t>He wrote: </a:t>
            </a:r>
            <a:r>
              <a:rPr lang="en-US" sz="2800" i="1" dirty="0"/>
              <a:t>“ I shall never submit to any attempt to influence me… I follow the promptings of my mind and heart… Nothing shall trouble the clear vision of my judgement or the strength of my resolution.” </a:t>
            </a:r>
          </a:p>
        </p:txBody>
      </p:sp>
    </p:spTree>
    <p:extLst>
      <p:ext uri="{BB962C8B-B14F-4D97-AF65-F5344CB8AC3E}">
        <p14:creationId xmlns:p14="http://schemas.microsoft.com/office/powerpoint/2010/main" val="177887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FD87-D9DB-47C8-BEAD-06FEF42920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1A8C2D-AA36-48C9-84DB-29364984D7D6}"/>
              </a:ext>
            </a:extLst>
          </p:cNvPr>
          <p:cNvSpPr>
            <a:spLocks noGrp="1"/>
          </p:cNvSpPr>
          <p:nvPr>
            <p:ph idx="1"/>
          </p:nvPr>
        </p:nvSpPr>
        <p:spPr/>
        <p:txBody>
          <a:bodyPr/>
          <a:lstStyle/>
          <a:p>
            <a:r>
              <a:rPr lang="en-US" dirty="0"/>
              <a:t>When the national assembly rejected his wish to revise the constitution and be allowed to stand for reelection, Louis used troops to seize control of the government on December 1, 1851. </a:t>
            </a:r>
          </a:p>
          <a:p>
            <a:r>
              <a:rPr lang="en-US" dirty="0"/>
              <a:t>After restoring universal male suffrage, Louis Napoleon asked the French people to restructure the government by electing him president for ten years. </a:t>
            </a:r>
          </a:p>
          <a:p>
            <a:endParaRPr lang="en-US" dirty="0"/>
          </a:p>
          <a:p>
            <a:r>
              <a:rPr lang="en-US" dirty="0"/>
              <a:t>By an overwhelming majority, 7.5 million yes votes to 640,000 no votes, they agreed. </a:t>
            </a:r>
          </a:p>
        </p:txBody>
      </p:sp>
    </p:spTree>
    <p:extLst>
      <p:ext uri="{BB962C8B-B14F-4D97-AF65-F5344CB8AC3E}">
        <p14:creationId xmlns:p14="http://schemas.microsoft.com/office/powerpoint/2010/main" val="189025857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2549</TotalTime>
  <Words>2214</Words>
  <Application>Microsoft Office PowerPoint</Application>
  <PresentationFormat>Widescreen</PresentationFormat>
  <Paragraphs>152</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Gill Sans MT</vt:lpstr>
      <vt:lpstr>Impact</vt:lpstr>
      <vt:lpstr>Badge</vt:lpstr>
      <vt:lpstr>Ap European history  Chapter 22 </vt:lpstr>
      <vt:lpstr>Chapter Outline </vt:lpstr>
      <vt:lpstr>Focus Questions </vt:lpstr>
      <vt:lpstr>PowerPoint Presentation</vt:lpstr>
      <vt:lpstr>PowerPoint Presentation</vt:lpstr>
      <vt:lpstr>PowerPoint Presentation</vt:lpstr>
      <vt:lpstr>The France of Napoleon III </vt:lpstr>
      <vt:lpstr>Louis Napoleon: Toward the Second Empire </vt:lpstr>
      <vt:lpstr>PowerPoint Presentation</vt:lpstr>
      <vt:lpstr>The Second Empire Begins </vt:lpstr>
      <vt:lpstr>The Second Napoleonic Empire </vt:lpstr>
      <vt:lpstr>PowerPoint Presentation</vt:lpstr>
      <vt:lpstr>Government Expansion </vt:lpstr>
      <vt:lpstr>PowerPoint Presentation</vt:lpstr>
      <vt:lpstr>PowerPoint Presentation</vt:lpstr>
      <vt:lpstr>Paris </vt:lpstr>
      <vt:lpstr>PowerPoint Presentation</vt:lpstr>
      <vt:lpstr>PowerPoint Presentation</vt:lpstr>
      <vt:lpstr>Napoleon’s Liberalization Policies </vt:lpstr>
      <vt:lpstr>PowerPoint Presentation</vt:lpstr>
      <vt:lpstr>Foreign Policy: The Crimean War </vt:lpstr>
      <vt:lpstr>The ottoman empire </vt:lpstr>
      <vt:lpstr>PowerPoint Presentation</vt:lpstr>
      <vt:lpstr>PowerPoint Presentation</vt:lpstr>
      <vt:lpstr>PowerPoint Presentation</vt:lpstr>
      <vt:lpstr>PowerPoint Presentation</vt:lpstr>
      <vt:lpstr>PowerPoint Presentation</vt:lpstr>
      <vt:lpstr>The Crimean War: Causes </vt:lpstr>
      <vt:lpstr>Declaring War </vt:lpstr>
      <vt:lpstr>PowerPoint Presentation</vt:lpstr>
      <vt:lpstr>PowerPoint Presentation</vt:lpstr>
      <vt:lpstr>PowerPoint Presentation</vt:lpstr>
      <vt:lpstr>PowerPoint Presentation</vt:lpstr>
      <vt:lpstr>Treaty of Paris </vt:lpstr>
      <vt:lpstr>Florence Nightingale </vt:lpstr>
      <vt:lpstr>End of the Concert of Europe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22 </dc:title>
  <dc:creator>Tyler Moudry</dc:creator>
  <cp:lastModifiedBy>Tyler Moudry</cp:lastModifiedBy>
  <cp:revision>18</cp:revision>
  <dcterms:created xsi:type="dcterms:W3CDTF">2019-02-22T19:13:40Z</dcterms:created>
  <dcterms:modified xsi:type="dcterms:W3CDTF">2019-02-24T13:42:54Z</dcterms:modified>
</cp:coreProperties>
</file>