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FDDBA-E769-4CA4-82AC-1487DAECAEFE}"/>
              </a:ext>
            </a:extLst>
          </p:cNvPr>
          <p:cNvSpPr>
            <a:spLocks noGrp="1"/>
          </p:cNvSpPr>
          <p:nvPr>
            <p:ph type="ctrTitle"/>
          </p:nvPr>
        </p:nvSpPr>
        <p:spPr/>
        <p:txBody>
          <a:bodyPr/>
          <a:lstStyle/>
          <a:p>
            <a:r>
              <a:rPr lang="en-US" dirty="0"/>
              <a:t>Chapter 21 </a:t>
            </a:r>
            <a:br>
              <a:rPr lang="en-US" dirty="0"/>
            </a:br>
            <a:r>
              <a:rPr lang="en-US" dirty="0"/>
              <a:t>Section 5: </a:t>
            </a:r>
          </a:p>
        </p:txBody>
      </p:sp>
      <p:sp>
        <p:nvSpPr>
          <p:cNvPr id="3" name="Subtitle 2">
            <a:extLst>
              <a:ext uri="{FF2B5EF4-FFF2-40B4-BE49-F238E27FC236}">
                <a16:creationId xmlns:a16="http://schemas.microsoft.com/office/drawing/2014/main" id="{AA7A82E2-486F-49DA-A216-64386FA35C70}"/>
              </a:ext>
            </a:extLst>
          </p:cNvPr>
          <p:cNvSpPr>
            <a:spLocks noGrp="1"/>
          </p:cNvSpPr>
          <p:nvPr>
            <p:ph type="subTitle" idx="1"/>
          </p:nvPr>
        </p:nvSpPr>
        <p:spPr>
          <a:xfrm>
            <a:off x="2215045" y="4816550"/>
            <a:ext cx="8045373" cy="1904926"/>
          </a:xfrm>
        </p:spPr>
        <p:txBody>
          <a:bodyPr>
            <a:normAutofit/>
          </a:bodyPr>
          <a:lstStyle/>
          <a:p>
            <a:r>
              <a:rPr lang="en-US" sz="2800" dirty="0"/>
              <a:t>Culture in an age of Reaction and revolution: the mood of Romanticism </a:t>
            </a:r>
          </a:p>
        </p:txBody>
      </p:sp>
    </p:spTree>
    <p:extLst>
      <p:ext uri="{BB962C8B-B14F-4D97-AF65-F5344CB8AC3E}">
        <p14:creationId xmlns:p14="http://schemas.microsoft.com/office/powerpoint/2010/main" val="2273649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E41CC-0B00-4640-B3F4-A7F8568F9A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B9BFAB-072F-44FF-929B-3DFEEAA4E831}"/>
              </a:ext>
            </a:extLst>
          </p:cNvPr>
          <p:cNvSpPr>
            <a:spLocks noGrp="1"/>
          </p:cNvSpPr>
          <p:nvPr>
            <p:ph idx="1"/>
          </p:nvPr>
        </p:nvSpPr>
        <p:spPr/>
        <p:txBody>
          <a:bodyPr/>
          <a:lstStyle/>
          <a:p>
            <a:r>
              <a:rPr lang="en-US" sz="2400" b="1" dirty="0"/>
              <a:t>Lord Byron </a:t>
            </a:r>
            <a:r>
              <a:rPr lang="en-US" sz="2400" dirty="0"/>
              <a:t>(1788-1824) </a:t>
            </a:r>
          </a:p>
          <a:p>
            <a:pPr lvl="1"/>
            <a:r>
              <a:rPr lang="en-US" sz="2400" dirty="0"/>
              <a:t>Dramatized himself as the melancholy Romantic hero that he had described in this work, </a:t>
            </a:r>
            <a:r>
              <a:rPr lang="en-US" sz="2400" i="1" u="sng" dirty="0"/>
              <a:t>Childe Harold’s Pilgrimage</a:t>
            </a:r>
            <a:r>
              <a:rPr lang="en-US" sz="2400" dirty="0"/>
              <a:t>. </a:t>
            </a:r>
          </a:p>
          <a:p>
            <a:pPr lvl="1"/>
            <a:r>
              <a:rPr lang="en-US" sz="2400" dirty="0"/>
              <a:t>He participated in the movement for Greek independence and died in Greece fighting the Ottomans. </a:t>
            </a:r>
          </a:p>
          <a:p>
            <a:pPr lvl="1"/>
            <a:endParaRPr lang="en-US" dirty="0"/>
          </a:p>
        </p:txBody>
      </p:sp>
    </p:spTree>
    <p:extLst>
      <p:ext uri="{BB962C8B-B14F-4D97-AF65-F5344CB8AC3E}">
        <p14:creationId xmlns:p14="http://schemas.microsoft.com/office/powerpoint/2010/main" val="1797174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648C4-CE49-4054-8F6A-2C2E40FE86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1E87E3-2C94-4473-A908-7B392AF0176D}"/>
              </a:ext>
            </a:extLst>
          </p:cNvPr>
          <p:cNvSpPr>
            <a:spLocks noGrp="1"/>
          </p:cNvSpPr>
          <p:nvPr>
            <p:ph idx="1"/>
          </p:nvPr>
        </p:nvSpPr>
        <p:spPr/>
        <p:txBody>
          <a:bodyPr>
            <a:normAutofit/>
          </a:bodyPr>
          <a:lstStyle/>
          <a:p>
            <a:r>
              <a:rPr lang="en-US" sz="2800" dirty="0"/>
              <a:t>Romantic poetry gave full expression to one of the most important characteristics of Romanticism: love of nature, especially evident in the works of </a:t>
            </a:r>
            <a:r>
              <a:rPr lang="en-US" sz="2800" b="1" dirty="0"/>
              <a:t>William Wordsworth </a:t>
            </a:r>
            <a:r>
              <a:rPr lang="en-US" sz="2800" dirty="0"/>
              <a:t>(1770-1850).</a:t>
            </a:r>
          </a:p>
          <a:p>
            <a:pPr lvl="1"/>
            <a:r>
              <a:rPr lang="en-US" sz="2800" dirty="0"/>
              <a:t>His experience of nature was almost mystical as he claimed to receive “authentic tidings of invisible things.” </a:t>
            </a:r>
          </a:p>
        </p:txBody>
      </p:sp>
    </p:spTree>
    <p:extLst>
      <p:ext uri="{BB962C8B-B14F-4D97-AF65-F5344CB8AC3E}">
        <p14:creationId xmlns:p14="http://schemas.microsoft.com/office/powerpoint/2010/main" val="291871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2A1F1-9D89-4D0E-A14D-16CD7DFDBF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AB3122-4B91-4D9B-95F4-74253F4FD0DC}"/>
              </a:ext>
            </a:extLst>
          </p:cNvPr>
          <p:cNvSpPr>
            <a:spLocks noGrp="1"/>
          </p:cNvSpPr>
          <p:nvPr>
            <p:ph idx="1"/>
          </p:nvPr>
        </p:nvSpPr>
        <p:spPr/>
        <p:txBody>
          <a:bodyPr>
            <a:normAutofit/>
          </a:bodyPr>
          <a:lstStyle/>
          <a:p>
            <a:r>
              <a:rPr lang="en-US" sz="2400" dirty="0"/>
              <a:t>Other Romantics carried this worship of nature further into pantheism by identifying the great force in nature with God. </a:t>
            </a:r>
          </a:p>
          <a:p>
            <a:r>
              <a:rPr lang="en-US" sz="2400" dirty="0"/>
              <a:t>The Romantics would have nothing to do with the deist God of the Enlightenment, the remote creator of the world-machine. </a:t>
            </a:r>
          </a:p>
          <a:p>
            <a:endParaRPr lang="en-US" sz="2400" dirty="0"/>
          </a:p>
          <a:p>
            <a:pPr lvl="1"/>
            <a:r>
              <a:rPr lang="en-US" sz="2400" dirty="0"/>
              <a:t>“</a:t>
            </a:r>
            <a:r>
              <a:rPr lang="en-US" sz="2400" b="1" i="1" dirty="0"/>
              <a:t>Anyone seeking God will find him anywhere</a:t>
            </a:r>
            <a:r>
              <a:rPr lang="en-US" sz="2400" dirty="0"/>
              <a:t>.” </a:t>
            </a:r>
          </a:p>
        </p:txBody>
      </p:sp>
    </p:spTree>
    <p:extLst>
      <p:ext uri="{BB962C8B-B14F-4D97-AF65-F5344CB8AC3E}">
        <p14:creationId xmlns:p14="http://schemas.microsoft.com/office/powerpoint/2010/main" val="1690050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70659-9B18-4719-978B-BA82585965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4B653C-78F5-42CE-BD22-63E862E3020B}"/>
              </a:ext>
            </a:extLst>
          </p:cNvPr>
          <p:cNvSpPr>
            <a:spLocks noGrp="1"/>
          </p:cNvSpPr>
          <p:nvPr>
            <p:ph idx="1"/>
          </p:nvPr>
        </p:nvSpPr>
        <p:spPr/>
        <p:txBody>
          <a:bodyPr>
            <a:normAutofit/>
          </a:bodyPr>
          <a:lstStyle/>
          <a:p>
            <a:r>
              <a:rPr lang="en-US" sz="2800" dirty="0"/>
              <a:t>Also to </a:t>
            </a:r>
            <a:r>
              <a:rPr lang="en-US" sz="2800" b="1" dirty="0" err="1"/>
              <a:t>Wordworth</a:t>
            </a:r>
            <a:r>
              <a:rPr lang="en-US" sz="2800" dirty="0"/>
              <a:t>, the scientists’ dry, mathematical approach left no room for the imagination or for the human soul. </a:t>
            </a:r>
          </a:p>
          <a:p>
            <a:endParaRPr lang="en-US" sz="2800" dirty="0"/>
          </a:p>
          <a:p>
            <a:r>
              <a:rPr lang="en-US" sz="2800" b="1" i="1" dirty="0"/>
              <a:t>Many Romantics were convinced that the emerging industrialization would cause people to become alienated from their inner selves and the natural world around them. </a:t>
            </a:r>
          </a:p>
        </p:txBody>
      </p:sp>
    </p:spTree>
    <p:extLst>
      <p:ext uri="{BB962C8B-B14F-4D97-AF65-F5344CB8AC3E}">
        <p14:creationId xmlns:p14="http://schemas.microsoft.com/office/powerpoint/2010/main" val="2804182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1337-69C3-4C6A-BD8C-824054FA81AF}"/>
              </a:ext>
            </a:extLst>
          </p:cNvPr>
          <p:cNvSpPr>
            <a:spLocks noGrp="1"/>
          </p:cNvSpPr>
          <p:nvPr>
            <p:ph type="title"/>
          </p:nvPr>
        </p:nvSpPr>
        <p:spPr/>
        <p:txBody>
          <a:bodyPr/>
          <a:lstStyle/>
          <a:p>
            <a:r>
              <a:rPr lang="en-US" dirty="0"/>
              <a:t>Romanticism in art and Music </a:t>
            </a:r>
          </a:p>
        </p:txBody>
      </p:sp>
      <p:sp>
        <p:nvSpPr>
          <p:cNvPr id="3" name="Content Placeholder 2">
            <a:extLst>
              <a:ext uri="{FF2B5EF4-FFF2-40B4-BE49-F238E27FC236}">
                <a16:creationId xmlns:a16="http://schemas.microsoft.com/office/drawing/2014/main" id="{FE629748-B7FD-471A-BE75-53D6C6FEB1D1}"/>
              </a:ext>
            </a:extLst>
          </p:cNvPr>
          <p:cNvSpPr>
            <a:spLocks noGrp="1"/>
          </p:cNvSpPr>
          <p:nvPr>
            <p:ph idx="1"/>
          </p:nvPr>
        </p:nvSpPr>
        <p:spPr/>
        <p:txBody>
          <a:bodyPr/>
          <a:lstStyle/>
          <a:p>
            <a:r>
              <a:rPr lang="en-US" dirty="0"/>
              <a:t>Like the literary arts, the visual arts were also deeply affected by Romanticism. </a:t>
            </a:r>
          </a:p>
          <a:p>
            <a:r>
              <a:rPr lang="en-US" dirty="0"/>
              <a:t>Although their works varied widely, Romantic artists shared at least two fundamental characteristics. </a:t>
            </a:r>
          </a:p>
          <a:p>
            <a:pPr lvl="1"/>
            <a:r>
              <a:rPr lang="en-US" dirty="0"/>
              <a:t>All artistic expression to them was a reflection of the artist’s vision of the world and be the instrument of his own imagination. </a:t>
            </a:r>
          </a:p>
          <a:p>
            <a:pPr lvl="1"/>
            <a:r>
              <a:rPr lang="en-US" dirty="0"/>
              <a:t>Moreover, Romantic artists deliberately rejected the principles of Classicism. </a:t>
            </a:r>
          </a:p>
          <a:p>
            <a:pPr lvl="1"/>
            <a:endParaRPr lang="en-US" dirty="0"/>
          </a:p>
        </p:txBody>
      </p:sp>
    </p:spTree>
    <p:extLst>
      <p:ext uri="{BB962C8B-B14F-4D97-AF65-F5344CB8AC3E}">
        <p14:creationId xmlns:p14="http://schemas.microsoft.com/office/powerpoint/2010/main" val="1494899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81161-DF3A-4F7F-B81D-5C7041A750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A53D4D-1CA4-4901-90D7-B09A4AE0FF52}"/>
              </a:ext>
            </a:extLst>
          </p:cNvPr>
          <p:cNvSpPr>
            <a:spLocks noGrp="1"/>
          </p:cNvSpPr>
          <p:nvPr>
            <p:ph idx="1"/>
          </p:nvPr>
        </p:nvSpPr>
        <p:spPr/>
        <p:txBody>
          <a:bodyPr>
            <a:noAutofit/>
          </a:bodyPr>
          <a:lstStyle/>
          <a:p>
            <a:r>
              <a:rPr lang="en-US" sz="2800" dirty="0"/>
              <a:t>Beauty was not a timeless thing; its expression depended on one’s culture and one’s age. </a:t>
            </a:r>
          </a:p>
          <a:p>
            <a:pPr marL="0" indent="0">
              <a:buNone/>
            </a:pPr>
            <a:endParaRPr lang="en-US" sz="2800" dirty="0"/>
          </a:p>
          <a:p>
            <a:r>
              <a:rPr lang="en-US" sz="2800" dirty="0"/>
              <a:t>The Romantics abandoned classical restraint for warmth, emotion, and movement. </a:t>
            </a:r>
          </a:p>
          <a:p>
            <a:pPr marL="0" indent="0">
              <a:buNone/>
            </a:pPr>
            <a:endParaRPr lang="en-US" sz="2800" dirty="0"/>
          </a:p>
          <a:p>
            <a:r>
              <a:rPr lang="en-US" sz="2800" dirty="0"/>
              <a:t>Through an examination of three painters, we can see how Romanticism influenced the visual arts. </a:t>
            </a:r>
          </a:p>
        </p:txBody>
      </p:sp>
    </p:spTree>
    <p:extLst>
      <p:ext uri="{BB962C8B-B14F-4D97-AF65-F5344CB8AC3E}">
        <p14:creationId xmlns:p14="http://schemas.microsoft.com/office/powerpoint/2010/main" val="1409182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CE043-C6FD-4C33-BC87-3786E1F4A129}"/>
              </a:ext>
            </a:extLst>
          </p:cNvPr>
          <p:cNvSpPr>
            <a:spLocks noGrp="1"/>
          </p:cNvSpPr>
          <p:nvPr>
            <p:ph type="title"/>
          </p:nvPr>
        </p:nvSpPr>
        <p:spPr/>
        <p:txBody>
          <a:bodyPr/>
          <a:lstStyle/>
          <a:p>
            <a:r>
              <a:rPr lang="en-US" dirty="0"/>
              <a:t>Caspar David </a:t>
            </a:r>
            <a:r>
              <a:rPr lang="en-US" dirty="0" err="1"/>
              <a:t>friedrich</a:t>
            </a:r>
            <a:r>
              <a:rPr lang="en-US" dirty="0"/>
              <a:t> </a:t>
            </a:r>
          </a:p>
        </p:txBody>
      </p:sp>
      <p:sp>
        <p:nvSpPr>
          <p:cNvPr id="3" name="Content Placeholder 2">
            <a:extLst>
              <a:ext uri="{FF2B5EF4-FFF2-40B4-BE49-F238E27FC236}">
                <a16:creationId xmlns:a16="http://schemas.microsoft.com/office/drawing/2014/main" id="{082C1658-74C3-4C90-9014-2F9C452E9C3F}"/>
              </a:ext>
            </a:extLst>
          </p:cNvPr>
          <p:cNvSpPr>
            <a:spLocks noGrp="1"/>
          </p:cNvSpPr>
          <p:nvPr>
            <p:ph idx="1"/>
          </p:nvPr>
        </p:nvSpPr>
        <p:spPr/>
        <p:txBody>
          <a:bodyPr/>
          <a:lstStyle/>
          <a:p>
            <a:r>
              <a:rPr lang="en-US" dirty="0"/>
              <a:t>The early life experiences of Caspar David Friedrich (1774-1840) left him with a lifelong preoccupation with God and nature. </a:t>
            </a:r>
          </a:p>
          <a:p>
            <a:pPr lvl="1"/>
            <a:r>
              <a:rPr lang="en-US" dirty="0"/>
              <a:t>Friedrich painted landscapes with an interest that transcended the mere presentation of natural details. </a:t>
            </a:r>
          </a:p>
          <a:p>
            <a:pPr lvl="1"/>
            <a:r>
              <a:rPr lang="en-US" dirty="0"/>
              <a:t>His portrayal of mountains shrouded in mist gnarled trees bathed in moonlight, and the stark ruins of monasteries surrounded by withered trees all conveyed a feeling of mystery and mysticism. </a:t>
            </a:r>
          </a:p>
        </p:txBody>
      </p:sp>
    </p:spTree>
    <p:extLst>
      <p:ext uri="{BB962C8B-B14F-4D97-AF65-F5344CB8AC3E}">
        <p14:creationId xmlns:p14="http://schemas.microsoft.com/office/powerpoint/2010/main" val="4145251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73358-E450-4E4D-AC13-285EF194DA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C47E22-15B4-4C8B-8E60-AD57FDA79F18}"/>
              </a:ext>
            </a:extLst>
          </p:cNvPr>
          <p:cNvSpPr>
            <a:spLocks noGrp="1"/>
          </p:cNvSpPr>
          <p:nvPr>
            <p:ph idx="1"/>
          </p:nvPr>
        </p:nvSpPr>
        <p:spPr/>
        <p:txBody>
          <a:bodyPr/>
          <a:lstStyle/>
          <a:p>
            <a:r>
              <a:rPr lang="en-US" dirty="0"/>
              <a:t>For Friedrich, nature was a manifestation of divine life, as is evident in </a:t>
            </a:r>
            <a:r>
              <a:rPr lang="en-US" i="1" dirty="0"/>
              <a:t>Man and Woman Gazing at the Moon</a:t>
            </a:r>
            <a:r>
              <a:rPr lang="en-US" dirty="0"/>
              <a:t>. </a:t>
            </a:r>
          </a:p>
        </p:txBody>
      </p:sp>
      <p:pic>
        <p:nvPicPr>
          <p:cNvPr id="4" name="Picture 3">
            <a:extLst>
              <a:ext uri="{FF2B5EF4-FFF2-40B4-BE49-F238E27FC236}">
                <a16:creationId xmlns:a16="http://schemas.microsoft.com/office/drawing/2014/main" id="{5ED9D848-A886-4D6A-898A-C54EA7EE95C6}"/>
              </a:ext>
            </a:extLst>
          </p:cNvPr>
          <p:cNvPicPr>
            <a:picLocks noChangeAspect="1"/>
          </p:cNvPicPr>
          <p:nvPr/>
        </p:nvPicPr>
        <p:blipFill>
          <a:blip r:embed="rId2"/>
          <a:stretch>
            <a:fillRect/>
          </a:stretch>
        </p:blipFill>
        <p:spPr>
          <a:xfrm>
            <a:off x="3495775" y="2863883"/>
            <a:ext cx="4987632" cy="3840480"/>
          </a:xfrm>
          <a:prstGeom prst="rect">
            <a:avLst/>
          </a:prstGeom>
          <a:ln>
            <a:noFill/>
          </a:ln>
          <a:effectLst>
            <a:softEdge rad="112500"/>
          </a:effectLst>
        </p:spPr>
      </p:pic>
    </p:spTree>
    <p:extLst>
      <p:ext uri="{BB962C8B-B14F-4D97-AF65-F5344CB8AC3E}">
        <p14:creationId xmlns:p14="http://schemas.microsoft.com/office/powerpoint/2010/main" val="441978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A798B-4AE3-418D-9A9E-25F6DEF59F7D}"/>
              </a:ext>
            </a:extLst>
          </p:cNvPr>
          <p:cNvSpPr>
            <a:spLocks noGrp="1"/>
          </p:cNvSpPr>
          <p:nvPr>
            <p:ph type="title"/>
          </p:nvPr>
        </p:nvSpPr>
        <p:spPr/>
        <p:txBody>
          <a:bodyPr/>
          <a:lstStyle/>
          <a:p>
            <a:r>
              <a:rPr lang="en-US" dirty="0"/>
              <a:t>Joseph </a:t>
            </a:r>
            <a:r>
              <a:rPr lang="en-US" dirty="0" err="1"/>
              <a:t>Malford</a:t>
            </a:r>
            <a:r>
              <a:rPr lang="en-US" dirty="0"/>
              <a:t> William Turner </a:t>
            </a:r>
          </a:p>
        </p:txBody>
      </p:sp>
      <p:sp>
        <p:nvSpPr>
          <p:cNvPr id="3" name="Content Placeholder 2">
            <a:extLst>
              <a:ext uri="{FF2B5EF4-FFF2-40B4-BE49-F238E27FC236}">
                <a16:creationId xmlns:a16="http://schemas.microsoft.com/office/drawing/2014/main" id="{6C71338A-30C6-457B-BE80-03DD767B3C7D}"/>
              </a:ext>
            </a:extLst>
          </p:cNvPr>
          <p:cNvSpPr>
            <a:spLocks noGrp="1"/>
          </p:cNvSpPr>
          <p:nvPr>
            <p:ph idx="1"/>
          </p:nvPr>
        </p:nvSpPr>
        <p:spPr/>
        <p:txBody>
          <a:bodyPr/>
          <a:lstStyle/>
          <a:p>
            <a:r>
              <a:rPr lang="en-US" dirty="0"/>
              <a:t>Joseph </a:t>
            </a:r>
            <a:r>
              <a:rPr lang="en-US" dirty="0" err="1"/>
              <a:t>Malford</a:t>
            </a:r>
            <a:r>
              <a:rPr lang="en-US" dirty="0"/>
              <a:t> William Turner (1775-1851)</a:t>
            </a:r>
          </a:p>
          <a:p>
            <a:pPr lvl="1"/>
            <a:r>
              <a:rPr lang="en-US" dirty="0"/>
              <a:t>Turner was an incredibly prolific artist who produced over twenty thousand paintings, drawings, and watercolors. </a:t>
            </a:r>
          </a:p>
          <a:p>
            <a:pPr lvl="1"/>
            <a:r>
              <a:rPr lang="en-US" dirty="0"/>
              <a:t>Turner’s concern with nature manifested itself in innumerable landscapes and seascapes, sunrises, and sunsets. </a:t>
            </a:r>
          </a:p>
          <a:p>
            <a:pPr lvl="1"/>
            <a:r>
              <a:rPr lang="en-US" dirty="0"/>
              <a:t>He sought to convey moods by using a skilled interplay of light and color to suggest natural effects.</a:t>
            </a:r>
          </a:p>
        </p:txBody>
      </p:sp>
    </p:spTree>
    <p:extLst>
      <p:ext uri="{BB962C8B-B14F-4D97-AF65-F5344CB8AC3E}">
        <p14:creationId xmlns:p14="http://schemas.microsoft.com/office/powerpoint/2010/main" val="1375596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5A8AA-150A-4EC9-A075-10B9566FD13B}"/>
              </a:ext>
            </a:extLst>
          </p:cNvPr>
          <p:cNvSpPr>
            <a:spLocks noGrp="1"/>
          </p:cNvSpPr>
          <p:nvPr>
            <p:ph type="title"/>
          </p:nvPr>
        </p:nvSpPr>
        <p:spPr/>
        <p:txBody>
          <a:bodyPr/>
          <a:lstStyle/>
          <a:p>
            <a:r>
              <a:rPr lang="en-US" dirty="0"/>
              <a:t>Eugene Delacroix </a:t>
            </a:r>
          </a:p>
        </p:txBody>
      </p:sp>
      <p:sp>
        <p:nvSpPr>
          <p:cNvPr id="3" name="Content Placeholder 2">
            <a:extLst>
              <a:ext uri="{FF2B5EF4-FFF2-40B4-BE49-F238E27FC236}">
                <a16:creationId xmlns:a16="http://schemas.microsoft.com/office/drawing/2014/main" id="{6D5C7D5A-E6B5-40A6-8894-BF664C35DC7E}"/>
              </a:ext>
            </a:extLst>
          </p:cNvPr>
          <p:cNvSpPr>
            <a:spLocks noGrp="1"/>
          </p:cNvSpPr>
          <p:nvPr>
            <p:ph idx="1"/>
          </p:nvPr>
        </p:nvSpPr>
        <p:spPr/>
        <p:txBody>
          <a:bodyPr/>
          <a:lstStyle/>
          <a:p>
            <a:r>
              <a:rPr lang="en-US" dirty="0"/>
              <a:t>Eugene Delacroix (1798-1863) was the most famous French Romantic artist. </a:t>
            </a:r>
          </a:p>
          <a:p>
            <a:pPr lvl="1"/>
            <a:r>
              <a:rPr lang="en-US" dirty="0"/>
              <a:t>Largely self-taught, he was fascinated by the exotic and had a passion for color.</a:t>
            </a:r>
          </a:p>
          <a:p>
            <a:pPr lvl="1"/>
            <a:r>
              <a:rPr lang="en-US" dirty="0"/>
              <a:t>Both characteristics are visible in </a:t>
            </a:r>
            <a:r>
              <a:rPr lang="en-US" i="1" dirty="0"/>
              <a:t>The Death of Sardanapalus</a:t>
            </a:r>
            <a:r>
              <a:rPr lang="en-US" dirty="0"/>
              <a:t>. </a:t>
            </a:r>
          </a:p>
        </p:txBody>
      </p:sp>
      <p:pic>
        <p:nvPicPr>
          <p:cNvPr id="4" name="Picture 3">
            <a:extLst>
              <a:ext uri="{FF2B5EF4-FFF2-40B4-BE49-F238E27FC236}">
                <a16:creationId xmlns:a16="http://schemas.microsoft.com/office/drawing/2014/main" id="{3957396B-4444-4114-9983-2C754D68E204}"/>
              </a:ext>
            </a:extLst>
          </p:cNvPr>
          <p:cNvPicPr>
            <a:picLocks noChangeAspect="1"/>
          </p:cNvPicPr>
          <p:nvPr/>
        </p:nvPicPr>
        <p:blipFill>
          <a:blip r:embed="rId2"/>
          <a:stretch>
            <a:fillRect/>
          </a:stretch>
        </p:blipFill>
        <p:spPr>
          <a:xfrm>
            <a:off x="4292770" y="3673384"/>
            <a:ext cx="3840478" cy="3017520"/>
          </a:xfrm>
          <a:prstGeom prst="rect">
            <a:avLst/>
          </a:prstGeom>
          <a:ln>
            <a:noFill/>
          </a:ln>
          <a:effectLst>
            <a:softEdge rad="112500"/>
          </a:effectLst>
        </p:spPr>
      </p:pic>
    </p:spTree>
    <p:extLst>
      <p:ext uri="{BB962C8B-B14F-4D97-AF65-F5344CB8AC3E}">
        <p14:creationId xmlns:p14="http://schemas.microsoft.com/office/powerpoint/2010/main" val="3265448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DA6D2-1A32-434C-A7B0-F7161DF4B3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CF5A57-1F63-4BFB-914C-04A941CC6E6F}"/>
              </a:ext>
            </a:extLst>
          </p:cNvPr>
          <p:cNvSpPr>
            <a:spLocks noGrp="1"/>
          </p:cNvSpPr>
          <p:nvPr>
            <p:ph idx="1"/>
          </p:nvPr>
        </p:nvSpPr>
        <p:spPr>
          <a:xfrm>
            <a:off x="1251678" y="2286001"/>
            <a:ext cx="10178322" cy="4189614"/>
          </a:xfrm>
        </p:spPr>
        <p:txBody>
          <a:bodyPr>
            <a:normAutofit/>
          </a:bodyPr>
          <a:lstStyle/>
          <a:p>
            <a:r>
              <a:rPr lang="en-US" sz="2400" dirty="0"/>
              <a:t>At the end of the 18</a:t>
            </a:r>
            <a:r>
              <a:rPr lang="en-US" sz="2400" baseline="30000" dirty="0"/>
              <a:t>th</a:t>
            </a:r>
            <a:r>
              <a:rPr lang="en-US" sz="2400" dirty="0"/>
              <a:t> century, a new intellectual movement known as Romanticism emerged to challenge the Enlightenment’s preoccupation with reason in discovering truth.</a:t>
            </a:r>
          </a:p>
          <a:p>
            <a:endParaRPr lang="en-US" sz="2400" dirty="0"/>
          </a:p>
          <a:p>
            <a:r>
              <a:rPr lang="en-US" sz="2400" dirty="0"/>
              <a:t>The Romantics tried to balance the use of reason by stressing the importance of intuition, feeling, emotion, and imagination as sources of knowing. </a:t>
            </a:r>
          </a:p>
          <a:p>
            <a:endParaRPr lang="en-US" sz="2400" dirty="0"/>
          </a:p>
          <a:p>
            <a:pPr lvl="1"/>
            <a:r>
              <a:rPr lang="en-US" sz="2400" dirty="0"/>
              <a:t>As one German Romantic put it, </a:t>
            </a:r>
            <a:r>
              <a:rPr lang="en-US" sz="2400" b="1" i="1" dirty="0"/>
              <a:t>“It was my heart that counseled me to do it, and my heart cannot err (fail).” </a:t>
            </a:r>
          </a:p>
        </p:txBody>
      </p:sp>
    </p:spTree>
    <p:extLst>
      <p:ext uri="{BB962C8B-B14F-4D97-AF65-F5344CB8AC3E}">
        <p14:creationId xmlns:p14="http://schemas.microsoft.com/office/powerpoint/2010/main" val="3876330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E51DD-5659-4DC9-B287-A101DFC137C6}"/>
              </a:ext>
            </a:extLst>
          </p:cNvPr>
          <p:cNvSpPr>
            <a:spLocks noGrp="1"/>
          </p:cNvSpPr>
          <p:nvPr>
            <p:ph type="title"/>
          </p:nvPr>
        </p:nvSpPr>
        <p:spPr/>
        <p:txBody>
          <a:bodyPr/>
          <a:lstStyle/>
          <a:p>
            <a:r>
              <a:rPr lang="en-US" dirty="0"/>
              <a:t>Music </a:t>
            </a:r>
          </a:p>
        </p:txBody>
      </p:sp>
      <p:sp>
        <p:nvSpPr>
          <p:cNvPr id="3" name="Content Placeholder 2">
            <a:extLst>
              <a:ext uri="{FF2B5EF4-FFF2-40B4-BE49-F238E27FC236}">
                <a16:creationId xmlns:a16="http://schemas.microsoft.com/office/drawing/2014/main" id="{FA78401E-8D5F-4CA2-91AD-90358D70804D}"/>
              </a:ext>
            </a:extLst>
          </p:cNvPr>
          <p:cNvSpPr>
            <a:spLocks noGrp="1"/>
          </p:cNvSpPr>
          <p:nvPr>
            <p:ph idx="1"/>
          </p:nvPr>
        </p:nvSpPr>
        <p:spPr/>
        <p:txBody>
          <a:bodyPr>
            <a:normAutofit/>
          </a:bodyPr>
          <a:lstStyle/>
          <a:p>
            <a:r>
              <a:rPr lang="en-US" sz="2400" dirty="0"/>
              <a:t>To many Romantics, music was the most Romantic of the arts because it enabled the composer to probe deeply into human emotions. </a:t>
            </a:r>
          </a:p>
          <a:p>
            <a:endParaRPr lang="en-US" sz="2400" dirty="0"/>
          </a:p>
          <a:p>
            <a:pPr lvl="1"/>
            <a:r>
              <a:rPr lang="en-US" sz="2400" dirty="0"/>
              <a:t>Although music historians have called the 18</a:t>
            </a:r>
            <a:r>
              <a:rPr lang="en-US" sz="2400" baseline="30000" dirty="0"/>
              <a:t>th</a:t>
            </a:r>
            <a:r>
              <a:rPr lang="en-US" sz="2400" dirty="0"/>
              <a:t> century the age of Classicism and the 19</a:t>
            </a:r>
            <a:r>
              <a:rPr lang="en-US" sz="2400" baseline="30000" dirty="0"/>
              <a:t>th</a:t>
            </a:r>
            <a:r>
              <a:rPr lang="en-US" sz="2400" dirty="0"/>
              <a:t> century the era of Romanticism, there was much carryover of classical forms from one century to the next. </a:t>
            </a:r>
          </a:p>
        </p:txBody>
      </p:sp>
    </p:spTree>
    <p:extLst>
      <p:ext uri="{BB962C8B-B14F-4D97-AF65-F5344CB8AC3E}">
        <p14:creationId xmlns:p14="http://schemas.microsoft.com/office/powerpoint/2010/main" val="451673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81695-E92E-40A0-B608-6CEFE333D8B0}"/>
              </a:ext>
            </a:extLst>
          </p:cNvPr>
          <p:cNvSpPr>
            <a:spLocks noGrp="1"/>
          </p:cNvSpPr>
          <p:nvPr>
            <p:ph type="title"/>
          </p:nvPr>
        </p:nvSpPr>
        <p:spPr/>
        <p:txBody>
          <a:bodyPr/>
          <a:lstStyle/>
          <a:p>
            <a:r>
              <a:rPr lang="en-US" dirty="0"/>
              <a:t>Beethoven </a:t>
            </a:r>
          </a:p>
        </p:txBody>
      </p:sp>
      <p:sp>
        <p:nvSpPr>
          <p:cNvPr id="3" name="Content Placeholder 2">
            <a:extLst>
              <a:ext uri="{FF2B5EF4-FFF2-40B4-BE49-F238E27FC236}">
                <a16:creationId xmlns:a16="http://schemas.microsoft.com/office/drawing/2014/main" id="{088D5071-235A-4DE3-831D-95DC034B6081}"/>
              </a:ext>
            </a:extLst>
          </p:cNvPr>
          <p:cNvSpPr>
            <a:spLocks noGrp="1"/>
          </p:cNvSpPr>
          <p:nvPr>
            <p:ph idx="1"/>
          </p:nvPr>
        </p:nvSpPr>
        <p:spPr>
          <a:xfrm>
            <a:off x="1251678" y="1446029"/>
            <a:ext cx="10178322" cy="4433564"/>
          </a:xfrm>
        </p:spPr>
        <p:txBody>
          <a:bodyPr>
            <a:noAutofit/>
          </a:bodyPr>
          <a:lstStyle/>
          <a:p>
            <a:r>
              <a:rPr lang="en-US" sz="2800" dirty="0"/>
              <a:t>One of the greatest composers of all time, Ludwig van Beethoven, served as a bridge between Classicism and Romanticism. </a:t>
            </a:r>
          </a:p>
          <a:p>
            <a:endParaRPr lang="en-US" sz="2800" dirty="0"/>
          </a:p>
          <a:p>
            <a:r>
              <a:rPr lang="en-US" sz="2800" b="1" dirty="0"/>
              <a:t>Beethoven </a:t>
            </a:r>
            <a:r>
              <a:rPr lang="en-US" sz="2800" dirty="0"/>
              <a:t>(1770-1827)</a:t>
            </a:r>
          </a:p>
          <a:p>
            <a:pPr lvl="1"/>
            <a:r>
              <a:rPr lang="en-US" sz="2800" dirty="0"/>
              <a:t>One of the few composers who was able singlehandedly to transform the art of music. </a:t>
            </a:r>
          </a:p>
          <a:p>
            <a:pPr lvl="1"/>
            <a:r>
              <a:rPr lang="en-US" sz="2800" dirty="0"/>
              <a:t>Set ablaze by the events in France, a revolutionary mood burned brightly across Europe, and Beethoven, like other creative personalities, yearned to communicate his cherished beliefs. </a:t>
            </a:r>
          </a:p>
          <a:p>
            <a:pPr lvl="1"/>
            <a:r>
              <a:rPr lang="en-US" sz="2800" dirty="0"/>
              <a:t>He said “</a:t>
            </a:r>
            <a:r>
              <a:rPr lang="en-US" sz="2800" i="1" dirty="0"/>
              <a:t>I must write, for what weighs on my heart, I must express</a:t>
            </a:r>
            <a:r>
              <a:rPr lang="en-US" sz="2800" dirty="0"/>
              <a:t>.” </a:t>
            </a:r>
          </a:p>
        </p:txBody>
      </p:sp>
    </p:spTree>
    <p:extLst>
      <p:ext uri="{BB962C8B-B14F-4D97-AF65-F5344CB8AC3E}">
        <p14:creationId xmlns:p14="http://schemas.microsoft.com/office/powerpoint/2010/main" val="718962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18277-6119-4D03-BE29-5961FF93D6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6CD57A-99D3-485F-858B-FAE01F23286F}"/>
              </a:ext>
            </a:extLst>
          </p:cNvPr>
          <p:cNvSpPr>
            <a:spLocks noGrp="1"/>
          </p:cNvSpPr>
          <p:nvPr>
            <p:ph idx="1"/>
          </p:nvPr>
        </p:nvSpPr>
        <p:spPr/>
        <p:txBody>
          <a:bodyPr>
            <a:normAutofit/>
          </a:bodyPr>
          <a:lstStyle/>
          <a:p>
            <a:r>
              <a:rPr lang="en-US" sz="3200" dirty="0"/>
              <a:t>With the composition of the Third Symphony (1804), also called the </a:t>
            </a:r>
            <a:r>
              <a:rPr lang="en-US" sz="3200" i="1" dirty="0"/>
              <a:t>Eroica</a:t>
            </a:r>
            <a:r>
              <a:rPr lang="en-US" sz="3200" dirty="0"/>
              <a:t>, which was originally intended for Napoleon, Beethoven broke through to the elements of Romanticism in his use of uncontrolled rhythms to create dramatic struggle and uplifted resolutions. </a:t>
            </a:r>
          </a:p>
        </p:txBody>
      </p:sp>
    </p:spTree>
    <p:extLst>
      <p:ext uri="{BB962C8B-B14F-4D97-AF65-F5344CB8AC3E}">
        <p14:creationId xmlns:p14="http://schemas.microsoft.com/office/powerpoint/2010/main" val="1066507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B6684-10FE-49D3-BD54-4455476DB086}"/>
              </a:ext>
            </a:extLst>
          </p:cNvPr>
          <p:cNvSpPr>
            <a:spLocks noGrp="1"/>
          </p:cNvSpPr>
          <p:nvPr>
            <p:ph type="title"/>
          </p:nvPr>
        </p:nvSpPr>
        <p:spPr/>
        <p:txBody>
          <a:bodyPr/>
          <a:lstStyle/>
          <a:p>
            <a:r>
              <a:rPr lang="en-US" dirty="0"/>
              <a:t>Hector Berlioz </a:t>
            </a:r>
          </a:p>
        </p:txBody>
      </p:sp>
      <p:sp>
        <p:nvSpPr>
          <p:cNvPr id="3" name="Content Placeholder 2">
            <a:extLst>
              <a:ext uri="{FF2B5EF4-FFF2-40B4-BE49-F238E27FC236}">
                <a16:creationId xmlns:a16="http://schemas.microsoft.com/office/drawing/2014/main" id="{2D8124F6-C443-4AD7-AA61-7111C8BEDC91}"/>
              </a:ext>
            </a:extLst>
          </p:cNvPr>
          <p:cNvSpPr>
            <a:spLocks noGrp="1"/>
          </p:cNvSpPr>
          <p:nvPr>
            <p:ph idx="1"/>
          </p:nvPr>
        </p:nvSpPr>
        <p:spPr>
          <a:xfrm>
            <a:off x="1251678" y="2286001"/>
            <a:ext cx="10178322" cy="4412511"/>
          </a:xfrm>
        </p:spPr>
        <p:txBody>
          <a:bodyPr/>
          <a:lstStyle/>
          <a:p>
            <a:r>
              <a:rPr lang="en-US" dirty="0"/>
              <a:t>Beethoven served as a bridge from the classical era to Romanticism; after him came a number of musical geniuses who composed in the Romantic style. </a:t>
            </a:r>
          </a:p>
          <a:p>
            <a:endParaRPr lang="en-US" dirty="0"/>
          </a:p>
          <a:p>
            <a:r>
              <a:rPr lang="en-US" b="1" dirty="0"/>
              <a:t>The Frenchman Hector Berlioz </a:t>
            </a:r>
            <a:r>
              <a:rPr lang="en-US" dirty="0"/>
              <a:t>(1803-1869) was one of the most outstanding. </a:t>
            </a:r>
          </a:p>
          <a:p>
            <a:pPr lvl="1"/>
            <a:r>
              <a:rPr lang="en-US" dirty="0"/>
              <a:t>Berlioz was one of the founders of program music, which was an attempt to use the moods and sound effects of instrumental music to depict the actions and emotions inherent in a story, event, or even a personal experience. </a:t>
            </a:r>
          </a:p>
          <a:p>
            <a:pPr lvl="1"/>
            <a:r>
              <a:rPr lang="en-US" dirty="0"/>
              <a:t>This development program music was evident in his most famous piece, the first complete program symphony, known as the </a:t>
            </a:r>
            <a:r>
              <a:rPr lang="en-US" i="1" u="sng" dirty="0"/>
              <a:t>Symphonie Fantastique</a:t>
            </a:r>
            <a:r>
              <a:rPr lang="en-US" dirty="0"/>
              <a:t>. </a:t>
            </a:r>
          </a:p>
          <a:p>
            <a:pPr lvl="2"/>
            <a:r>
              <a:rPr lang="en-US" dirty="0"/>
              <a:t>In this work, Berlioz used music to evoke the passionate emotions of a tortured love affair, including a fifth movement in which he musically creates an opium-induced nightmare of a witches’ gathering. </a:t>
            </a:r>
          </a:p>
        </p:txBody>
      </p:sp>
    </p:spTree>
    <p:extLst>
      <p:ext uri="{BB962C8B-B14F-4D97-AF65-F5344CB8AC3E}">
        <p14:creationId xmlns:p14="http://schemas.microsoft.com/office/powerpoint/2010/main" val="1290000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4A5A4-D9C1-4C9D-B8AA-F9DAF2937552}"/>
              </a:ext>
            </a:extLst>
          </p:cNvPr>
          <p:cNvSpPr>
            <a:spLocks noGrp="1"/>
          </p:cNvSpPr>
          <p:nvPr>
            <p:ph type="title"/>
          </p:nvPr>
        </p:nvSpPr>
        <p:spPr/>
        <p:txBody>
          <a:bodyPr/>
          <a:lstStyle/>
          <a:p>
            <a:r>
              <a:rPr lang="en-US" dirty="0"/>
              <a:t>The Revival of Religion in the age of Romanticism </a:t>
            </a:r>
          </a:p>
        </p:txBody>
      </p:sp>
      <p:sp>
        <p:nvSpPr>
          <p:cNvPr id="3" name="Content Placeholder 2">
            <a:extLst>
              <a:ext uri="{FF2B5EF4-FFF2-40B4-BE49-F238E27FC236}">
                <a16:creationId xmlns:a16="http://schemas.microsoft.com/office/drawing/2014/main" id="{6676709C-157D-4A62-93B6-D864363CF46D}"/>
              </a:ext>
            </a:extLst>
          </p:cNvPr>
          <p:cNvSpPr>
            <a:spLocks noGrp="1"/>
          </p:cNvSpPr>
          <p:nvPr>
            <p:ph idx="1"/>
          </p:nvPr>
        </p:nvSpPr>
        <p:spPr>
          <a:xfrm>
            <a:off x="1251678" y="2286001"/>
            <a:ext cx="10178322" cy="4189614"/>
          </a:xfrm>
        </p:spPr>
        <p:txBody>
          <a:bodyPr>
            <a:normAutofit/>
          </a:bodyPr>
          <a:lstStyle/>
          <a:p>
            <a:r>
              <a:rPr lang="en-US" sz="2400" dirty="0"/>
              <a:t>After 1815, Christianity experienced a revival. </a:t>
            </a:r>
          </a:p>
          <a:p>
            <a:r>
              <a:rPr lang="en-US" sz="2400" dirty="0"/>
              <a:t>In the 18</a:t>
            </a:r>
            <a:r>
              <a:rPr lang="en-US" sz="2400" baseline="30000" dirty="0"/>
              <a:t>th</a:t>
            </a:r>
            <a:r>
              <a:rPr lang="en-US" sz="2400" dirty="0"/>
              <a:t> century, Catholicism had lost its attraction for many of the educated elite as even the European nobility flirted with the ideas of the Enlightenment. </a:t>
            </a:r>
          </a:p>
          <a:p>
            <a:pPr lvl="1"/>
            <a:r>
              <a:rPr lang="en-US" sz="2400" b="1" i="1" dirty="0"/>
              <a:t>The restoration of the nobility brought a new appreciation for the Catholic faith as a force for order in society. </a:t>
            </a:r>
          </a:p>
          <a:p>
            <a:pPr lvl="1"/>
            <a:r>
              <a:rPr lang="en-US" sz="2400" b="1" i="1" dirty="0"/>
              <a:t>This appreciation was greatly reinforced by the Romantic movement. </a:t>
            </a:r>
          </a:p>
          <a:p>
            <a:pPr lvl="1"/>
            <a:r>
              <a:rPr lang="en-US" sz="2400" b="1" i="1" dirty="0"/>
              <a:t>The attraction of Romantics to the Middle Ages and their emphasis on emotion led them to their own widespread revival of Christianity. </a:t>
            </a:r>
          </a:p>
        </p:txBody>
      </p:sp>
    </p:spTree>
    <p:extLst>
      <p:ext uri="{BB962C8B-B14F-4D97-AF65-F5344CB8AC3E}">
        <p14:creationId xmlns:p14="http://schemas.microsoft.com/office/powerpoint/2010/main" val="3596187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62D2C-AE57-4C0C-9EB0-1CB4801FCE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9D3D3B-4E39-4CA8-8A53-224BE2CD000C}"/>
              </a:ext>
            </a:extLst>
          </p:cNvPr>
          <p:cNvSpPr>
            <a:spLocks noGrp="1"/>
          </p:cNvSpPr>
          <p:nvPr>
            <p:ph idx="1"/>
          </p:nvPr>
        </p:nvSpPr>
        <p:spPr/>
        <p:txBody>
          <a:bodyPr/>
          <a:lstStyle/>
          <a:p>
            <a:r>
              <a:rPr lang="en-US" dirty="0"/>
              <a:t>Catholicism, in particular, benefited from this Romantic enthusiasm for religion. </a:t>
            </a:r>
          </a:p>
          <a:p>
            <a:r>
              <a:rPr lang="en-US" dirty="0"/>
              <a:t>Especially among German Romantics, there were many conversions to the Catholic faith. </a:t>
            </a:r>
          </a:p>
          <a:p>
            <a:endParaRPr lang="en-US" dirty="0"/>
          </a:p>
          <a:p>
            <a:pPr lvl="1"/>
            <a:r>
              <a:rPr lang="en-US" dirty="0"/>
              <a:t>One of the most popular expressions of this Romantic revival of Catholicism was found in the work of the Frenchman </a:t>
            </a:r>
            <a:r>
              <a:rPr lang="en-US" b="1" dirty="0"/>
              <a:t>Francois-Rene de Chateaubriand </a:t>
            </a:r>
            <a:r>
              <a:rPr lang="en-US" dirty="0"/>
              <a:t>(1768-1848).</a:t>
            </a:r>
          </a:p>
          <a:p>
            <a:pPr lvl="1"/>
            <a:r>
              <a:rPr lang="en-US" dirty="0"/>
              <a:t>His book </a:t>
            </a:r>
            <a:r>
              <a:rPr lang="en-US" i="1" u="sng" dirty="0"/>
              <a:t>Genius of Christianity</a:t>
            </a:r>
            <a:r>
              <a:rPr lang="en-US" dirty="0"/>
              <a:t>, published in 1802, was soon labeled the “Bible of Romanticism.” </a:t>
            </a:r>
          </a:p>
          <a:p>
            <a:pPr lvl="1"/>
            <a:r>
              <a:rPr lang="en-US" dirty="0"/>
              <a:t>His defense of Catholicism was based not on historical, theological, or even rational grounds, but largely on Romantic sentiment. </a:t>
            </a:r>
          </a:p>
        </p:txBody>
      </p:sp>
    </p:spTree>
    <p:extLst>
      <p:ext uri="{BB962C8B-B14F-4D97-AF65-F5344CB8AC3E}">
        <p14:creationId xmlns:p14="http://schemas.microsoft.com/office/powerpoint/2010/main" val="2150124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41FA3-1A21-48F0-AABD-D3A0DEDA95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FA598D-178E-4EAA-9950-B23F5A965AB0}"/>
              </a:ext>
            </a:extLst>
          </p:cNvPr>
          <p:cNvSpPr>
            <a:spLocks noGrp="1"/>
          </p:cNvSpPr>
          <p:nvPr>
            <p:ph idx="1"/>
          </p:nvPr>
        </p:nvSpPr>
        <p:spPr/>
        <p:txBody>
          <a:bodyPr/>
          <a:lstStyle/>
          <a:p>
            <a:r>
              <a:rPr lang="en-US" dirty="0"/>
              <a:t>His defense of Catholicism was based not on historical, theological, or even rational grounds but largely on Romantic sentiment.</a:t>
            </a:r>
          </a:p>
          <a:p>
            <a:endParaRPr lang="en-US" dirty="0"/>
          </a:p>
          <a:p>
            <a:r>
              <a:rPr lang="en-US" dirty="0"/>
              <a:t>As a faith, Catholicism echoed the harmony of all things. </a:t>
            </a:r>
          </a:p>
          <a:p>
            <a:r>
              <a:rPr lang="en-US" dirty="0"/>
              <a:t>Its cathedrals brought one into the very presence of God. </a:t>
            </a:r>
          </a:p>
        </p:txBody>
      </p:sp>
    </p:spTree>
    <p:extLst>
      <p:ext uri="{BB962C8B-B14F-4D97-AF65-F5344CB8AC3E}">
        <p14:creationId xmlns:p14="http://schemas.microsoft.com/office/powerpoint/2010/main" val="4191843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30444-CA39-4C4C-9697-D5007F6C08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05368F-B9B3-4599-A099-C8EEEC115885}"/>
              </a:ext>
            </a:extLst>
          </p:cNvPr>
          <p:cNvSpPr>
            <a:spLocks noGrp="1"/>
          </p:cNvSpPr>
          <p:nvPr>
            <p:ph idx="1"/>
          </p:nvPr>
        </p:nvSpPr>
        <p:spPr/>
        <p:txBody>
          <a:bodyPr>
            <a:normAutofit/>
          </a:bodyPr>
          <a:lstStyle/>
          <a:p>
            <a:r>
              <a:rPr lang="en-US" dirty="0"/>
              <a:t>Protestantism also experience a revival.</a:t>
            </a:r>
          </a:p>
          <a:p>
            <a:pPr lvl="1"/>
            <a:r>
              <a:rPr lang="en-US" sz="2000" dirty="0"/>
              <a:t>That revival or awakening, as it was called, had already begun in the 18</a:t>
            </a:r>
            <a:r>
              <a:rPr lang="en-US" sz="2000" baseline="30000" dirty="0"/>
              <a:t>th</a:t>
            </a:r>
            <a:r>
              <a:rPr lang="en-US" sz="2000" dirty="0"/>
              <a:t> century with the enthusiastic emotional experiences of Methodism in Britain and Pietism in Germany. </a:t>
            </a:r>
          </a:p>
          <a:p>
            <a:pPr lvl="1"/>
            <a:r>
              <a:rPr lang="en-US" sz="2000" dirty="0"/>
              <a:t>Methodist missionaries from England and Scotland carried their message of sin and redemption to liberal Protestant churches in France and Switzerland, winning converts to their strongly evangelical message. </a:t>
            </a:r>
          </a:p>
        </p:txBody>
      </p:sp>
    </p:spTree>
    <p:extLst>
      <p:ext uri="{BB962C8B-B14F-4D97-AF65-F5344CB8AC3E}">
        <p14:creationId xmlns:p14="http://schemas.microsoft.com/office/powerpoint/2010/main" val="1648736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2DE13-523E-46CD-8BD2-346A29E05B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90BBE4-6DC4-4DE4-851A-0D34397E4760}"/>
              </a:ext>
            </a:extLst>
          </p:cNvPr>
          <p:cNvSpPr>
            <a:spLocks noGrp="1"/>
          </p:cNvSpPr>
          <p:nvPr>
            <p:ph idx="1"/>
          </p:nvPr>
        </p:nvSpPr>
        <p:spPr/>
        <p:txBody>
          <a:bodyPr/>
          <a:lstStyle/>
          <a:p>
            <a:r>
              <a:rPr lang="en-US" dirty="0"/>
              <a:t>Germany, too, witnessed a Protestant awakening as enthusiastic evangelical found that their messages of hellfire and their methods of emotional conversion evoked a ready response among people alienated by the highly educated establishment clergy of the state churches. </a:t>
            </a:r>
          </a:p>
        </p:txBody>
      </p:sp>
    </p:spTree>
    <p:extLst>
      <p:ext uri="{BB962C8B-B14F-4D97-AF65-F5344CB8AC3E}">
        <p14:creationId xmlns:p14="http://schemas.microsoft.com/office/powerpoint/2010/main" val="3194550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BF388-DF6C-428C-B261-CED842BA3F64}"/>
              </a:ext>
            </a:extLst>
          </p:cNvPr>
          <p:cNvSpPr>
            <a:spLocks noGrp="1"/>
          </p:cNvSpPr>
          <p:nvPr>
            <p:ph type="title"/>
          </p:nvPr>
        </p:nvSpPr>
        <p:spPr/>
        <p:txBody>
          <a:bodyPr/>
          <a:lstStyle/>
          <a:p>
            <a:r>
              <a:rPr lang="en-US" dirty="0"/>
              <a:t>Conclusion </a:t>
            </a:r>
          </a:p>
        </p:txBody>
      </p:sp>
      <p:sp>
        <p:nvSpPr>
          <p:cNvPr id="3" name="Content Placeholder 2">
            <a:extLst>
              <a:ext uri="{FF2B5EF4-FFF2-40B4-BE49-F238E27FC236}">
                <a16:creationId xmlns:a16="http://schemas.microsoft.com/office/drawing/2014/main" id="{0C8A0E76-A87A-48A2-8926-119333B1F6E0}"/>
              </a:ext>
            </a:extLst>
          </p:cNvPr>
          <p:cNvSpPr>
            <a:spLocks noGrp="1"/>
          </p:cNvSpPr>
          <p:nvPr>
            <p:ph idx="1"/>
          </p:nvPr>
        </p:nvSpPr>
        <p:spPr/>
        <p:txBody>
          <a:bodyPr>
            <a:noAutofit/>
          </a:bodyPr>
          <a:lstStyle/>
          <a:p>
            <a:r>
              <a:rPr lang="en-US" sz="2400" b="1" i="1" dirty="0"/>
              <a:t>The revolutionary waves of the 1820s and 1830s made it clear that the ideologies of liberalism and nationalism, unleashed by the French Revolution and now reinforced by the spread of the Industrial Revolution, were still alive and active. </a:t>
            </a:r>
          </a:p>
          <a:p>
            <a:endParaRPr lang="en-US" sz="2400" b="1" i="1" dirty="0"/>
          </a:p>
          <a:p>
            <a:r>
              <a:rPr lang="en-US" sz="2400" b="1" i="1" dirty="0"/>
              <a:t>Both liberalism and nationalism would succeed in the second half of the 19</a:t>
            </a:r>
            <a:r>
              <a:rPr lang="en-US" sz="2400" b="1" i="1" baseline="30000" dirty="0"/>
              <a:t>th</a:t>
            </a:r>
            <a:r>
              <a:rPr lang="en-US" sz="2400" b="1" i="1" dirty="0"/>
              <a:t> century, but in ways not foreseen by the idealistic liberals and nationalists, who were utterly convinced that their time had come when they manned barricades in 1848. </a:t>
            </a:r>
          </a:p>
        </p:txBody>
      </p:sp>
    </p:spTree>
    <p:extLst>
      <p:ext uri="{BB962C8B-B14F-4D97-AF65-F5344CB8AC3E}">
        <p14:creationId xmlns:p14="http://schemas.microsoft.com/office/powerpoint/2010/main" val="129183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E5AA-50B3-49C4-9EF0-F408401E664A}"/>
              </a:ext>
            </a:extLst>
          </p:cNvPr>
          <p:cNvSpPr>
            <a:spLocks noGrp="1"/>
          </p:cNvSpPr>
          <p:nvPr>
            <p:ph type="title"/>
          </p:nvPr>
        </p:nvSpPr>
        <p:spPr/>
        <p:txBody>
          <a:bodyPr/>
          <a:lstStyle/>
          <a:p>
            <a:r>
              <a:rPr lang="en-US" dirty="0"/>
              <a:t>The Characteristics of Romanticism </a:t>
            </a:r>
          </a:p>
        </p:txBody>
      </p:sp>
      <p:sp>
        <p:nvSpPr>
          <p:cNvPr id="3" name="Content Placeholder 2">
            <a:extLst>
              <a:ext uri="{FF2B5EF4-FFF2-40B4-BE49-F238E27FC236}">
                <a16:creationId xmlns:a16="http://schemas.microsoft.com/office/drawing/2014/main" id="{48EE4131-35E3-4952-8094-4448DC109B2C}"/>
              </a:ext>
            </a:extLst>
          </p:cNvPr>
          <p:cNvSpPr>
            <a:spLocks noGrp="1"/>
          </p:cNvSpPr>
          <p:nvPr>
            <p:ph idx="1"/>
          </p:nvPr>
        </p:nvSpPr>
        <p:spPr/>
        <p:txBody>
          <a:bodyPr/>
          <a:lstStyle/>
          <a:p>
            <a:r>
              <a:rPr lang="en-US" dirty="0"/>
              <a:t>Romantic writers emphasized emotion, sentiment, and inner feelings in their works. </a:t>
            </a:r>
          </a:p>
          <a:p>
            <a:r>
              <a:rPr lang="en-US" dirty="0"/>
              <a:t>An important model for Romantics was the tragic figure in </a:t>
            </a:r>
            <a:r>
              <a:rPr lang="en-US" i="1" u="sng" dirty="0"/>
              <a:t>The Sorrows of the Young Werther</a:t>
            </a:r>
            <a:r>
              <a:rPr lang="en-US" dirty="0"/>
              <a:t>, a novel by the great German write </a:t>
            </a:r>
            <a:r>
              <a:rPr lang="en-US" b="1" dirty="0"/>
              <a:t>Johann Wolfgang von Goethe </a:t>
            </a:r>
            <a:r>
              <a:rPr lang="en-US" dirty="0"/>
              <a:t>(1749-1832), who later rejected Romanticisms in favor of Classicism. </a:t>
            </a:r>
          </a:p>
          <a:p>
            <a:pPr lvl="1"/>
            <a:r>
              <a:rPr lang="en-US" dirty="0"/>
              <a:t>Werther was a Romantic figure who sought freedom in order to fulfill himself. </a:t>
            </a:r>
          </a:p>
          <a:p>
            <a:pPr lvl="1"/>
            <a:r>
              <a:rPr lang="en-US" dirty="0"/>
              <a:t>Misunderstood and rejected by society, the continued to believe in his own worth through his inner feelings, but his deep love for a girl who did not live him finally led him to commit suicide. </a:t>
            </a:r>
          </a:p>
        </p:txBody>
      </p:sp>
    </p:spTree>
    <p:extLst>
      <p:ext uri="{BB962C8B-B14F-4D97-AF65-F5344CB8AC3E}">
        <p14:creationId xmlns:p14="http://schemas.microsoft.com/office/powerpoint/2010/main" val="1299888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90EE4-2908-4103-B74C-18567AD24E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F125A4A-A9E7-40DC-9BE4-CB41A153B625}"/>
              </a:ext>
            </a:extLst>
          </p:cNvPr>
          <p:cNvSpPr>
            <a:spLocks noGrp="1"/>
          </p:cNvSpPr>
          <p:nvPr>
            <p:ph idx="1"/>
          </p:nvPr>
        </p:nvSpPr>
        <p:spPr/>
        <p:txBody>
          <a:bodyPr/>
          <a:lstStyle/>
          <a:p>
            <a:r>
              <a:rPr lang="en-US" dirty="0"/>
              <a:t>Another important characteristic of Romanticism was individualism, an interest in the unique traits of each person. </a:t>
            </a:r>
          </a:p>
          <a:p>
            <a:pPr lvl="1"/>
            <a:r>
              <a:rPr lang="en-US" dirty="0"/>
              <a:t>The Romantics’ desire to follow their inner drives led them to rebel against middle-class conventions. </a:t>
            </a:r>
          </a:p>
          <a:p>
            <a:pPr lvl="1"/>
            <a:r>
              <a:rPr lang="en-US" dirty="0"/>
              <a:t>Long hair, beards, and outrageous clothes served to reinforce the individualism that young Romantics were trying to express. </a:t>
            </a:r>
          </a:p>
        </p:txBody>
      </p:sp>
    </p:spTree>
    <p:extLst>
      <p:ext uri="{BB962C8B-B14F-4D97-AF65-F5344CB8AC3E}">
        <p14:creationId xmlns:p14="http://schemas.microsoft.com/office/powerpoint/2010/main" val="2418915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1265E-D7F0-4CD4-94C0-E115029BD6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8AD739-46C6-4A99-B7F1-2087F77C8A64}"/>
              </a:ext>
            </a:extLst>
          </p:cNvPr>
          <p:cNvSpPr>
            <a:spLocks noGrp="1"/>
          </p:cNvSpPr>
          <p:nvPr>
            <p:ph idx="1"/>
          </p:nvPr>
        </p:nvSpPr>
        <p:spPr/>
        <p:txBody>
          <a:bodyPr/>
          <a:lstStyle/>
          <a:p>
            <a:r>
              <a:rPr lang="en-US" dirty="0"/>
              <a:t>Sentiment and individualism came together in the Romantics’ stress on the heroic. </a:t>
            </a:r>
          </a:p>
          <a:p>
            <a:pPr lvl="1"/>
            <a:r>
              <a:rPr lang="en-US" dirty="0"/>
              <a:t>The Romantic hero was a solidary genius who was ready to defy the world and sacrifice his life for a great cause. </a:t>
            </a:r>
          </a:p>
          <a:p>
            <a:pPr lvl="1"/>
            <a:endParaRPr lang="en-US" dirty="0"/>
          </a:p>
          <a:p>
            <a:pPr lvl="1"/>
            <a:r>
              <a:rPr lang="en-US" dirty="0"/>
              <a:t>In the hands of the British writer Thomas Carlyle (1795-1881), however, the Romantic hero did not destroy himself in ineffective protests against society but transformed society instead. </a:t>
            </a:r>
          </a:p>
        </p:txBody>
      </p:sp>
    </p:spTree>
    <p:extLst>
      <p:ext uri="{BB962C8B-B14F-4D97-AF65-F5344CB8AC3E}">
        <p14:creationId xmlns:p14="http://schemas.microsoft.com/office/powerpoint/2010/main" val="342428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D56C6-9475-4C4F-AD8A-AB1C55977F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EAA24E-94C1-4D79-BEC2-77CEB918C544}"/>
              </a:ext>
            </a:extLst>
          </p:cNvPr>
          <p:cNvSpPr>
            <a:spLocks noGrp="1"/>
          </p:cNvSpPr>
          <p:nvPr>
            <p:ph idx="1"/>
          </p:nvPr>
        </p:nvSpPr>
        <p:spPr/>
        <p:txBody>
          <a:bodyPr>
            <a:normAutofit/>
          </a:bodyPr>
          <a:lstStyle/>
          <a:p>
            <a:r>
              <a:rPr lang="en-US" dirty="0"/>
              <a:t>Many Romantics possessed a passionate interest in the past. </a:t>
            </a:r>
          </a:p>
          <a:p>
            <a:pPr lvl="1"/>
            <a:r>
              <a:rPr lang="en-US" sz="2000" dirty="0"/>
              <a:t>In Germany, the </a:t>
            </a:r>
            <a:r>
              <a:rPr lang="en-US" sz="2000" b="1" dirty="0"/>
              <a:t>Grimm brothers </a:t>
            </a:r>
            <a:r>
              <a:rPr lang="en-US" sz="2000" dirty="0"/>
              <a:t>collected and published local fairy tales, as did </a:t>
            </a:r>
            <a:r>
              <a:rPr lang="en-US" sz="2000" b="1" dirty="0"/>
              <a:t>Hans Christian Anderson </a:t>
            </a:r>
            <a:r>
              <a:rPr lang="en-US" sz="2000" dirty="0"/>
              <a:t>in Denmark. </a:t>
            </a:r>
          </a:p>
          <a:p>
            <a:pPr lvl="1"/>
            <a:endParaRPr lang="en-US" sz="2000" dirty="0"/>
          </a:p>
          <a:p>
            <a:pPr lvl="1"/>
            <a:r>
              <a:rPr lang="en-US" sz="2000" dirty="0"/>
              <a:t>The revival of medieval Gothic architecture left European </a:t>
            </a:r>
            <a:r>
              <a:rPr lang="en-US" sz="2000" dirty="0" err="1"/>
              <a:t>countrysides</a:t>
            </a:r>
            <a:r>
              <a:rPr lang="en-US" sz="2000" dirty="0"/>
              <a:t> adorned with pseudo-medieval castles and cities bedecked with grandiose neo-Gothic cathedrals, city halls, parliamentary buildings, and even railway stations. </a:t>
            </a:r>
          </a:p>
        </p:txBody>
      </p:sp>
    </p:spTree>
    <p:extLst>
      <p:ext uri="{BB962C8B-B14F-4D97-AF65-F5344CB8AC3E}">
        <p14:creationId xmlns:p14="http://schemas.microsoft.com/office/powerpoint/2010/main" val="2563358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29CC-9DD2-4441-8F96-8DC96D889C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D6E1EE-ED22-41C1-AC61-8F8E72A9DF98}"/>
              </a:ext>
            </a:extLst>
          </p:cNvPr>
          <p:cNvSpPr>
            <a:spLocks noGrp="1"/>
          </p:cNvSpPr>
          <p:nvPr>
            <p:ph idx="1"/>
          </p:nvPr>
        </p:nvSpPr>
        <p:spPr/>
        <p:txBody>
          <a:bodyPr/>
          <a:lstStyle/>
          <a:p>
            <a:r>
              <a:rPr lang="en-US" dirty="0"/>
              <a:t>Literature, too, reflected this historical consciousness. </a:t>
            </a:r>
          </a:p>
          <a:p>
            <a:r>
              <a:rPr lang="en-US" dirty="0"/>
              <a:t>The novels of </a:t>
            </a:r>
            <a:r>
              <a:rPr lang="en-US" b="1" dirty="0"/>
              <a:t>Walter Scott </a:t>
            </a:r>
            <a:r>
              <a:rPr lang="en-US" dirty="0"/>
              <a:t>(1771-1832) became European best-sellers in the first half of the 19</a:t>
            </a:r>
            <a:r>
              <a:rPr lang="en-US" baseline="30000" dirty="0"/>
              <a:t>th</a:t>
            </a:r>
            <a:r>
              <a:rPr lang="en-US" dirty="0"/>
              <a:t> century. </a:t>
            </a:r>
          </a:p>
          <a:p>
            <a:pPr lvl="1"/>
            <a:r>
              <a:rPr lang="en-US" i="1" u="sng" dirty="0"/>
              <a:t>Ivanhoe, </a:t>
            </a:r>
            <a:r>
              <a:rPr lang="en-US" dirty="0"/>
              <a:t>in which Scott tried to evoke the clash between Saxon and Norman knights in medieval England, became  one of his most popular works. </a:t>
            </a:r>
          </a:p>
        </p:txBody>
      </p:sp>
    </p:spTree>
    <p:extLst>
      <p:ext uri="{BB962C8B-B14F-4D97-AF65-F5344CB8AC3E}">
        <p14:creationId xmlns:p14="http://schemas.microsoft.com/office/powerpoint/2010/main" val="2900477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A584F-0980-469E-BB75-0C95A1CFFE6D}"/>
              </a:ext>
            </a:extLst>
          </p:cNvPr>
          <p:cNvSpPr>
            <a:spLocks noGrp="1"/>
          </p:cNvSpPr>
          <p:nvPr>
            <p:ph type="title"/>
          </p:nvPr>
        </p:nvSpPr>
        <p:spPr/>
        <p:txBody>
          <a:bodyPr/>
          <a:lstStyle/>
          <a:p>
            <a:r>
              <a:rPr lang="en-US" dirty="0"/>
              <a:t>Attraction of the Bizarre </a:t>
            </a:r>
          </a:p>
        </p:txBody>
      </p:sp>
      <p:sp>
        <p:nvSpPr>
          <p:cNvPr id="3" name="Content Placeholder 2">
            <a:extLst>
              <a:ext uri="{FF2B5EF4-FFF2-40B4-BE49-F238E27FC236}">
                <a16:creationId xmlns:a16="http://schemas.microsoft.com/office/drawing/2014/main" id="{A165BD88-D7E3-48D0-A0F4-93A6A275146E}"/>
              </a:ext>
            </a:extLst>
          </p:cNvPr>
          <p:cNvSpPr>
            <a:spLocks noGrp="1"/>
          </p:cNvSpPr>
          <p:nvPr>
            <p:ph idx="1"/>
          </p:nvPr>
        </p:nvSpPr>
        <p:spPr/>
        <p:txBody>
          <a:bodyPr/>
          <a:lstStyle/>
          <a:p>
            <a:r>
              <a:rPr lang="en-US" dirty="0"/>
              <a:t>In an exaggerated form, this preoccupation gave rise to so-called Gothic literature, chillingly evident in the short stories of horror by the American Edgar Allan Poe (1808-1849) and in </a:t>
            </a:r>
            <a:r>
              <a:rPr lang="en-US" i="1" u="sng" dirty="0"/>
              <a:t>Frankenstein</a:t>
            </a:r>
            <a:r>
              <a:rPr lang="en-US" dirty="0"/>
              <a:t> by Mary Shelley (1797-1851). </a:t>
            </a:r>
          </a:p>
          <a:p>
            <a:endParaRPr lang="en-US" dirty="0"/>
          </a:p>
          <a:p>
            <a:pPr marL="457200" lvl="1" indent="0">
              <a:buNone/>
            </a:pPr>
            <a:endParaRPr lang="en-US" dirty="0"/>
          </a:p>
        </p:txBody>
      </p:sp>
    </p:spTree>
    <p:extLst>
      <p:ext uri="{BB962C8B-B14F-4D97-AF65-F5344CB8AC3E}">
        <p14:creationId xmlns:p14="http://schemas.microsoft.com/office/powerpoint/2010/main" val="3208892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B3B0-D9A5-411B-A51E-F59910DBDB37}"/>
              </a:ext>
            </a:extLst>
          </p:cNvPr>
          <p:cNvSpPr>
            <a:spLocks noGrp="1"/>
          </p:cNvSpPr>
          <p:nvPr>
            <p:ph type="title"/>
          </p:nvPr>
        </p:nvSpPr>
        <p:spPr/>
        <p:txBody>
          <a:bodyPr/>
          <a:lstStyle/>
          <a:p>
            <a:r>
              <a:rPr lang="en-US" dirty="0"/>
              <a:t>Romantic Poets and the Love of Nature </a:t>
            </a:r>
          </a:p>
        </p:txBody>
      </p:sp>
      <p:sp>
        <p:nvSpPr>
          <p:cNvPr id="3" name="Content Placeholder 2">
            <a:extLst>
              <a:ext uri="{FF2B5EF4-FFF2-40B4-BE49-F238E27FC236}">
                <a16:creationId xmlns:a16="http://schemas.microsoft.com/office/drawing/2014/main" id="{57C68CBD-EC94-4D92-86FB-DFAC175EA6B3}"/>
              </a:ext>
            </a:extLst>
          </p:cNvPr>
          <p:cNvSpPr>
            <a:spLocks noGrp="1"/>
          </p:cNvSpPr>
          <p:nvPr>
            <p:ph idx="1"/>
          </p:nvPr>
        </p:nvSpPr>
        <p:spPr/>
        <p:txBody>
          <a:bodyPr/>
          <a:lstStyle/>
          <a:p>
            <a:r>
              <a:rPr lang="en-US" dirty="0"/>
              <a:t>To the Romantics, poetry ranked above all other literary forms because they believed it was the direct expression of one’s soul. </a:t>
            </a:r>
          </a:p>
          <a:p>
            <a:endParaRPr lang="en-US" dirty="0"/>
          </a:p>
          <a:p>
            <a:pPr lvl="1"/>
            <a:r>
              <a:rPr lang="en-US" b="1" dirty="0"/>
              <a:t>Percy Bysshe Shelley </a:t>
            </a:r>
            <a:r>
              <a:rPr lang="en-US" dirty="0"/>
              <a:t>(1792-1822), expelled from school for advocating atheism, set out to reform the world. </a:t>
            </a:r>
          </a:p>
          <a:p>
            <a:pPr lvl="1"/>
            <a:r>
              <a:rPr lang="en-US" dirty="0"/>
              <a:t>His </a:t>
            </a:r>
            <a:r>
              <a:rPr lang="en-US" i="1" u="sng" dirty="0"/>
              <a:t>Prometheus Unbound, </a:t>
            </a:r>
            <a:r>
              <a:rPr lang="en-US" dirty="0"/>
              <a:t>completed in 1820, is a portrait of the revolt of human beings against the laws and customs that oppresses them. </a:t>
            </a:r>
          </a:p>
        </p:txBody>
      </p:sp>
    </p:spTree>
    <p:extLst>
      <p:ext uri="{BB962C8B-B14F-4D97-AF65-F5344CB8AC3E}">
        <p14:creationId xmlns:p14="http://schemas.microsoft.com/office/powerpoint/2010/main" val="294072592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711</TotalTime>
  <Words>1850</Words>
  <Application>Microsoft Office PowerPoint</Application>
  <PresentationFormat>Widescreen</PresentationFormat>
  <Paragraphs>112</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Gill Sans MT</vt:lpstr>
      <vt:lpstr>Impact</vt:lpstr>
      <vt:lpstr>Badge</vt:lpstr>
      <vt:lpstr>Chapter 21  Section 5: </vt:lpstr>
      <vt:lpstr>PowerPoint Presentation</vt:lpstr>
      <vt:lpstr>The Characteristics of Romanticism </vt:lpstr>
      <vt:lpstr>PowerPoint Presentation</vt:lpstr>
      <vt:lpstr>PowerPoint Presentation</vt:lpstr>
      <vt:lpstr>PowerPoint Presentation</vt:lpstr>
      <vt:lpstr>PowerPoint Presentation</vt:lpstr>
      <vt:lpstr>Attraction of the Bizarre </vt:lpstr>
      <vt:lpstr>Romantic Poets and the Love of Nature </vt:lpstr>
      <vt:lpstr>PowerPoint Presentation</vt:lpstr>
      <vt:lpstr>PowerPoint Presentation</vt:lpstr>
      <vt:lpstr>PowerPoint Presentation</vt:lpstr>
      <vt:lpstr>PowerPoint Presentation</vt:lpstr>
      <vt:lpstr>Romanticism in art and Music </vt:lpstr>
      <vt:lpstr>PowerPoint Presentation</vt:lpstr>
      <vt:lpstr>Caspar David friedrich </vt:lpstr>
      <vt:lpstr>PowerPoint Presentation</vt:lpstr>
      <vt:lpstr>Joseph Malford William Turner </vt:lpstr>
      <vt:lpstr>Eugene Delacroix </vt:lpstr>
      <vt:lpstr>Music </vt:lpstr>
      <vt:lpstr>Beethoven </vt:lpstr>
      <vt:lpstr>PowerPoint Presentation</vt:lpstr>
      <vt:lpstr>Hector Berlioz </vt:lpstr>
      <vt:lpstr>The Revival of Religion in the age of Romanticism </vt:lpstr>
      <vt:lpstr>PowerPoint Presentation</vt:lpstr>
      <vt:lpstr>PowerPoint Presentation</vt:lpstr>
      <vt:lpstr>PowerPoint Presentation</vt:lpstr>
      <vt:lpstr>PowerPoint Presentation</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  Section 5: </dc:title>
  <dc:creator>Tyler Moudry</dc:creator>
  <cp:lastModifiedBy>Tyler Moudry</cp:lastModifiedBy>
  <cp:revision>16</cp:revision>
  <dcterms:created xsi:type="dcterms:W3CDTF">2019-02-19T20:55:29Z</dcterms:created>
  <dcterms:modified xsi:type="dcterms:W3CDTF">2019-02-20T08:46:43Z</dcterms:modified>
</cp:coreProperties>
</file>