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2/19/2019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2/19/2019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2/19/2019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2/19/2019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2/19/2019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2/19/2019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2/19/2019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2/19/2019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1013F-69E3-4588-B0F3-1CFC8E1059A0}"/>
              </a:ext>
            </a:extLst>
          </p:cNvPr>
          <p:cNvSpPr>
            <a:spLocks noGrp="1"/>
          </p:cNvSpPr>
          <p:nvPr>
            <p:ph type="ctrTitle"/>
          </p:nvPr>
        </p:nvSpPr>
        <p:spPr/>
        <p:txBody>
          <a:bodyPr/>
          <a:lstStyle/>
          <a:p>
            <a:r>
              <a:rPr lang="en-US" dirty="0"/>
              <a:t>Chapter 21 Section 4: </a:t>
            </a:r>
          </a:p>
        </p:txBody>
      </p:sp>
      <p:sp>
        <p:nvSpPr>
          <p:cNvPr id="3" name="Subtitle 2">
            <a:extLst>
              <a:ext uri="{FF2B5EF4-FFF2-40B4-BE49-F238E27FC236}">
                <a16:creationId xmlns:a16="http://schemas.microsoft.com/office/drawing/2014/main" id="{8C82C073-18EC-487C-9CD4-4893079B06C7}"/>
              </a:ext>
            </a:extLst>
          </p:cNvPr>
          <p:cNvSpPr>
            <a:spLocks noGrp="1"/>
          </p:cNvSpPr>
          <p:nvPr>
            <p:ph type="subTitle" idx="1"/>
          </p:nvPr>
        </p:nvSpPr>
        <p:spPr>
          <a:xfrm>
            <a:off x="2215045" y="4976038"/>
            <a:ext cx="8045373" cy="1745438"/>
          </a:xfrm>
        </p:spPr>
        <p:txBody>
          <a:bodyPr>
            <a:normAutofit/>
          </a:bodyPr>
          <a:lstStyle/>
          <a:p>
            <a:r>
              <a:rPr lang="en-US" sz="3200" dirty="0"/>
              <a:t>The emergence of an Ordered Society </a:t>
            </a:r>
          </a:p>
        </p:txBody>
      </p:sp>
    </p:spTree>
    <p:extLst>
      <p:ext uri="{BB962C8B-B14F-4D97-AF65-F5344CB8AC3E}">
        <p14:creationId xmlns:p14="http://schemas.microsoft.com/office/powerpoint/2010/main" val="3735257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A8AD4-7E7B-42E7-9B20-A7A9BF72EE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4933AC4-C679-4F2E-9002-41881EEBCE86}"/>
              </a:ext>
            </a:extLst>
          </p:cNvPr>
          <p:cNvSpPr>
            <a:spLocks noGrp="1"/>
          </p:cNvSpPr>
          <p:nvPr>
            <p:ph idx="1"/>
          </p:nvPr>
        </p:nvSpPr>
        <p:spPr/>
        <p:txBody>
          <a:bodyPr/>
          <a:lstStyle/>
          <a:p>
            <a:r>
              <a:rPr lang="en-US" dirty="0"/>
              <a:t>Although the new police alleviated some of the fears about the increase in crime, contemporary reformers approached the problem in other ways. </a:t>
            </a:r>
          </a:p>
          <a:p>
            <a:endParaRPr lang="en-US" dirty="0"/>
          </a:p>
          <a:p>
            <a:r>
              <a:rPr lang="en-US" dirty="0"/>
              <a:t>Some of them believed that the increase in crime was related to the dramatic increase in poverty. </a:t>
            </a:r>
          </a:p>
        </p:txBody>
      </p:sp>
    </p:spTree>
    <p:extLst>
      <p:ext uri="{BB962C8B-B14F-4D97-AF65-F5344CB8AC3E}">
        <p14:creationId xmlns:p14="http://schemas.microsoft.com/office/powerpoint/2010/main" val="2710453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8B717-B641-47FB-BB04-753F0CD76AD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E8638A-092D-401A-9453-81ECA33ED8C5}"/>
              </a:ext>
            </a:extLst>
          </p:cNvPr>
          <p:cNvSpPr>
            <a:spLocks noGrp="1"/>
          </p:cNvSpPr>
          <p:nvPr>
            <p:ph idx="1"/>
          </p:nvPr>
        </p:nvSpPr>
        <p:spPr/>
        <p:txBody>
          <a:bodyPr/>
          <a:lstStyle/>
          <a:p>
            <a:r>
              <a:rPr lang="en-US" dirty="0"/>
              <a:t>Meanwhile, another group of reformers was arguing that poor laws failed to address the real problem, which was that poverty was a result of the moral degeneracy of the lower classes, increasingly labeled the “dangerous classes” because of the perceived threat they  posed to middle-class society. </a:t>
            </a:r>
          </a:p>
        </p:txBody>
      </p:sp>
    </p:spTree>
    <p:extLst>
      <p:ext uri="{BB962C8B-B14F-4D97-AF65-F5344CB8AC3E}">
        <p14:creationId xmlns:p14="http://schemas.microsoft.com/office/powerpoint/2010/main" val="3026402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86A4E-3F9F-4060-BEA6-D15C9CE374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D6A617-26DB-4CD3-8D84-79ACE84DA873}"/>
              </a:ext>
            </a:extLst>
          </p:cNvPr>
          <p:cNvSpPr>
            <a:spLocks noGrp="1"/>
          </p:cNvSpPr>
          <p:nvPr>
            <p:ph idx="1"/>
          </p:nvPr>
        </p:nvSpPr>
        <p:spPr/>
        <p:txBody>
          <a:bodyPr/>
          <a:lstStyle/>
          <a:p>
            <a:r>
              <a:rPr lang="en-US" dirty="0"/>
              <a:t>This belief led one group of reformers to form institutes to instruct the working classes in the applied sciences in order to make them more productive members of society. </a:t>
            </a:r>
          </a:p>
          <a:p>
            <a:endParaRPr lang="en-US" dirty="0"/>
          </a:p>
          <a:p>
            <a:pPr lvl="1"/>
            <a:r>
              <a:rPr lang="en-US" dirty="0"/>
              <a:t>The London Mechanics’ Institute, established in Britain, and the Society for the Diffusion of Useful Knowledge in the Field of Natural Sciences, Technical Science, and Political Economy, founded in Germany, are but two examples of this approach to the dangerous classes. </a:t>
            </a:r>
          </a:p>
        </p:txBody>
      </p:sp>
    </p:spTree>
    <p:extLst>
      <p:ext uri="{BB962C8B-B14F-4D97-AF65-F5344CB8AC3E}">
        <p14:creationId xmlns:p14="http://schemas.microsoft.com/office/powerpoint/2010/main" val="2989431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6ED0-4EB4-4E8B-A2AE-656FD748E7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B1C95D-A6ED-4A98-944C-CF9589F96AED}"/>
              </a:ext>
            </a:extLst>
          </p:cNvPr>
          <p:cNvSpPr>
            <a:spLocks noGrp="1"/>
          </p:cNvSpPr>
          <p:nvPr>
            <p:ph idx="1"/>
          </p:nvPr>
        </p:nvSpPr>
        <p:spPr>
          <a:xfrm>
            <a:off x="1251678" y="2286001"/>
            <a:ext cx="10178322" cy="4189614"/>
          </a:xfrm>
        </p:spPr>
        <p:txBody>
          <a:bodyPr>
            <a:normAutofit/>
          </a:bodyPr>
          <a:lstStyle/>
          <a:p>
            <a:r>
              <a:rPr lang="en-US" dirty="0"/>
              <a:t>Organized religion took a different approach. </a:t>
            </a:r>
          </a:p>
          <a:p>
            <a:pPr lvl="1"/>
            <a:r>
              <a:rPr lang="en-US" sz="2000" b="1" i="1" dirty="0"/>
              <a:t>British evangelicals set up Sunday schools to improve the morals of working children.</a:t>
            </a:r>
          </a:p>
          <a:p>
            <a:pPr lvl="1"/>
            <a:r>
              <a:rPr lang="en-US" sz="2000" b="1" i="1" dirty="0"/>
              <a:t>Protestants established nurseries for orphans and homeless children, women’s societies to care for the sick and poor, and prison societies that prepared women to work in prisons. </a:t>
            </a:r>
          </a:p>
          <a:p>
            <a:pPr lvl="1"/>
            <a:r>
              <a:rPr lang="en-US" sz="2000" b="1" i="1" dirty="0"/>
              <a:t>The Catholic church attempted the same kind of work through a revival of its religious orders; dedicated priests and nuns used spiritual instruction and recreation to turn young male workers away from the moral vices of gambling and drinking and female workers from lives of prostitution. </a:t>
            </a:r>
          </a:p>
        </p:txBody>
      </p:sp>
    </p:spTree>
    <p:extLst>
      <p:ext uri="{BB962C8B-B14F-4D97-AF65-F5344CB8AC3E}">
        <p14:creationId xmlns:p14="http://schemas.microsoft.com/office/powerpoint/2010/main" val="1743439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4EB83-34A1-4C0E-8D9F-114F9E30EEDA}"/>
              </a:ext>
            </a:extLst>
          </p:cNvPr>
          <p:cNvSpPr>
            <a:spLocks noGrp="1"/>
          </p:cNvSpPr>
          <p:nvPr>
            <p:ph type="title"/>
          </p:nvPr>
        </p:nvSpPr>
        <p:spPr/>
        <p:txBody>
          <a:bodyPr/>
          <a:lstStyle/>
          <a:p>
            <a:r>
              <a:rPr lang="en-US" dirty="0"/>
              <a:t>Prison Reform </a:t>
            </a:r>
          </a:p>
        </p:txBody>
      </p:sp>
      <p:sp>
        <p:nvSpPr>
          <p:cNvPr id="3" name="Content Placeholder 2">
            <a:extLst>
              <a:ext uri="{FF2B5EF4-FFF2-40B4-BE49-F238E27FC236}">
                <a16:creationId xmlns:a16="http://schemas.microsoft.com/office/drawing/2014/main" id="{00E6F574-B316-4A1B-93AB-2F298EAAECFD}"/>
              </a:ext>
            </a:extLst>
          </p:cNvPr>
          <p:cNvSpPr>
            <a:spLocks noGrp="1"/>
          </p:cNvSpPr>
          <p:nvPr>
            <p:ph idx="1"/>
          </p:nvPr>
        </p:nvSpPr>
        <p:spPr/>
        <p:txBody>
          <a:bodyPr/>
          <a:lstStyle/>
          <a:p>
            <a:r>
              <a:rPr lang="en-US" dirty="0"/>
              <a:t>The increase in crime led to a rise in arrests. </a:t>
            </a:r>
          </a:p>
          <a:p>
            <a:r>
              <a:rPr lang="en-US" dirty="0"/>
              <a:t>By the 1820s in most countries, the indiscriminate use of capital punishment, even for crimes against property, was increasingly being viewed as ineffective and was replaced by imprisonment. </a:t>
            </a:r>
          </a:p>
        </p:txBody>
      </p:sp>
    </p:spTree>
    <p:extLst>
      <p:ext uri="{BB962C8B-B14F-4D97-AF65-F5344CB8AC3E}">
        <p14:creationId xmlns:p14="http://schemas.microsoft.com/office/powerpoint/2010/main" val="821361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EF41B-4C1A-4BEF-A9DF-08E0D8B2E2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A59298-59C4-4B5E-9CD0-E1A021C8DA01}"/>
              </a:ext>
            </a:extLst>
          </p:cNvPr>
          <p:cNvSpPr>
            <a:spLocks noGrp="1"/>
          </p:cNvSpPr>
          <p:nvPr>
            <p:ph idx="1"/>
          </p:nvPr>
        </p:nvSpPr>
        <p:spPr/>
        <p:txBody>
          <a:bodyPr/>
          <a:lstStyle/>
          <a:p>
            <a:r>
              <a:rPr lang="en-US" dirty="0"/>
              <a:t>Although  the British had shipped people convicted of serious offenses to their colonial territory of Australia, that practice began to slow down in the late 1830s when the colonists loudly objected. </a:t>
            </a:r>
          </a:p>
        </p:txBody>
      </p:sp>
    </p:spTree>
    <p:extLst>
      <p:ext uri="{BB962C8B-B14F-4D97-AF65-F5344CB8AC3E}">
        <p14:creationId xmlns:p14="http://schemas.microsoft.com/office/powerpoint/2010/main" val="1215541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8FCFF-7259-4819-8B7B-EFC499DE07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8AE45F-A599-4BA8-83BC-8BA94EE43874}"/>
              </a:ext>
            </a:extLst>
          </p:cNvPr>
          <p:cNvSpPr>
            <a:spLocks noGrp="1"/>
          </p:cNvSpPr>
          <p:nvPr>
            <p:ph idx="1"/>
          </p:nvPr>
        </p:nvSpPr>
        <p:spPr/>
        <p:txBody>
          <a:bodyPr/>
          <a:lstStyle/>
          <a:p>
            <a:r>
              <a:rPr lang="en-US" dirty="0"/>
              <a:t>Motivated by the desire not just to punish but to rehabilitate and transform criminals into new people, the British and French sent missions to the United States in the early 1830s to examine how the two different systems then used in American prisons accomplished this goal. </a:t>
            </a:r>
          </a:p>
        </p:txBody>
      </p:sp>
    </p:spTree>
    <p:extLst>
      <p:ext uri="{BB962C8B-B14F-4D97-AF65-F5344CB8AC3E}">
        <p14:creationId xmlns:p14="http://schemas.microsoft.com/office/powerpoint/2010/main" val="3324937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83517-EBD1-4E6F-AFA1-3BEBF8F802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76D3F9-CD8C-4588-9A2F-468120B9323A}"/>
              </a:ext>
            </a:extLst>
          </p:cNvPr>
          <p:cNvSpPr>
            <a:spLocks noGrp="1"/>
          </p:cNvSpPr>
          <p:nvPr>
            <p:ph idx="1"/>
          </p:nvPr>
        </p:nvSpPr>
        <p:spPr/>
        <p:txBody>
          <a:bodyPr/>
          <a:lstStyle/>
          <a:p>
            <a:r>
              <a:rPr lang="en-US" dirty="0"/>
              <a:t>At the </a:t>
            </a:r>
            <a:r>
              <a:rPr lang="en-US" b="1" i="1" dirty="0"/>
              <a:t>Auburn Prison </a:t>
            </a:r>
            <a:r>
              <a:rPr lang="en-US" dirty="0"/>
              <a:t>in New York, prisoners were separated at night, but worked together in the same workshop during the day.</a:t>
            </a:r>
          </a:p>
          <a:p>
            <a:r>
              <a:rPr lang="en-US" dirty="0"/>
              <a:t>At  </a:t>
            </a:r>
            <a:r>
              <a:rPr lang="en-US" b="1" i="1" dirty="0"/>
              <a:t>Walnut Street Prison </a:t>
            </a:r>
            <a:r>
              <a:rPr lang="en-US" dirty="0"/>
              <a:t>in Philadelphia, prisoners were separated into individual cells. </a:t>
            </a:r>
          </a:p>
          <a:p>
            <a:endParaRPr lang="en-US" dirty="0"/>
          </a:p>
          <a:p>
            <a:endParaRPr lang="en-US" dirty="0"/>
          </a:p>
          <a:p>
            <a:endParaRPr lang="en-US" dirty="0"/>
          </a:p>
        </p:txBody>
      </p:sp>
    </p:spTree>
    <p:extLst>
      <p:ext uri="{BB962C8B-B14F-4D97-AF65-F5344CB8AC3E}">
        <p14:creationId xmlns:p14="http://schemas.microsoft.com/office/powerpoint/2010/main" val="1876374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A7A7-F74D-4A59-B3B1-E78806B147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71F62F-457D-4A89-B432-BAE6B0AE07D1}"/>
              </a:ext>
            </a:extLst>
          </p:cNvPr>
          <p:cNvSpPr>
            <a:spLocks noGrp="1"/>
          </p:cNvSpPr>
          <p:nvPr>
            <p:ph idx="1"/>
          </p:nvPr>
        </p:nvSpPr>
        <p:spPr/>
        <p:txBody>
          <a:bodyPr/>
          <a:lstStyle/>
          <a:p>
            <a:r>
              <a:rPr lang="en-US" dirty="0"/>
              <a:t>After examining the American prisons, both the French and the British constructed prisons on the </a:t>
            </a:r>
            <a:r>
              <a:rPr lang="en-US" b="1" i="1" dirty="0"/>
              <a:t>Walnut Street </a:t>
            </a:r>
            <a:r>
              <a:rPr lang="en-US" dirty="0"/>
              <a:t>model with separate cells that isolated prisoners from one another. </a:t>
            </a:r>
          </a:p>
        </p:txBody>
      </p:sp>
    </p:spTree>
    <p:extLst>
      <p:ext uri="{BB962C8B-B14F-4D97-AF65-F5344CB8AC3E}">
        <p14:creationId xmlns:p14="http://schemas.microsoft.com/office/powerpoint/2010/main" val="2122835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27745-3D53-48D3-A32A-7338ADF269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B93CF0-3F19-4249-BB76-E4FF4EDFA139}"/>
              </a:ext>
            </a:extLst>
          </p:cNvPr>
          <p:cNvSpPr>
            <a:spLocks noGrp="1"/>
          </p:cNvSpPr>
          <p:nvPr>
            <p:ph idx="1"/>
          </p:nvPr>
        </p:nvSpPr>
        <p:spPr/>
        <p:txBody>
          <a:bodyPr/>
          <a:lstStyle/>
          <a:p>
            <a:r>
              <a:rPr lang="en-US" dirty="0"/>
              <a:t>Solitary confinement, it was believed, forced prisoners back on their own consciences,  let to greater remorse, and increased the possibility that they would change their evil ways. </a:t>
            </a:r>
          </a:p>
          <a:p>
            <a:endParaRPr lang="en-US" dirty="0"/>
          </a:p>
          <a:p>
            <a:pPr lvl="1"/>
            <a:r>
              <a:rPr lang="en-US" dirty="0"/>
              <a:t>As prison populations increased, however, solitary confinement proved expensive and less feasible. </a:t>
            </a:r>
          </a:p>
          <a:p>
            <a:pPr lvl="1"/>
            <a:r>
              <a:rPr lang="en-US" dirty="0"/>
              <a:t>The French even returned to their custom of sending prisoners to French Guiana to handle the overload.</a:t>
            </a:r>
          </a:p>
          <a:p>
            <a:pPr lvl="1"/>
            <a:endParaRPr lang="en-US" dirty="0"/>
          </a:p>
        </p:txBody>
      </p:sp>
    </p:spTree>
    <p:extLst>
      <p:ext uri="{BB962C8B-B14F-4D97-AF65-F5344CB8AC3E}">
        <p14:creationId xmlns:p14="http://schemas.microsoft.com/office/powerpoint/2010/main" val="3329061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4524-4944-4DAA-A1F0-EC093B45D0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EF9D7D-7660-4DCF-A4D6-92A170DB7E49}"/>
              </a:ext>
            </a:extLst>
          </p:cNvPr>
          <p:cNvSpPr>
            <a:spLocks noGrp="1"/>
          </p:cNvSpPr>
          <p:nvPr>
            <p:ph idx="1"/>
          </p:nvPr>
        </p:nvSpPr>
        <p:spPr/>
        <p:txBody>
          <a:bodyPr/>
          <a:lstStyle/>
          <a:p>
            <a:r>
              <a:rPr lang="en-US" dirty="0"/>
              <a:t>Everywhere in Europe, the revolutionary upheavals of the late 18</a:t>
            </a:r>
            <a:r>
              <a:rPr lang="en-US" baseline="30000" dirty="0"/>
              <a:t>th</a:t>
            </a:r>
            <a:r>
              <a:rPr lang="en-US" dirty="0"/>
              <a:t> century and early 19</a:t>
            </a:r>
            <a:r>
              <a:rPr lang="en-US" baseline="30000" dirty="0"/>
              <a:t>th</a:t>
            </a:r>
            <a:r>
              <a:rPr lang="en-US" dirty="0"/>
              <a:t> centuries made the ruling elite nervous about social disorder and the potential dangers to their lives and property. </a:t>
            </a:r>
          </a:p>
          <a:p>
            <a:endParaRPr lang="en-US" dirty="0"/>
          </a:p>
          <a:p>
            <a:r>
              <a:rPr lang="en-US" dirty="0"/>
              <a:t>In influx of large numbers of people from the countryside into rapidly growing cities had led to horrible living conditions, poverty, unemployment, and great social dissatisfaction. </a:t>
            </a:r>
          </a:p>
        </p:txBody>
      </p:sp>
    </p:spTree>
    <p:extLst>
      <p:ext uri="{BB962C8B-B14F-4D97-AF65-F5344CB8AC3E}">
        <p14:creationId xmlns:p14="http://schemas.microsoft.com/office/powerpoint/2010/main" val="1432318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21256-0737-4966-968A-47EA2111F7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8F8DCE-DADB-4F68-A126-B5505EC9DDE6}"/>
              </a:ext>
            </a:extLst>
          </p:cNvPr>
          <p:cNvSpPr>
            <a:spLocks noGrp="1"/>
          </p:cNvSpPr>
          <p:nvPr>
            <p:ph idx="1"/>
          </p:nvPr>
        </p:nvSpPr>
        <p:spPr/>
        <p:txBody>
          <a:bodyPr>
            <a:normAutofit/>
          </a:bodyPr>
          <a:lstStyle/>
          <a:p>
            <a:r>
              <a:rPr lang="en-US" sz="2800" dirty="0"/>
              <a:t>Prison reform and police forces were geared toward one primary end, the creation of more disciplined society. </a:t>
            </a:r>
          </a:p>
          <a:p>
            <a:endParaRPr lang="en-US" sz="2800" dirty="0"/>
          </a:p>
          <a:p>
            <a:pPr lvl="1"/>
            <a:r>
              <a:rPr lang="en-US" sz="2800" b="1" i="1" dirty="0"/>
              <a:t>Disturbed by the upheavals associated with revolutions and the social discontent wrought by industrialization and urbanization, the ruling elites sought to impose some order on society. </a:t>
            </a:r>
          </a:p>
        </p:txBody>
      </p:sp>
    </p:spTree>
    <p:extLst>
      <p:ext uri="{BB962C8B-B14F-4D97-AF65-F5344CB8AC3E}">
        <p14:creationId xmlns:p14="http://schemas.microsoft.com/office/powerpoint/2010/main" val="2878706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62460-6D38-4B29-B9B7-B705D1F17E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EECB5B-240D-4A47-A4F2-ED1C05BC2102}"/>
              </a:ext>
            </a:extLst>
          </p:cNvPr>
          <p:cNvSpPr>
            <a:spLocks noGrp="1"/>
          </p:cNvSpPr>
          <p:nvPr>
            <p:ph idx="1"/>
          </p:nvPr>
        </p:nvSpPr>
        <p:spPr/>
        <p:txBody>
          <a:bodyPr>
            <a:normAutofit/>
          </a:bodyPr>
          <a:lstStyle/>
          <a:p>
            <a:r>
              <a:rPr lang="en-US" sz="2400" dirty="0"/>
              <a:t>The first half of the 19</a:t>
            </a:r>
            <a:r>
              <a:rPr lang="en-US" sz="2400" baseline="30000" dirty="0"/>
              <a:t>th</a:t>
            </a:r>
            <a:r>
              <a:rPr lang="en-US" sz="2400" dirty="0"/>
              <a:t> century witnessed a significant increase in crime rates, especially against property, in Britain, France, and Germany. </a:t>
            </a:r>
          </a:p>
          <a:p>
            <a:pPr lvl="1"/>
            <a:r>
              <a:rPr lang="en-US" sz="2400" dirty="0"/>
              <a:t>The rise in property crimes caused a severe reaction among middle-class urban inhabitant, who feared that the urban poor posed a threat to their security and possessions. </a:t>
            </a:r>
          </a:p>
          <a:p>
            <a:pPr lvl="1"/>
            <a:endParaRPr lang="en-US" sz="2400" dirty="0"/>
          </a:p>
          <a:p>
            <a:pPr lvl="1"/>
            <a:r>
              <a:rPr lang="en-US" sz="2400" dirty="0"/>
              <a:t>New police forces soon appeared to defend the propertied classes from criminals and social misfits. </a:t>
            </a:r>
          </a:p>
        </p:txBody>
      </p:sp>
    </p:spTree>
    <p:extLst>
      <p:ext uri="{BB962C8B-B14F-4D97-AF65-F5344CB8AC3E}">
        <p14:creationId xmlns:p14="http://schemas.microsoft.com/office/powerpoint/2010/main" val="4281856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EC16-8318-432B-8F51-DD40075FAB7C}"/>
              </a:ext>
            </a:extLst>
          </p:cNvPr>
          <p:cNvSpPr>
            <a:spLocks noGrp="1"/>
          </p:cNvSpPr>
          <p:nvPr>
            <p:ph type="title"/>
          </p:nvPr>
        </p:nvSpPr>
        <p:spPr/>
        <p:txBody>
          <a:bodyPr/>
          <a:lstStyle/>
          <a:p>
            <a:r>
              <a:rPr lang="en-US" dirty="0"/>
              <a:t>NEW Police Forces </a:t>
            </a:r>
          </a:p>
        </p:txBody>
      </p:sp>
      <p:sp>
        <p:nvSpPr>
          <p:cNvPr id="3" name="Content Placeholder 2">
            <a:extLst>
              <a:ext uri="{FF2B5EF4-FFF2-40B4-BE49-F238E27FC236}">
                <a16:creationId xmlns:a16="http://schemas.microsoft.com/office/drawing/2014/main" id="{B101F87C-10AD-4CF5-88C2-BAB4D9B4EA0D}"/>
              </a:ext>
            </a:extLst>
          </p:cNvPr>
          <p:cNvSpPr>
            <a:spLocks noGrp="1"/>
          </p:cNvSpPr>
          <p:nvPr>
            <p:ph idx="1"/>
          </p:nvPr>
        </p:nvSpPr>
        <p:spPr/>
        <p:txBody>
          <a:bodyPr/>
          <a:lstStyle/>
          <a:p>
            <a:r>
              <a:rPr lang="en-US" dirty="0"/>
              <a:t>Disciplined order in society (regular system of police) </a:t>
            </a:r>
          </a:p>
          <a:p>
            <a:pPr lvl="1"/>
            <a:r>
              <a:rPr lang="en-US" dirty="0"/>
              <a:t>A number of European states established civilian police forces- groups of well-trained law enforcement officers who were to preserve property and lives, maintain domestic order, investigate crime, and arrest offenders. </a:t>
            </a:r>
          </a:p>
        </p:txBody>
      </p:sp>
    </p:spTree>
    <p:extLst>
      <p:ext uri="{BB962C8B-B14F-4D97-AF65-F5344CB8AC3E}">
        <p14:creationId xmlns:p14="http://schemas.microsoft.com/office/powerpoint/2010/main" val="3806551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945C-EA7C-4377-9E4A-C4CC8B0917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69CD07-4148-4E1E-81C6-176973066757}"/>
              </a:ext>
            </a:extLst>
          </p:cNvPr>
          <p:cNvSpPr>
            <a:spLocks noGrp="1"/>
          </p:cNvSpPr>
          <p:nvPr>
            <p:ph idx="1"/>
          </p:nvPr>
        </p:nvSpPr>
        <p:spPr/>
        <p:txBody>
          <a:bodyPr>
            <a:normAutofit/>
          </a:bodyPr>
          <a:lstStyle/>
          <a:p>
            <a:r>
              <a:rPr lang="en-US" sz="2400" dirty="0"/>
              <a:t>The new approach to policing made its first appearance in France in 1828 when </a:t>
            </a:r>
            <a:r>
              <a:rPr lang="en-US" sz="2400" b="1" dirty="0"/>
              <a:t>Louis-Maurice </a:t>
            </a:r>
            <a:r>
              <a:rPr lang="en-US" sz="2400" b="1" dirty="0" err="1"/>
              <a:t>Debelleyme</a:t>
            </a:r>
            <a:r>
              <a:rPr lang="en-US" sz="2400" dirty="0"/>
              <a:t>, the prefect of Paris, proclaimed his goal: “The essential object of our municipal police is the safety of the inhabitants of Paris.” </a:t>
            </a:r>
          </a:p>
        </p:txBody>
      </p:sp>
    </p:spTree>
    <p:extLst>
      <p:ext uri="{BB962C8B-B14F-4D97-AF65-F5344CB8AC3E}">
        <p14:creationId xmlns:p14="http://schemas.microsoft.com/office/powerpoint/2010/main" val="4253234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C0144-3658-4D4B-9FB0-4B2095EC716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BB19383-ED23-4882-9279-0B63A15F796A}"/>
              </a:ext>
            </a:extLst>
          </p:cNvPr>
          <p:cNvSpPr>
            <a:spLocks noGrp="1"/>
          </p:cNvSpPr>
          <p:nvPr>
            <p:ph idx="1"/>
          </p:nvPr>
        </p:nvSpPr>
        <p:spPr/>
        <p:txBody>
          <a:bodyPr/>
          <a:lstStyle/>
          <a:p>
            <a:r>
              <a:rPr lang="en-US" dirty="0"/>
              <a:t>In March 1829, the new police, known as </a:t>
            </a:r>
            <a:r>
              <a:rPr lang="en-US" b="1" i="1" dirty="0" err="1"/>
              <a:t>serjents</a:t>
            </a:r>
            <a:r>
              <a:rPr lang="en-US" dirty="0"/>
              <a:t>, became visible on Paris streets. </a:t>
            </a:r>
          </a:p>
          <a:p>
            <a:pPr lvl="1"/>
            <a:r>
              <a:rPr lang="en-US" dirty="0"/>
              <a:t>They were dressed in blue uniforms to make them easily recognizable by all citizens. </a:t>
            </a:r>
          </a:p>
          <a:p>
            <a:pPr lvl="1"/>
            <a:r>
              <a:rPr lang="en-US" dirty="0"/>
              <a:t>They were also lightly armed with a white cane during the day and a saber at night, underscoring the fact that they made up a civilian, not a military, body. </a:t>
            </a:r>
          </a:p>
          <a:p>
            <a:pPr lvl="1"/>
            <a:endParaRPr lang="en-US" dirty="0"/>
          </a:p>
          <a:p>
            <a:pPr lvl="1"/>
            <a:endParaRPr lang="en-US" dirty="0"/>
          </a:p>
        </p:txBody>
      </p:sp>
    </p:spTree>
    <p:extLst>
      <p:ext uri="{BB962C8B-B14F-4D97-AF65-F5344CB8AC3E}">
        <p14:creationId xmlns:p14="http://schemas.microsoft.com/office/powerpoint/2010/main" val="2036403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30B05-8D1B-4A3F-862A-AF55788938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5EC317-CBC7-4DDF-B92B-9E0E59A4BB23}"/>
              </a:ext>
            </a:extLst>
          </p:cNvPr>
          <p:cNvSpPr>
            <a:spLocks noGrp="1"/>
          </p:cNvSpPr>
          <p:nvPr>
            <p:ph idx="1"/>
          </p:nvPr>
        </p:nvSpPr>
        <p:spPr/>
        <p:txBody>
          <a:bodyPr/>
          <a:lstStyle/>
          <a:p>
            <a:r>
              <a:rPr lang="en-US" dirty="0"/>
              <a:t>The British, fearful of the powers exercised by military or secret police in authoritarian Continental states, had long resisted the creation of a professional police force. </a:t>
            </a:r>
          </a:p>
          <a:p>
            <a:endParaRPr lang="en-US" dirty="0"/>
          </a:p>
          <a:p>
            <a:pPr lvl="1"/>
            <a:r>
              <a:rPr lang="en-US" dirty="0"/>
              <a:t>Instead, Britain depended on a system of unpaid constables recruited by local authorities. </a:t>
            </a:r>
          </a:p>
          <a:p>
            <a:pPr lvl="1"/>
            <a:r>
              <a:rPr lang="en-US" dirty="0"/>
              <a:t>Often, these local constables were incapable of keeping order, preventing crimes, or apprehending criminals. </a:t>
            </a:r>
          </a:p>
        </p:txBody>
      </p:sp>
    </p:spTree>
    <p:extLst>
      <p:ext uri="{BB962C8B-B14F-4D97-AF65-F5344CB8AC3E}">
        <p14:creationId xmlns:p14="http://schemas.microsoft.com/office/powerpoint/2010/main" val="2956399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A289D-2595-4714-9293-0673BCD4DF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DCF13C-CC81-40B4-8BF1-9990E5D36064}"/>
              </a:ext>
            </a:extLst>
          </p:cNvPr>
          <p:cNvSpPr>
            <a:spLocks noGrp="1"/>
          </p:cNvSpPr>
          <p:nvPr>
            <p:ph idx="1"/>
          </p:nvPr>
        </p:nvSpPr>
        <p:spPr/>
        <p:txBody>
          <a:bodyPr/>
          <a:lstStyle/>
          <a:p>
            <a:r>
              <a:rPr lang="en-US" dirty="0"/>
              <a:t>The failure of the local constables led to a new approach. </a:t>
            </a:r>
          </a:p>
          <a:p>
            <a:r>
              <a:rPr lang="en-US" dirty="0"/>
              <a:t>Between September 1829 and May 1830, three thousand uniformed police officers appeared on the streets of London. </a:t>
            </a:r>
          </a:p>
          <a:p>
            <a:pPr lvl="1"/>
            <a:r>
              <a:rPr lang="en-US" dirty="0"/>
              <a:t>They came to be known as bobbies after </a:t>
            </a:r>
            <a:r>
              <a:rPr lang="en-US" b="1" dirty="0"/>
              <a:t>Sir Robert Peel, </a:t>
            </a:r>
            <a:r>
              <a:rPr lang="en-US" dirty="0"/>
              <a:t>who had introduced the legislation that created the force. </a:t>
            </a:r>
          </a:p>
        </p:txBody>
      </p:sp>
    </p:spTree>
    <p:extLst>
      <p:ext uri="{BB962C8B-B14F-4D97-AF65-F5344CB8AC3E}">
        <p14:creationId xmlns:p14="http://schemas.microsoft.com/office/powerpoint/2010/main" val="757950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2DE36-F95B-4989-92AA-8FBC7E6A36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6B7D34-61D9-4F68-AFDB-7AB53233706C}"/>
              </a:ext>
            </a:extLst>
          </p:cNvPr>
          <p:cNvSpPr>
            <a:spLocks noGrp="1"/>
          </p:cNvSpPr>
          <p:nvPr>
            <p:ph idx="1"/>
          </p:nvPr>
        </p:nvSpPr>
        <p:spPr/>
        <p:txBody>
          <a:bodyPr/>
          <a:lstStyle/>
          <a:p>
            <a:r>
              <a:rPr lang="en-US" dirty="0"/>
              <a:t>Police systems were reorganized throughout the Western world during the 19</a:t>
            </a:r>
            <a:r>
              <a:rPr lang="en-US" baseline="30000" dirty="0"/>
              <a:t>th</a:t>
            </a:r>
            <a:r>
              <a:rPr lang="en-US" dirty="0"/>
              <a:t> century. </a:t>
            </a:r>
          </a:p>
          <a:p>
            <a:endParaRPr lang="en-US" dirty="0"/>
          </a:p>
          <a:p>
            <a:r>
              <a:rPr lang="en-US" dirty="0"/>
              <a:t>After the revolutions of 1848 in Germany, a state-financed police force called the </a:t>
            </a:r>
            <a:r>
              <a:rPr lang="en-US" b="1" i="1" dirty="0" err="1"/>
              <a:t>Schutzmannschaft</a:t>
            </a:r>
            <a:r>
              <a:rPr lang="en-US" dirty="0"/>
              <a:t>, modeled after the London police, was established for the city of Berlin. </a:t>
            </a:r>
          </a:p>
        </p:txBody>
      </p:sp>
    </p:spTree>
    <p:extLst>
      <p:ext uri="{BB962C8B-B14F-4D97-AF65-F5344CB8AC3E}">
        <p14:creationId xmlns:p14="http://schemas.microsoft.com/office/powerpoint/2010/main" val="57179114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44</TotalTime>
  <Words>1040</Words>
  <Application>Microsoft Office PowerPoint</Application>
  <PresentationFormat>Widescreen</PresentationFormat>
  <Paragraphs>53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Gill Sans MT</vt:lpstr>
      <vt:lpstr>Impact</vt:lpstr>
      <vt:lpstr>Badge</vt:lpstr>
      <vt:lpstr>Chapter 21 Section 4: </vt:lpstr>
      <vt:lpstr>PowerPoint Presentation</vt:lpstr>
      <vt:lpstr>PowerPoint Presentation</vt:lpstr>
      <vt:lpstr>NEW Police Forces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Prison Reform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21 Section 4: </dc:title>
  <dc:creator>Tyler Moudry</dc:creator>
  <cp:lastModifiedBy>Tyler Moudry</cp:lastModifiedBy>
  <cp:revision>6</cp:revision>
  <dcterms:created xsi:type="dcterms:W3CDTF">2019-02-19T20:10:34Z</dcterms:created>
  <dcterms:modified xsi:type="dcterms:W3CDTF">2019-02-19T20:54:50Z</dcterms:modified>
</cp:coreProperties>
</file>