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2/19/2019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2/19/2019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8ED8B-6B86-4696-BCCC-229DBFAE9E44}"/>
              </a:ext>
            </a:extLst>
          </p:cNvPr>
          <p:cNvSpPr>
            <a:spLocks noGrp="1"/>
          </p:cNvSpPr>
          <p:nvPr>
            <p:ph type="ctrTitle"/>
          </p:nvPr>
        </p:nvSpPr>
        <p:spPr/>
        <p:txBody>
          <a:bodyPr/>
          <a:lstStyle/>
          <a:p>
            <a:r>
              <a:rPr lang="en-US" dirty="0"/>
              <a:t>Chapter 21 Section 3: </a:t>
            </a:r>
          </a:p>
        </p:txBody>
      </p:sp>
      <p:sp>
        <p:nvSpPr>
          <p:cNvPr id="3" name="Subtitle 2">
            <a:extLst>
              <a:ext uri="{FF2B5EF4-FFF2-40B4-BE49-F238E27FC236}">
                <a16:creationId xmlns:a16="http://schemas.microsoft.com/office/drawing/2014/main" id="{4D02ECB0-F2CF-44A7-B1A0-29EA645C3709}"/>
              </a:ext>
            </a:extLst>
          </p:cNvPr>
          <p:cNvSpPr>
            <a:spLocks noGrp="1"/>
          </p:cNvSpPr>
          <p:nvPr>
            <p:ph type="subTitle" idx="1"/>
          </p:nvPr>
        </p:nvSpPr>
        <p:spPr>
          <a:xfrm>
            <a:off x="2215045" y="4944140"/>
            <a:ext cx="8045373" cy="1777335"/>
          </a:xfrm>
        </p:spPr>
        <p:txBody>
          <a:bodyPr>
            <a:normAutofit/>
          </a:bodyPr>
          <a:lstStyle/>
          <a:p>
            <a:r>
              <a:rPr lang="en-US" sz="3200" dirty="0"/>
              <a:t>Revolution and Reform (1830-1850) </a:t>
            </a:r>
          </a:p>
        </p:txBody>
      </p:sp>
    </p:spTree>
    <p:extLst>
      <p:ext uri="{BB962C8B-B14F-4D97-AF65-F5344CB8AC3E}">
        <p14:creationId xmlns:p14="http://schemas.microsoft.com/office/powerpoint/2010/main" val="386798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53E6B-7FD6-4991-849B-58547A234C9E}"/>
              </a:ext>
            </a:extLst>
          </p:cNvPr>
          <p:cNvSpPr>
            <a:spLocks noGrp="1"/>
          </p:cNvSpPr>
          <p:nvPr>
            <p:ph type="title"/>
          </p:nvPr>
        </p:nvSpPr>
        <p:spPr/>
        <p:txBody>
          <a:bodyPr/>
          <a:lstStyle/>
          <a:p>
            <a:r>
              <a:rPr lang="en-US" dirty="0"/>
              <a:t>The party of resistance </a:t>
            </a:r>
          </a:p>
        </p:txBody>
      </p:sp>
      <p:sp>
        <p:nvSpPr>
          <p:cNvPr id="3" name="Content Placeholder 2">
            <a:extLst>
              <a:ext uri="{FF2B5EF4-FFF2-40B4-BE49-F238E27FC236}">
                <a16:creationId xmlns:a16="http://schemas.microsoft.com/office/drawing/2014/main" id="{AF32F9FE-1B68-4595-B0AD-EAA641BEC771}"/>
              </a:ext>
            </a:extLst>
          </p:cNvPr>
          <p:cNvSpPr>
            <a:spLocks noGrp="1"/>
          </p:cNvSpPr>
          <p:nvPr>
            <p:ph idx="1"/>
          </p:nvPr>
        </p:nvSpPr>
        <p:spPr/>
        <p:txBody>
          <a:bodyPr>
            <a:normAutofit/>
          </a:bodyPr>
          <a:lstStyle/>
          <a:p>
            <a:r>
              <a:rPr lang="en-US" sz="2400" dirty="0"/>
              <a:t>Led by </a:t>
            </a:r>
            <a:r>
              <a:rPr lang="en-US" sz="2400" b="1" dirty="0"/>
              <a:t>Francois Guizot, </a:t>
            </a:r>
            <a:r>
              <a:rPr lang="en-US" sz="2400" dirty="0"/>
              <a:t>who believed that France had finally reached the perfect form of government and needed no further institutional changes. </a:t>
            </a:r>
          </a:p>
        </p:txBody>
      </p:sp>
    </p:spTree>
    <p:extLst>
      <p:ext uri="{BB962C8B-B14F-4D97-AF65-F5344CB8AC3E}">
        <p14:creationId xmlns:p14="http://schemas.microsoft.com/office/powerpoint/2010/main" val="227658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6391B-4423-42EB-8FB0-40B530F83F1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B236DAD-FDD7-48AC-918E-145D528B18A9}"/>
              </a:ext>
            </a:extLst>
          </p:cNvPr>
          <p:cNvSpPr>
            <a:spLocks noGrp="1"/>
          </p:cNvSpPr>
          <p:nvPr>
            <p:ph idx="1"/>
          </p:nvPr>
        </p:nvSpPr>
        <p:spPr/>
        <p:txBody>
          <a:bodyPr>
            <a:normAutofit/>
          </a:bodyPr>
          <a:lstStyle/>
          <a:p>
            <a:r>
              <a:rPr lang="en-US" sz="2800" dirty="0"/>
              <a:t>After 1840, the Party of Resistance dominated the Chamber of Deputies. </a:t>
            </a:r>
          </a:p>
          <a:p>
            <a:r>
              <a:rPr lang="en-US" sz="2800" dirty="0"/>
              <a:t>Guizot cooperated with Louis-Phillippe in suppressing ministerial responsibility and pursuing a policy favoring the interests of the wealthier manufacturers and tradespeople. </a:t>
            </a:r>
          </a:p>
        </p:txBody>
      </p:sp>
    </p:spTree>
    <p:extLst>
      <p:ext uri="{BB962C8B-B14F-4D97-AF65-F5344CB8AC3E}">
        <p14:creationId xmlns:p14="http://schemas.microsoft.com/office/powerpoint/2010/main" val="1231274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03A61-CA9E-41A1-A88D-41045715F36D}"/>
              </a:ext>
            </a:extLst>
          </p:cNvPr>
          <p:cNvSpPr>
            <a:spLocks noGrp="1"/>
          </p:cNvSpPr>
          <p:nvPr>
            <p:ph type="title"/>
          </p:nvPr>
        </p:nvSpPr>
        <p:spPr/>
        <p:txBody>
          <a:bodyPr/>
          <a:lstStyle/>
          <a:p>
            <a:r>
              <a:rPr lang="en-US" dirty="0"/>
              <a:t>Revolutionary Outbursts in Belgium, Poland, and Italy </a:t>
            </a:r>
          </a:p>
        </p:txBody>
      </p:sp>
      <p:sp>
        <p:nvSpPr>
          <p:cNvPr id="3" name="Content Placeholder 2">
            <a:extLst>
              <a:ext uri="{FF2B5EF4-FFF2-40B4-BE49-F238E27FC236}">
                <a16:creationId xmlns:a16="http://schemas.microsoft.com/office/drawing/2014/main" id="{9BDF74F5-2AF1-4C12-B298-79FE18138B4A}"/>
              </a:ext>
            </a:extLst>
          </p:cNvPr>
          <p:cNvSpPr>
            <a:spLocks noGrp="1"/>
          </p:cNvSpPr>
          <p:nvPr>
            <p:ph idx="1"/>
          </p:nvPr>
        </p:nvSpPr>
        <p:spPr>
          <a:xfrm>
            <a:off x="1251678" y="2286001"/>
            <a:ext cx="10178322" cy="4189614"/>
          </a:xfrm>
        </p:spPr>
        <p:txBody>
          <a:bodyPr/>
          <a:lstStyle/>
          <a:p>
            <a:r>
              <a:rPr lang="en-US" dirty="0"/>
              <a:t>Supporters of liberalism played a primary role in the July Revolution in France, but nationalism was the crucial force in three over revolutionary outbursts in 1830. </a:t>
            </a:r>
          </a:p>
          <a:p>
            <a:endParaRPr lang="en-US" dirty="0"/>
          </a:p>
          <a:p>
            <a:r>
              <a:rPr lang="en-US" dirty="0"/>
              <a:t>The Congress of Vienna had added the area once known as the Austrian Netherlands to the Dutch Republic. </a:t>
            </a:r>
          </a:p>
          <a:p>
            <a:pPr marL="0" indent="0">
              <a:buNone/>
            </a:pPr>
            <a:endParaRPr lang="en-US" dirty="0"/>
          </a:p>
          <a:p>
            <a:r>
              <a:rPr lang="en-US" dirty="0"/>
              <a:t>The combination of the two states with different languages, traditions, and religions was never really acceptable to the Belgians, and in 1830, they rose up against the Dutch and succeeded in convincing the major European powers to accept an independent, neutral Belgium. </a:t>
            </a:r>
          </a:p>
        </p:txBody>
      </p:sp>
    </p:spTree>
    <p:extLst>
      <p:ext uri="{BB962C8B-B14F-4D97-AF65-F5344CB8AC3E}">
        <p14:creationId xmlns:p14="http://schemas.microsoft.com/office/powerpoint/2010/main" val="50146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968F3-81BF-492D-89CB-32B78B4520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7C4039-8A70-4894-921B-DB57C83EC3E7}"/>
              </a:ext>
            </a:extLst>
          </p:cNvPr>
          <p:cNvSpPr>
            <a:spLocks noGrp="1"/>
          </p:cNvSpPr>
          <p:nvPr>
            <p:ph idx="1"/>
          </p:nvPr>
        </p:nvSpPr>
        <p:spPr/>
        <p:txBody>
          <a:bodyPr/>
          <a:lstStyle/>
          <a:p>
            <a:r>
              <a:rPr lang="en-US" dirty="0"/>
              <a:t>Leopold of Saxe-Coburg, a minor German prince, was designated to be the new king, and a Belgian national congress established a constitutional monarchy for the new state. </a:t>
            </a:r>
          </a:p>
          <a:p>
            <a:endParaRPr lang="en-US" dirty="0"/>
          </a:p>
          <a:p>
            <a:r>
              <a:rPr lang="en-US" dirty="0"/>
              <a:t>The revolutionary scenarios in Italy and Poland were much less successful. </a:t>
            </a:r>
          </a:p>
        </p:txBody>
      </p:sp>
    </p:spTree>
    <p:extLst>
      <p:ext uri="{BB962C8B-B14F-4D97-AF65-F5344CB8AC3E}">
        <p14:creationId xmlns:p14="http://schemas.microsoft.com/office/powerpoint/2010/main" val="1666590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C4ADA-FE11-4CEB-82CB-41B3BC41E09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D22882-B87E-4CA1-A9EF-A1BDF88E0FDF}"/>
              </a:ext>
            </a:extLst>
          </p:cNvPr>
          <p:cNvSpPr>
            <a:spLocks noGrp="1"/>
          </p:cNvSpPr>
          <p:nvPr>
            <p:ph idx="1"/>
          </p:nvPr>
        </p:nvSpPr>
        <p:spPr/>
        <p:txBody>
          <a:bodyPr/>
          <a:lstStyle/>
          <a:p>
            <a:r>
              <a:rPr lang="en-US" dirty="0"/>
              <a:t>Metternich sent Austrian troops to crush revolts in three Italian states. </a:t>
            </a:r>
          </a:p>
          <a:p>
            <a:r>
              <a:rPr lang="en-US" dirty="0"/>
              <a:t>Poland, too, had a nationalist uprising in 1830 when revolutionaries tried to end Russian control of their country. </a:t>
            </a:r>
          </a:p>
          <a:p>
            <a:endParaRPr lang="en-US" dirty="0"/>
          </a:p>
          <a:p>
            <a:r>
              <a:rPr lang="en-US" dirty="0"/>
              <a:t>But the Polish insurgents failed to get hope for support from France and Britain, and by September 1831, the Russians had crushed the revolt and established an oppressive military dictatorship over Poland. </a:t>
            </a:r>
          </a:p>
        </p:txBody>
      </p:sp>
    </p:spTree>
    <p:extLst>
      <p:ext uri="{BB962C8B-B14F-4D97-AF65-F5344CB8AC3E}">
        <p14:creationId xmlns:p14="http://schemas.microsoft.com/office/powerpoint/2010/main" val="3312827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6C654-3BAC-4BFC-AA6C-CFE429A71FDD}"/>
              </a:ext>
            </a:extLst>
          </p:cNvPr>
          <p:cNvSpPr>
            <a:spLocks noGrp="1"/>
          </p:cNvSpPr>
          <p:nvPr>
            <p:ph type="title"/>
          </p:nvPr>
        </p:nvSpPr>
        <p:spPr/>
        <p:txBody>
          <a:bodyPr/>
          <a:lstStyle/>
          <a:p>
            <a:r>
              <a:rPr lang="en-US" dirty="0"/>
              <a:t>Reform in Great Britain </a:t>
            </a:r>
          </a:p>
        </p:txBody>
      </p:sp>
      <p:sp>
        <p:nvSpPr>
          <p:cNvPr id="3" name="Content Placeholder 2">
            <a:extLst>
              <a:ext uri="{FF2B5EF4-FFF2-40B4-BE49-F238E27FC236}">
                <a16:creationId xmlns:a16="http://schemas.microsoft.com/office/drawing/2014/main" id="{82EB2AD4-6E18-435D-BA40-8F5A01E604D2}"/>
              </a:ext>
            </a:extLst>
          </p:cNvPr>
          <p:cNvSpPr>
            <a:spLocks noGrp="1"/>
          </p:cNvSpPr>
          <p:nvPr>
            <p:ph idx="1"/>
          </p:nvPr>
        </p:nvSpPr>
        <p:spPr/>
        <p:txBody>
          <a:bodyPr/>
          <a:lstStyle/>
          <a:p>
            <a:r>
              <a:rPr lang="en-US" dirty="0"/>
              <a:t>In 1830, new parliamentary elections brought the Whigs to power in Britain. </a:t>
            </a:r>
          </a:p>
          <a:p>
            <a:r>
              <a:rPr lang="en-US" dirty="0"/>
              <a:t>At the same time, the successful July Revolution in France served to catalyze in Britain. </a:t>
            </a:r>
          </a:p>
          <a:p>
            <a:endParaRPr lang="en-US" dirty="0"/>
          </a:p>
          <a:p>
            <a:r>
              <a:rPr lang="en-US" dirty="0"/>
              <a:t>The Industrial Revolution had led to an expanding group of industrial leaders who objected to the corrupt British electoral system, which excluded them from political power. </a:t>
            </a:r>
          </a:p>
        </p:txBody>
      </p:sp>
    </p:spTree>
    <p:extLst>
      <p:ext uri="{BB962C8B-B14F-4D97-AF65-F5344CB8AC3E}">
        <p14:creationId xmlns:p14="http://schemas.microsoft.com/office/powerpoint/2010/main" val="41444356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DA1A-3304-4B5C-A7F1-8A5A6EF20791}"/>
              </a:ext>
            </a:extLst>
          </p:cNvPr>
          <p:cNvSpPr>
            <a:spLocks noGrp="1"/>
          </p:cNvSpPr>
          <p:nvPr>
            <p:ph type="title"/>
          </p:nvPr>
        </p:nvSpPr>
        <p:spPr/>
        <p:txBody>
          <a:bodyPr/>
          <a:lstStyle/>
          <a:p>
            <a:r>
              <a:rPr lang="en-US" dirty="0"/>
              <a:t>Whigs </a:t>
            </a:r>
          </a:p>
        </p:txBody>
      </p:sp>
      <p:sp>
        <p:nvSpPr>
          <p:cNvPr id="3" name="Content Placeholder 2">
            <a:extLst>
              <a:ext uri="{FF2B5EF4-FFF2-40B4-BE49-F238E27FC236}">
                <a16:creationId xmlns:a16="http://schemas.microsoft.com/office/drawing/2014/main" id="{3FF52C00-EF19-4EA2-BAE3-CB0F93FA95A7}"/>
              </a:ext>
            </a:extLst>
          </p:cNvPr>
          <p:cNvSpPr>
            <a:spLocks noGrp="1"/>
          </p:cNvSpPr>
          <p:nvPr>
            <p:ph idx="1"/>
          </p:nvPr>
        </p:nvSpPr>
        <p:spPr/>
        <p:txBody>
          <a:bodyPr/>
          <a:lstStyle/>
          <a:p>
            <a:r>
              <a:rPr lang="en-US" dirty="0"/>
              <a:t>The Whigs, though also members of the landed classes, realized that concessions to reform were superior to revolution; the demands of the wealthy industrial middle class could no longer be ignored. </a:t>
            </a:r>
          </a:p>
          <a:p>
            <a:endParaRPr lang="en-US" dirty="0"/>
          </a:p>
          <a:p>
            <a:r>
              <a:rPr lang="en-US" dirty="0"/>
              <a:t>In 1830, the Whigs introduced an election reform bill that was enacted in 1832 after an intense struggle. </a:t>
            </a:r>
          </a:p>
        </p:txBody>
      </p:sp>
    </p:spTree>
    <p:extLst>
      <p:ext uri="{BB962C8B-B14F-4D97-AF65-F5344CB8AC3E}">
        <p14:creationId xmlns:p14="http://schemas.microsoft.com/office/powerpoint/2010/main" val="2615874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A249-EF60-4B2D-8A2F-75B48391EA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DB0906-7CB9-43BC-9A50-7451BA6C4A44}"/>
              </a:ext>
            </a:extLst>
          </p:cNvPr>
          <p:cNvSpPr>
            <a:spLocks noGrp="1"/>
          </p:cNvSpPr>
          <p:nvPr>
            <p:ph idx="1"/>
          </p:nvPr>
        </p:nvSpPr>
        <p:spPr/>
        <p:txBody>
          <a:bodyPr>
            <a:normAutofit lnSpcReduction="10000"/>
          </a:bodyPr>
          <a:lstStyle/>
          <a:p>
            <a:r>
              <a:rPr lang="en-US" dirty="0"/>
              <a:t>The Reform Act gave explicit recognition to the changes wrought in British life by the Industrial Revolution. </a:t>
            </a:r>
          </a:p>
          <a:p>
            <a:endParaRPr lang="en-US" dirty="0"/>
          </a:p>
          <a:p>
            <a:r>
              <a:rPr lang="en-US" dirty="0"/>
              <a:t>It disfranchised fifty-six rotten boroughs and enfranchised forty-two new town and cities and reapportioned others. </a:t>
            </a:r>
          </a:p>
          <a:p>
            <a:endParaRPr lang="en-US" dirty="0"/>
          </a:p>
          <a:p>
            <a:r>
              <a:rPr lang="en-US" dirty="0"/>
              <a:t>This gave the new industrial urban communities some voice in government. </a:t>
            </a:r>
          </a:p>
          <a:p>
            <a:r>
              <a:rPr lang="en-US" dirty="0"/>
              <a:t>A property qualification for voting was retained, however, so the number of voters increased from 478,000 to only 814,000, a figure that till meant that lonely one in every thirty people was represented in Parliament. </a:t>
            </a:r>
          </a:p>
        </p:txBody>
      </p:sp>
    </p:spTree>
    <p:extLst>
      <p:ext uri="{BB962C8B-B14F-4D97-AF65-F5344CB8AC3E}">
        <p14:creationId xmlns:p14="http://schemas.microsoft.com/office/powerpoint/2010/main" val="3941000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0D383-B2BB-4D5C-A8C3-41DDCF7216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15181E-8B1C-49D4-A520-4D2CF7AB5A16}"/>
              </a:ext>
            </a:extLst>
          </p:cNvPr>
          <p:cNvSpPr>
            <a:spLocks noGrp="1"/>
          </p:cNvSpPr>
          <p:nvPr>
            <p:ph idx="1"/>
          </p:nvPr>
        </p:nvSpPr>
        <p:spPr>
          <a:xfrm>
            <a:off x="1251678" y="1137684"/>
            <a:ext cx="10178322" cy="5720315"/>
          </a:xfrm>
        </p:spPr>
        <p:txBody>
          <a:bodyPr/>
          <a:lstStyle/>
          <a:p>
            <a:r>
              <a:rPr lang="en-US" dirty="0"/>
              <a:t>The Reform act of 1832 primarily benefited the upper middle class; the lower middle class, artisans, and industrial workers still had no vote. </a:t>
            </a:r>
          </a:p>
          <a:p>
            <a:endParaRPr lang="en-US" dirty="0"/>
          </a:p>
          <a:p>
            <a:r>
              <a:rPr lang="en-US" dirty="0"/>
              <a:t>The change did not significantly alter the composition of the House of Commons. </a:t>
            </a:r>
          </a:p>
          <a:p>
            <a:endParaRPr lang="en-US" dirty="0"/>
          </a:p>
          <a:p>
            <a:r>
              <a:rPr lang="en-US" dirty="0"/>
              <a:t>One political leader noted that the Commons chosen in the first election after the Reform Act seemed to be very much like every other parliament. </a:t>
            </a:r>
          </a:p>
          <a:p>
            <a:r>
              <a:rPr lang="en-US" b="1" dirty="0"/>
              <a:t>However, the industrial middle class had been joined to the landed interests in ruling Britain. </a:t>
            </a:r>
          </a:p>
        </p:txBody>
      </p:sp>
    </p:spTree>
    <p:extLst>
      <p:ext uri="{BB962C8B-B14F-4D97-AF65-F5344CB8AC3E}">
        <p14:creationId xmlns:p14="http://schemas.microsoft.com/office/powerpoint/2010/main" val="403913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B9BA-0538-4C52-BF28-4280E7D599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BCEA52-EC22-461F-9E61-E12370722497}"/>
              </a:ext>
            </a:extLst>
          </p:cNvPr>
          <p:cNvSpPr>
            <a:spLocks noGrp="1"/>
          </p:cNvSpPr>
          <p:nvPr>
            <p:ph idx="1"/>
          </p:nvPr>
        </p:nvSpPr>
        <p:spPr/>
        <p:txBody>
          <a:bodyPr/>
          <a:lstStyle/>
          <a:p>
            <a:r>
              <a:rPr lang="en-US" dirty="0"/>
              <a:t>The 1830s and 1840s witnessed considerable reform legislation. </a:t>
            </a:r>
          </a:p>
          <a:p>
            <a:pPr marL="0" indent="0">
              <a:buNone/>
            </a:pPr>
            <a:endParaRPr lang="en-US" dirty="0"/>
          </a:p>
          <a:p>
            <a:r>
              <a:rPr lang="en-US" dirty="0"/>
              <a:t>The aristocratic landowning class was usually the driving force for legislation that halted some of the worst abuses in the Industrial system by instituting government regulation of working conditions in the factories and mines. </a:t>
            </a:r>
          </a:p>
        </p:txBody>
      </p:sp>
    </p:spTree>
    <p:extLst>
      <p:ext uri="{BB962C8B-B14F-4D97-AF65-F5344CB8AC3E}">
        <p14:creationId xmlns:p14="http://schemas.microsoft.com/office/powerpoint/2010/main" val="3434264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B4613-0544-49D5-885A-5D5BFDCFA0F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B5A827-79DC-430C-89EB-D85BA43595EF}"/>
              </a:ext>
            </a:extLst>
          </p:cNvPr>
          <p:cNvSpPr>
            <a:spLocks noGrp="1"/>
          </p:cNvSpPr>
          <p:nvPr>
            <p:ph idx="1"/>
          </p:nvPr>
        </p:nvSpPr>
        <p:spPr/>
        <p:txBody>
          <a:bodyPr/>
          <a:lstStyle/>
          <a:p>
            <a:r>
              <a:rPr lang="en-US" dirty="0"/>
              <a:t>Beginning in 1830, the forces of change began to break through the conservative domination of Europe, more successfully in some places than in others. </a:t>
            </a:r>
          </a:p>
          <a:p>
            <a:endParaRPr lang="en-US" dirty="0"/>
          </a:p>
          <a:p>
            <a:r>
              <a:rPr lang="en-US" dirty="0"/>
              <a:t>Finally, in 1848, a wave of revolutionary fervor moved through Europe, causing liberals and nationalists everywhere to think that they were on the verge of creating a new order. </a:t>
            </a:r>
          </a:p>
        </p:txBody>
      </p:sp>
    </p:spTree>
    <p:extLst>
      <p:ext uri="{BB962C8B-B14F-4D97-AF65-F5344CB8AC3E}">
        <p14:creationId xmlns:p14="http://schemas.microsoft.com/office/powerpoint/2010/main" val="338385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43815-F61B-47F6-B63C-3992655D802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0D95F64-97F8-4466-A1EA-78012FF9B1D8}"/>
              </a:ext>
            </a:extLst>
          </p:cNvPr>
          <p:cNvSpPr>
            <a:spLocks noGrp="1"/>
          </p:cNvSpPr>
          <p:nvPr>
            <p:ph idx="1"/>
          </p:nvPr>
        </p:nvSpPr>
        <p:spPr>
          <a:xfrm>
            <a:off x="1251678" y="2286001"/>
            <a:ext cx="10178322" cy="4029739"/>
          </a:xfrm>
        </p:spPr>
        <p:txBody>
          <a:bodyPr>
            <a:normAutofit/>
          </a:bodyPr>
          <a:lstStyle/>
          <a:p>
            <a:r>
              <a:rPr lang="en-US" sz="2400" b="1" u="sng" dirty="0"/>
              <a:t>The Poor Law of 1834 </a:t>
            </a:r>
            <a:r>
              <a:rPr lang="en-US" sz="2400" dirty="0"/>
              <a:t>was based on the theory that giving aid to the poor and unemployment only encouraged laziness and increased the number of paupers. </a:t>
            </a:r>
          </a:p>
          <a:p>
            <a:pPr lvl="1"/>
            <a:r>
              <a:rPr lang="en-US" sz="2400" b="1" dirty="0"/>
              <a:t>The Poor Law </a:t>
            </a:r>
            <a:r>
              <a:rPr lang="en-US" sz="2400" dirty="0"/>
              <a:t>tried to remedy this by making paupers so wretched they would choose to work. </a:t>
            </a:r>
          </a:p>
          <a:p>
            <a:pPr lvl="1"/>
            <a:r>
              <a:rPr lang="en-US" sz="2400" dirty="0"/>
              <a:t>Those unable to support themselves were crowded together in workhouses where living and working conditions were intentionally miserable to that people would be encouraged to find profitable employment. </a:t>
            </a:r>
          </a:p>
        </p:txBody>
      </p:sp>
    </p:spTree>
    <p:extLst>
      <p:ext uri="{BB962C8B-B14F-4D97-AF65-F5344CB8AC3E}">
        <p14:creationId xmlns:p14="http://schemas.microsoft.com/office/powerpoint/2010/main" val="3193015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E9FBD-C4B6-47DE-B860-6A6052D430D9}"/>
              </a:ext>
            </a:extLst>
          </p:cNvPr>
          <p:cNvSpPr>
            <a:spLocks noGrp="1"/>
          </p:cNvSpPr>
          <p:nvPr>
            <p:ph type="title"/>
          </p:nvPr>
        </p:nvSpPr>
        <p:spPr/>
        <p:txBody>
          <a:bodyPr/>
          <a:lstStyle/>
          <a:p>
            <a:r>
              <a:rPr lang="en-US" dirty="0"/>
              <a:t>Anti-Corn Law League </a:t>
            </a:r>
          </a:p>
        </p:txBody>
      </p:sp>
      <p:sp>
        <p:nvSpPr>
          <p:cNvPr id="3" name="Content Placeholder 2">
            <a:extLst>
              <a:ext uri="{FF2B5EF4-FFF2-40B4-BE49-F238E27FC236}">
                <a16:creationId xmlns:a16="http://schemas.microsoft.com/office/drawing/2014/main" id="{72496D9E-6C1D-4A3D-A51E-0FE4436AA70F}"/>
              </a:ext>
            </a:extLst>
          </p:cNvPr>
          <p:cNvSpPr>
            <a:spLocks noGrp="1"/>
          </p:cNvSpPr>
          <p:nvPr>
            <p:ph idx="1"/>
          </p:nvPr>
        </p:nvSpPr>
        <p:spPr/>
        <p:txBody>
          <a:bodyPr/>
          <a:lstStyle/>
          <a:p>
            <a:r>
              <a:rPr lang="en-US" b="1" u="sng" dirty="0"/>
              <a:t>Repeal of the Corn Laws </a:t>
            </a:r>
          </a:p>
          <a:p>
            <a:pPr marL="457200" lvl="1" indent="0">
              <a:buNone/>
            </a:pPr>
            <a:r>
              <a:rPr lang="en-US" dirty="0"/>
              <a:t>	This was primarily the work of the manufacturers Richard Cobden and John Bright, who formed the Anti-Corn Law League in 1838 to help workers by lowering bread prices. </a:t>
            </a:r>
          </a:p>
          <a:p>
            <a:pPr marL="457200" lvl="1" indent="0">
              <a:buNone/>
            </a:pPr>
            <a:endParaRPr lang="en-US" dirty="0"/>
          </a:p>
          <a:p>
            <a:pPr marL="457200" lvl="1" indent="0">
              <a:buNone/>
            </a:pPr>
            <a:r>
              <a:rPr lang="en-US" dirty="0"/>
              <a:t>But abolishing the Corn Laws would also aid the industrial middle classes, who, as economic liberals, favored the principles of free trade. </a:t>
            </a:r>
          </a:p>
          <a:p>
            <a:pPr marL="457200" lvl="1" indent="0">
              <a:buNone/>
            </a:pPr>
            <a:r>
              <a:rPr lang="en-US" dirty="0"/>
              <a:t>Repeal came in 1846 when Robert Peel (1788-1850), leader of the Tories persuaded some of his associates to support free trade principles and abandon the Corn Laws. </a:t>
            </a:r>
          </a:p>
        </p:txBody>
      </p:sp>
    </p:spTree>
    <p:extLst>
      <p:ext uri="{BB962C8B-B14F-4D97-AF65-F5344CB8AC3E}">
        <p14:creationId xmlns:p14="http://schemas.microsoft.com/office/powerpoint/2010/main" val="2529575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F5AFF-8ADC-48BF-9F0B-5036E8670D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FA7B90-9316-4E32-84C6-98042FEEDC33}"/>
              </a:ext>
            </a:extLst>
          </p:cNvPr>
          <p:cNvSpPr>
            <a:spLocks noGrp="1"/>
          </p:cNvSpPr>
          <p:nvPr>
            <p:ph idx="1"/>
          </p:nvPr>
        </p:nvSpPr>
        <p:spPr/>
        <p:txBody>
          <a:bodyPr/>
          <a:lstStyle/>
          <a:p>
            <a:r>
              <a:rPr lang="en-US" dirty="0"/>
              <a:t>The year 1848, which witnessed revolutions in most of Europe, ended without a major crisis in Britain. </a:t>
            </a:r>
          </a:p>
          <a:p>
            <a:r>
              <a:rPr lang="en-US" dirty="0"/>
              <a:t>On the continent, middle-class liberals and nationalists were at the forefront of the revolutionary forces. </a:t>
            </a:r>
          </a:p>
          <a:p>
            <a:endParaRPr lang="en-US" dirty="0"/>
          </a:p>
          <a:p>
            <a:r>
              <a:rPr lang="en-US" dirty="0"/>
              <a:t>In Britain, however, the middle class had been largely satisfied by the Reform Act of 1832 and the repeal of the Corn Laws in 1846. </a:t>
            </a:r>
          </a:p>
        </p:txBody>
      </p:sp>
    </p:spTree>
    <p:extLst>
      <p:ext uri="{BB962C8B-B14F-4D97-AF65-F5344CB8AC3E}">
        <p14:creationId xmlns:p14="http://schemas.microsoft.com/office/powerpoint/2010/main" val="3337179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23D94-1B10-453F-9F76-8C40E435006E}"/>
              </a:ext>
            </a:extLst>
          </p:cNvPr>
          <p:cNvSpPr>
            <a:spLocks noGrp="1"/>
          </p:cNvSpPr>
          <p:nvPr>
            <p:ph type="title"/>
          </p:nvPr>
        </p:nvSpPr>
        <p:spPr/>
        <p:txBody>
          <a:bodyPr/>
          <a:lstStyle/>
          <a:p>
            <a:r>
              <a:rPr lang="en-US" dirty="0"/>
              <a:t>The Revolutions of 1848 </a:t>
            </a:r>
          </a:p>
        </p:txBody>
      </p:sp>
      <p:sp>
        <p:nvSpPr>
          <p:cNvPr id="3" name="Content Placeholder 2">
            <a:extLst>
              <a:ext uri="{FF2B5EF4-FFF2-40B4-BE49-F238E27FC236}">
                <a16:creationId xmlns:a16="http://schemas.microsoft.com/office/drawing/2014/main" id="{DFB84D6C-9648-46B8-93CC-EA57E8087433}"/>
              </a:ext>
            </a:extLst>
          </p:cNvPr>
          <p:cNvSpPr>
            <a:spLocks noGrp="1"/>
          </p:cNvSpPr>
          <p:nvPr>
            <p:ph idx="1"/>
          </p:nvPr>
        </p:nvSpPr>
        <p:spPr/>
        <p:txBody>
          <a:bodyPr/>
          <a:lstStyle/>
          <a:p>
            <a:r>
              <a:rPr lang="en-US" dirty="0"/>
              <a:t>Despite the successes of revolutions in France, Belgium, and Greece, the conservative order remained in control of much of Europe. </a:t>
            </a:r>
          </a:p>
          <a:p>
            <a:endParaRPr lang="en-US" dirty="0"/>
          </a:p>
          <a:p>
            <a:r>
              <a:rPr lang="en-US" dirty="0"/>
              <a:t>But liberalism and nationalism continued to grow. </a:t>
            </a:r>
          </a:p>
        </p:txBody>
      </p:sp>
    </p:spTree>
    <p:extLst>
      <p:ext uri="{BB962C8B-B14F-4D97-AF65-F5344CB8AC3E}">
        <p14:creationId xmlns:p14="http://schemas.microsoft.com/office/powerpoint/2010/main" val="2349732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B1DFB-FEE6-42E0-A1B1-AE847867CB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2A18F9-D943-4F12-8EB1-51AF384CEBA1}"/>
              </a:ext>
            </a:extLst>
          </p:cNvPr>
          <p:cNvSpPr>
            <a:spLocks noGrp="1"/>
          </p:cNvSpPr>
          <p:nvPr>
            <p:ph idx="1"/>
          </p:nvPr>
        </p:nvSpPr>
        <p:spPr/>
        <p:txBody>
          <a:bodyPr/>
          <a:lstStyle/>
          <a:p>
            <a:r>
              <a:rPr lang="en-US" dirty="0"/>
              <a:t>Yet again, revolution in France provided the spark for other countries, and soon most of central and southern Europe was ablaze with revolutionary fires. </a:t>
            </a:r>
          </a:p>
        </p:txBody>
      </p:sp>
    </p:spTree>
    <p:extLst>
      <p:ext uri="{BB962C8B-B14F-4D97-AF65-F5344CB8AC3E}">
        <p14:creationId xmlns:p14="http://schemas.microsoft.com/office/powerpoint/2010/main" val="3462279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BD8A8-DA00-4FAB-87A0-526E656D91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D10EE5-A9A2-4AD9-8254-4CA9FB0BD82F}"/>
              </a:ext>
            </a:extLst>
          </p:cNvPr>
          <p:cNvSpPr>
            <a:spLocks noGrp="1"/>
          </p:cNvSpPr>
          <p:nvPr>
            <p:ph idx="1"/>
          </p:nvPr>
        </p:nvSpPr>
        <p:spPr/>
        <p:txBody>
          <a:bodyPr>
            <a:normAutofit/>
          </a:bodyPr>
          <a:lstStyle/>
          <a:p>
            <a:r>
              <a:rPr lang="en-US" sz="2800" dirty="0"/>
              <a:t>Tsar Nicholas I of Russia lamented to Queen Victoria in April 1848, “What remains standing in Europe? Great Britain and Russia.” </a:t>
            </a:r>
          </a:p>
        </p:txBody>
      </p:sp>
    </p:spTree>
    <p:extLst>
      <p:ext uri="{BB962C8B-B14F-4D97-AF65-F5344CB8AC3E}">
        <p14:creationId xmlns:p14="http://schemas.microsoft.com/office/powerpoint/2010/main" val="4015357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C2E4-C1BF-4CE4-97D8-66F9CBC3AB9B}"/>
              </a:ext>
            </a:extLst>
          </p:cNvPr>
          <p:cNvSpPr>
            <a:spLocks noGrp="1"/>
          </p:cNvSpPr>
          <p:nvPr>
            <p:ph type="title"/>
          </p:nvPr>
        </p:nvSpPr>
        <p:spPr/>
        <p:txBody>
          <a:bodyPr/>
          <a:lstStyle/>
          <a:p>
            <a:r>
              <a:rPr lang="en-US" dirty="0"/>
              <a:t>Yet Another French Revolution </a:t>
            </a:r>
          </a:p>
        </p:txBody>
      </p:sp>
      <p:sp>
        <p:nvSpPr>
          <p:cNvPr id="3" name="Content Placeholder 2">
            <a:extLst>
              <a:ext uri="{FF2B5EF4-FFF2-40B4-BE49-F238E27FC236}">
                <a16:creationId xmlns:a16="http://schemas.microsoft.com/office/drawing/2014/main" id="{6F937C09-282E-45B2-AAC0-815DAADC6FCB}"/>
              </a:ext>
            </a:extLst>
          </p:cNvPr>
          <p:cNvSpPr>
            <a:spLocks noGrp="1"/>
          </p:cNvSpPr>
          <p:nvPr>
            <p:ph idx="1"/>
          </p:nvPr>
        </p:nvSpPr>
        <p:spPr/>
        <p:txBody>
          <a:bodyPr/>
          <a:lstStyle/>
          <a:p>
            <a:r>
              <a:rPr lang="en-US" dirty="0"/>
              <a:t>A severe industrial and agricultural depression  beginning in 1846 brought great hardship  to the French lower middle class, workers, and peasants. </a:t>
            </a:r>
          </a:p>
          <a:p>
            <a:r>
              <a:rPr lang="en-US" dirty="0"/>
              <a:t>One third of the workers in Paris were unemployed by the end of 1847. </a:t>
            </a:r>
          </a:p>
          <a:p>
            <a:endParaRPr lang="en-US" dirty="0"/>
          </a:p>
          <a:p>
            <a:r>
              <a:rPr lang="en-US" dirty="0"/>
              <a:t>Scandals, graft, and corruption were rife, and the government’s persistent refusal to extend the suffrage angered the disfranchised members of the middle class. </a:t>
            </a:r>
          </a:p>
        </p:txBody>
      </p:sp>
    </p:spTree>
    <p:extLst>
      <p:ext uri="{BB962C8B-B14F-4D97-AF65-F5344CB8AC3E}">
        <p14:creationId xmlns:p14="http://schemas.microsoft.com/office/powerpoint/2010/main" val="19950901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059F7-45DB-4DAA-86F6-4CE70163A6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D52C90A-E554-4E2B-82B9-AD517AEFDA47}"/>
              </a:ext>
            </a:extLst>
          </p:cNvPr>
          <p:cNvSpPr>
            <a:spLocks noGrp="1"/>
          </p:cNvSpPr>
          <p:nvPr>
            <p:ph idx="1"/>
          </p:nvPr>
        </p:nvSpPr>
        <p:spPr/>
        <p:txBody>
          <a:bodyPr/>
          <a:lstStyle/>
          <a:p>
            <a:r>
              <a:rPr lang="en-US" dirty="0"/>
              <a:t>As Louis-Philippe’s government continued to refuse to make changes, opposition grew. </a:t>
            </a:r>
          </a:p>
          <a:p>
            <a:endParaRPr lang="en-US" dirty="0"/>
          </a:p>
          <a:p>
            <a:r>
              <a:rPr lang="en-US" dirty="0"/>
              <a:t>Radical republicans and socialists, joined by the upper middle class under the leadership of Adolphe Thiers, agitated for the dismissal of Guizot. </a:t>
            </a:r>
          </a:p>
          <a:p>
            <a:endParaRPr lang="en-US" dirty="0"/>
          </a:p>
          <a:p>
            <a:r>
              <a:rPr lang="en-US" b="1" dirty="0"/>
              <a:t>They used political banquet to call for reforms. </a:t>
            </a:r>
          </a:p>
        </p:txBody>
      </p:sp>
    </p:spTree>
    <p:extLst>
      <p:ext uri="{BB962C8B-B14F-4D97-AF65-F5344CB8AC3E}">
        <p14:creationId xmlns:p14="http://schemas.microsoft.com/office/powerpoint/2010/main" val="3192214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E110-9FA2-4F6B-9A9C-0288D286E0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CBAF5E-3FE6-4DDC-A419-BDAF79D68B46}"/>
              </a:ext>
            </a:extLst>
          </p:cNvPr>
          <p:cNvSpPr>
            <a:spLocks noGrp="1"/>
          </p:cNvSpPr>
          <p:nvPr>
            <p:ph idx="1"/>
          </p:nvPr>
        </p:nvSpPr>
        <p:spPr/>
        <p:txBody>
          <a:bodyPr/>
          <a:lstStyle/>
          <a:p>
            <a:r>
              <a:rPr lang="en-US" dirty="0"/>
              <a:t>Almost seventy such banquets were held in France during the winter of 1847-1848; a grand culminating banquet was planned for Paris on February 22. </a:t>
            </a:r>
          </a:p>
          <a:p>
            <a:endParaRPr lang="en-US" dirty="0"/>
          </a:p>
          <a:p>
            <a:r>
              <a:rPr lang="en-US" dirty="0"/>
              <a:t>When the government forbade it, people came anyway; students and workers threw up barricades in Paris. </a:t>
            </a:r>
          </a:p>
          <a:p>
            <a:endParaRPr lang="en-US" dirty="0"/>
          </a:p>
          <a:p>
            <a:r>
              <a:rPr lang="en-US" dirty="0"/>
              <a:t>Although Louis-Philippe now proposed reform, he was  unable to form another ministry and abdicated on February 24 and fled to Britain. </a:t>
            </a:r>
          </a:p>
        </p:txBody>
      </p:sp>
    </p:spTree>
    <p:extLst>
      <p:ext uri="{BB962C8B-B14F-4D97-AF65-F5344CB8AC3E}">
        <p14:creationId xmlns:p14="http://schemas.microsoft.com/office/powerpoint/2010/main" val="442254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82FDB-EA14-4179-8F61-997639F628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D04F312-0684-4900-A7AC-8E66653F6CA0}"/>
              </a:ext>
            </a:extLst>
          </p:cNvPr>
          <p:cNvSpPr>
            <a:spLocks noGrp="1"/>
          </p:cNvSpPr>
          <p:nvPr>
            <p:ph idx="1"/>
          </p:nvPr>
        </p:nvSpPr>
        <p:spPr/>
        <p:txBody>
          <a:bodyPr/>
          <a:lstStyle/>
          <a:p>
            <a:r>
              <a:rPr lang="en-US" dirty="0"/>
              <a:t>A provisional government was established by a group of moderate and radical republicans; the latter even included the socialist Louis Blanc. </a:t>
            </a:r>
          </a:p>
          <a:p>
            <a:pPr lvl="1"/>
            <a:r>
              <a:rPr lang="en-US" dirty="0"/>
              <a:t>The provisional government ordered that representatives for a constitution be elected by universal manhood suffrage. </a:t>
            </a:r>
          </a:p>
        </p:txBody>
      </p:sp>
    </p:spTree>
    <p:extLst>
      <p:ext uri="{BB962C8B-B14F-4D97-AF65-F5344CB8AC3E}">
        <p14:creationId xmlns:p14="http://schemas.microsoft.com/office/powerpoint/2010/main" val="2276131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F863-2297-4616-8153-365BD7A52486}"/>
              </a:ext>
            </a:extLst>
          </p:cNvPr>
          <p:cNvSpPr>
            <a:spLocks noGrp="1"/>
          </p:cNvSpPr>
          <p:nvPr>
            <p:ph type="title"/>
          </p:nvPr>
        </p:nvSpPr>
        <p:spPr/>
        <p:txBody>
          <a:bodyPr/>
          <a:lstStyle/>
          <a:p>
            <a:r>
              <a:rPr lang="en-US" dirty="0"/>
              <a:t>Another French Revolution </a:t>
            </a:r>
          </a:p>
        </p:txBody>
      </p:sp>
      <p:sp>
        <p:nvSpPr>
          <p:cNvPr id="3" name="Content Placeholder 2">
            <a:extLst>
              <a:ext uri="{FF2B5EF4-FFF2-40B4-BE49-F238E27FC236}">
                <a16:creationId xmlns:a16="http://schemas.microsoft.com/office/drawing/2014/main" id="{2C1715F9-D23F-434C-9E3E-D885BB60E8E7}"/>
              </a:ext>
            </a:extLst>
          </p:cNvPr>
          <p:cNvSpPr>
            <a:spLocks noGrp="1"/>
          </p:cNvSpPr>
          <p:nvPr>
            <p:ph idx="1"/>
          </p:nvPr>
        </p:nvSpPr>
        <p:spPr/>
        <p:txBody>
          <a:bodyPr/>
          <a:lstStyle/>
          <a:p>
            <a:r>
              <a:rPr lang="en-US" dirty="0"/>
              <a:t>The new elections of Charles X had called in 1830 produced another victory for the French liberals; at this point, the king decided to seize the initiative. </a:t>
            </a:r>
          </a:p>
          <a:p>
            <a:endParaRPr lang="en-US" dirty="0"/>
          </a:p>
          <a:p>
            <a:r>
              <a:rPr lang="en-US" dirty="0"/>
              <a:t>On July 26, 1830, Charles issued a set a edicts (the July Ordinances) that imposed rigid censorship on the press, dissolved the legislative assembly, and reduced the electorate in preparation for new elections. </a:t>
            </a:r>
          </a:p>
        </p:txBody>
      </p:sp>
    </p:spTree>
    <p:extLst>
      <p:ext uri="{BB962C8B-B14F-4D97-AF65-F5344CB8AC3E}">
        <p14:creationId xmlns:p14="http://schemas.microsoft.com/office/powerpoint/2010/main" val="2404359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59734-2D22-40F7-88CC-B12B0A913044}"/>
              </a:ext>
            </a:extLst>
          </p:cNvPr>
          <p:cNvSpPr>
            <a:spLocks noGrp="1"/>
          </p:cNvSpPr>
          <p:nvPr>
            <p:ph type="title"/>
          </p:nvPr>
        </p:nvSpPr>
        <p:spPr/>
        <p:txBody>
          <a:bodyPr/>
          <a:lstStyle/>
          <a:p>
            <a:r>
              <a:rPr lang="en-US" dirty="0"/>
              <a:t>Louis Blanc </a:t>
            </a:r>
          </a:p>
        </p:txBody>
      </p:sp>
      <p:sp>
        <p:nvSpPr>
          <p:cNvPr id="3" name="Content Placeholder 2">
            <a:extLst>
              <a:ext uri="{FF2B5EF4-FFF2-40B4-BE49-F238E27FC236}">
                <a16:creationId xmlns:a16="http://schemas.microsoft.com/office/drawing/2014/main" id="{05C9AB2F-D093-4E9E-9A1B-57D152FBF61A}"/>
              </a:ext>
            </a:extLst>
          </p:cNvPr>
          <p:cNvSpPr>
            <a:spLocks noGrp="1"/>
          </p:cNvSpPr>
          <p:nvPr>
            <p:ph idx="1"/>
          </p:nvPr>
        </p:nvSpPr>
        <p:spPr/>
        <p:txBody>
          <a:bodyPr/>
          <a:lstStyle/>
          <a:p>
            <a:r>
              <a:rPr lang="en-US" dirty="0"/>
              <a:t>The provisional government also established national workshops under the influence of Louis Blanc. </a:t>
            </a:r>
          </a:p>
          <a:p>
            <a:endParaRPr lang="en-US" dirty="0"/>
          </a:p>
          <a:p>
            <a:r>
              <a:rPr lang="en-US" dirty="0"/>
              <a:t>As Blanc envisioned them, the workshops were to be cooperative factories run by the workers. </a:t>
            </a:r>
          </a:p>
          <a:p>
            <a:pPr lvl="1"/>
            <a:r>
              <a:rPr lang="en-US" dirty="0"/>
              <a:t>In fact, the workshops came to provide jobs, consisting primarily of leaf raking and ditch digging, for unemployed workers. </a:t>
            </a:r>
          </a:p>
        </p:txBody>
      </p:sp>
    </p:spTree>
    <p:extLst>
      <p:ext uri="{BB962C8B-B14F-4D97-AF65-F5344CB8AC3E}">
        <p14:creationId xmlns:p14="http://schemas.microsoft.com/office/powerpoint/2010/main" val="1023976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FBCC7-D1E3-4C81-86B4-B275625407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B07F50-DA40-452C-BD9B-5BA1B361B9DB}"/>
              </a:ext>
            </a:extLst>
          </p:cNvPr>
          <p:cNvSpPr>
            <a:spLocks noGrp="1"/>
          </p:cNvSpPr>
          <p:nvPr>
            <p:ph idx="1"/>
          </p:nvPr>
        </p:nvSpPr>
        <p:spPr/>
        <p:txBody>
          <a:bodyPr/>
          <a:lstStyle/>
          <a:p>
            <a:r>
              <a:rPr lang="en-US" dirty="0"/>
              <a:t>The result was a growing split between the moderate republicans, who had the support of most of France, and the radical republicans, whose main support came from the Parisian working class. </a:t>
            </a:r>
          </a:p>
          <a:p>
            <a:endParaRPr lang="en-US" dirty="0"/>
          </a:p>
          <a:p>
            <a:r>
              <a:rPr lang="en-US" dirty="0"/>
              <a:t>In the elections for the National Assembly, five hundred seats went to moderate republicans and three hundred to avowed monarchists, while the radicals gained only one hundred. </a:t>
            </a:r>
          </a:p>
        </p:txBody>
      </p:sp>
    </p:spTree>
    <p:extLst>
      <p:ext uri="{BB962C8B-B14F-4D97-AF65-F5344CB8AC3E}">
        <p14:creationId xmlns:p14="http://schemas.microsoft.com/office/powerpoint/2010/main" val="3148192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D1740-DC7B-4D9A-AC29-225E6D78F7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C30E35-4E0F-4ECA-91B4-E7458C0213C5}"/>
              </a:ext>
            </a:extLst>
          </p:cNvPr>
          <p:cNvSpPr>
            <a:spLocks noGrp="1"/>
          </p:cNvSpPr>
          <p:nvPr>
            <p:ph idx="1"/>
          </p:nvPr>
        </p:nvSpPr>
        <p:spPr/>
        <p:txBody>
          <a:bodyPr/>
          <a:lstStyle/>
          <a:p>
            <a:r>
              <a:rPr lang="en-US" dirty="0"/>
              <a:t>From March to June, the number of unemployed enrolled in the national workshops rose from 10,000 to almost 120,000, emptying the treasuring and frightening the moderates, who responded by closing the workshops on June 23. </a:t>
            </a:r>
          </a:p>
          <a:p>
            <a:endParaRPr lang="en-US" dirty="0"/>
          </a:p>
          <a:p>
            <a:pPr lvl="1"/>
            <a:r>
              <a:rPr lang="en-US" dirty="0"/>
              <a:t>The workers refused to accept this decision and poured into the streets. </a:t>
            </a:r>
          </a:p>
          <a:p>
            <a:pPr lvl="1"/>
            <a:r>
              <a:rPr lang="en-US" dirty="0"/>
              <a:t>Four days of bitter and bloody fighting by government forces crushed the working-class revolt. </a:t>
            </a:r>
          </a:p>
          <a:p>
            <a:pPr lvl="1"/>
            <a:r>
              <a:rPr lang="en-US" dirty="0"/>
              <a:t>Thousands were killed, and four thousand prisoners were deported to the French colony of Algeria in North Africa. </a:t>
            </a:r>
          </a:p>
        </p:txBody>
      </p:sp>
    </p:spTree>
    <p:extLst>
      <p:ext uri="{BB962C8B-B14F-4D97-AF65-F5344CB8AC3E}">
        <p14:creationId xmlns:p14="http://schemas.microsoft.com/office/powerpoint/2010/main" val="802509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03ABE-7669-413F-881B-9824546AA6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20C636-A26B-4EEA-AEAD-4BDD087E5AEA}"/>
              </a:ext>
            </a:extLst>
          </p:cNvPr>
          <p:cNvSpPr>
            <a:spLocks noGrp="1"/>
          </p:cNvSpPr>
          <p:nvPr>
            <p:ph idx="1"/>
          </p:nvPr>
        </p:nvSpPr>
        <p:spPr/>
        <p:txBody>
          <a:bodyPr/>
          <a:lstStyle/>
          <a:p>
            <a:r>
              <a:rPr lang="en-US" dirty="0"/>
              <a:t>The new constitution, ratified on November 4, 1848, established a republic (the Second Republic) with a unicameral (one-house) legislature of 750 elected by universal male suffrage for three years and a president, also elected by universal male suffrage. </a:t>
            </a:r>
          </a:p>
        </p:txBody>
      </p:sp>
    </p:spTree>
    <p:extLst>
      <p:ext uri="{BB962C8B-B14F-4D97-AF65-F5344CB8AC3E}">
        <p14:creationId xmlns:p14="http://schemas.microsoft.com/office/powerpoint/2010/main" val="1936095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4B4CD-0294-4A11-AC68-C5E3B3BC72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5DC7D81-58A0-4B6B-8A4F-8A79674AC2C9}"/>
              </a:ext>
            </a:extLst>
          </p:cNvPr>
          <p:cNvSpPr>
            <a:spLocks noGrp="1"/>
          </p:cNvSpPr>
          <p:nvPr>
            <p:ph idx="1"/>
          </p:nvPr>
        </p:nvSpPr>
        <p:spPr/>
        <p:txBody>
          <a:bodyPr>
            <a:normAutofit/>
          </a:bodyPr>
          <a:lstStyle/>
          <a:p>
            <a:r>
              <a:rPr lang="en-US" sz="2400" dirty="0"/>
              <a:t>In the elections for the presidency held in December 1848, four republicans who had been associated with the early months of the Second Republic were resoundingly defeated by Charles Louis Napoleon Bonaparte, the nephew of Napoleon Bonaparte. </a:t>
            </a:r>
          </a:p>
          <a:p>
            <a:endParaRPr lang="en-US" sz="2400" b="1" dirty="0"/>
          </a:p>
          <a:p>
            <a:pPr lvl="1"/>
            <a:r>
              <a:rPr lang="en-US" sz="2400" b="1" dirty="0"/>
              <a:t>Within four years, President Napoleon would become Emperor Napoleon. </a:t>
            </a:r>
          </a:p>
        </p:txBody>
      </p:sp>
    </p:spTree>
    <p:extLst>
      <p:ext uri="{BB962C8B-B14F-4D97-AF65-F5344CB8AC3E}">
        <p14:creationId xmlns:p14="http://schemas.microsoft.com/office/powerpoint/2010/main" val="12586743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CB52E-1E9D-4ED4-98C3-30C72337DAF3}"/>
              </a:ext>
            </a:extLst>
          </p:cNvPr>
          <p:cNvSpPr>
            <a:spLocks noGrp="1"/>
          </p:cNvSpPr>
          <p:nvPr>
            <p:ph type="title"/>
          </p:nvPr>
        </p:nvSpPr>
        <p:spPr/>
        <p:txBody>
          <a:bodyPr/>
          <a:lstStyle/>
          <a:p>
            <a:r>
              <a:rPr lang="en-US" dirty="0"/>
              <a:t>Revolution in Central Europe </a:t>
            </a:r>
          </a:p>
        </p:txBody>
      </p:sp>
      <p:sp>
        <p:nvSpPr>
          <p:cNvPr id="3" name="Content Placeholder 2">
            <a:extLst>
              <a:ext uri="{FF2B5EF4-FFF2-40B4-BE49-F238E27FC236}">
                <a16:creationId xmlns:a16="http://schemas.microsoft.com/office/drawing/2014/main" id="{B7EAAEED-96EA-40AA-B063-88EEE98C0291}"/>
              </a:ext>
            </a:extLst>
          </p:cNvPr>
          <p:cNvSpPr>
            <a:spLocks noGrp="1"/>
          </p:cNvSpPr>
          <p:nvPr>
            <p:ph idx="1"/>
          </p:nvPr>
        </p:nvSpPr>
        <p:spPr/>
        <p:txBody>
          <a:bodyPr/>
          <a:lstStyle/>
          <a:p>
            <a:r>
              <a:rPr lang="en-US" dirty="0"/>
              <a:t>News of the revolution in Paris in February 1848 triggered upheavals in central Europe as well. </a:t>
            </a:r>
          </a:p>
          <a:p>
            <a:r>
              <a:rPr lang="en-US" dirty="0"/>
              <a:t>Revolutionary cries for change caused many German rulers to promise constitutions a free press, jury trials, and other liberal reforms. </a:t>
            </a:r>
          </a:p>
        </p:txBody>
      </p:sp>
    </p:spTree>
    <p:extLst>
      <p:ext uri="{BB962C8B-B14F-4D97-AF65-F5344CB8AC3E}">
        <p14:creationId xmlns:p14="http://schemas.microsoft.com/office/powerpoint/2010/main" val="2997888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760E8-4A72-4CB9-8D79-6374ED54B8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B076A9-8453-46C7-81DD-13B70CFA5ACF}"/>
              </a:ext>
            </a:extLst>
          </p:cNvPr>
          <p:cNvSpPr>
            <a:spLocks noGrp="1"/>
          </p:cNvSpPr>
          <p:nvPr>
            <p:ph idx="1"/>
          </p:nvPr>
        </p:nvSpPr>
        <p:spPr/>
        <p:txBody>
          <a:bodyPr/>
          <a:lstStyle/>
          <a:p>
            <a:r>
              <a:rPr lang="en-US" dirty="0"/>
              <a:t>In Prussia, concessions were also made to appease the revolutionaries. </a:t>
            </a:r>
          </a:p>
          <a:p>
            <a:r>
              <a:rPr lang="en-US" dirty="0"/>
              <a:t>King Frederick William IV (1840-1861) agreed to abolish  censorship, established a new constitution, and work for a united Germany. </a:t>
            </a:r>
          </a:p>
          <a:p>
            <a:pPr marL="0" indent="0">
              <a:buNone/>
            </a:pPr>
            <a:endParaRPr lang="en-US" dirty="0"/>
          </a:p>
          <a:p>
            <a:r>
              <a:rPr lang="en-US" dirty="0"/>
              <a:t>The last promise had its counterpart throughout all the German states as governments allowed elections by universal male suffrage from deputies to an all-German Confederation. </a:t>
            </a:r>
          </a:p>
          <a:p>
            <a:r>
              <a:rPr lang="en-US" dirty="0"/>
              <a:t>Its purpose was to fulfill a liberal and nationalist dream- the preparation of a constitution for a new united Germany. </a:t>
            </a:r>
          </a:p>
        </p:txBody>
      </p:sp>
    </p:spTree>
    <p:extLst>
      <p:ext uri="{BB962C8B-B14F-4D97-AF65-F5344CB8AC3E}">
        <p14:creationId xmlns:p14="http://schemas.microsoft.com/office/powerpoint/2010/main" val="2702428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74045-BC2D-4B1F-B077-CC2167E82F9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65938E-C208-4A4D-A692-56BEB5AB4CB0}"/>
              </a:ext>
            </a:extLst>
          </p:cNvPr>
          <p:cNvSpPr>
            <a:spLocks noGrp="1"/>
          </p:cNvSpPr>
          <p:nvPr>
            <p:ph idx="1"/>
          </p:nvPr>
        </p:nvSpPr>
        <p:spPr/>
        <p:txBody>
          <a:bodyPr/>
          <a:lstStyle/>
          <a:p>
            <a:r>
              <a:rPr lang="en-US" dirty="0"/>
              <a:t>This Frankfurt Assembly was dominated by well-educated, articulate, middle-class delegates, many of them professors, lawyers, and bureaucrats. </a:t>
            </a:r>
          </a:p>
          <a:p>
            <a:endParaRPr lang="en-US" dirty="0"/>
          </a:p>
          <a:p>
            <a:r>
              <a:rPr lang="en-US" dirty="0"/>
              <a:t>Supporters of a </a:t>
            </a:r>
            <a:r>
              <a:rPr lang="en-US" i="1" dirty="0" err="1"/>
              <a:t>Grossdeutsch</a:t>
            </a:r>
            <a:r>
              <a:rPr lang="en-US" dirty="0"/>
              <a:t> (“Big German”) solution wanted to include the German province of Austria, whereas proponents of a </a:t>
            </a:r>
            <a:r>
              <a:rPr lang="en-US" i="1" dirty="0" err="1"/>
              <a:t>Kleindeutsch</a:t>
            </a:r>
            <a:r>
              <a:rPr lang="en-US" dirty="0"/>
              <a:t> (“Small German”) solution favored excluding Austria and making the Prussian king the emperor of the new German state. </a:t>
            </a:r>
          </a:p>
        </p:txBody>
      </p:sp>
    </p:spTree>
    <p:extLst>
      <p:ext uri="{BB962C8B-B14F-4D97-AF65-F5344CB8AC3E}">
        <p14:creationId xmlns:p14="http://schemas.microsoft.com/office/powerpoint/2010/main" val="5572002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24EE-65CF-4E94-B0AF-95ED09C4EBF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5CCC85-FBED-4DD1-AA5B-B55F87261BC9}"/>
              </a:ext>
            </a:extLst>
          </p:cNvPr>
          <p:cNvSpPr>
            <a:spLocks noGrp="1"/>
          </p:cNvSpPr>
          <p:nvPr>
            <p:ph idx="1"/>
          </p:nvPr>
        </p:nvSpPr>
        <p:spPr/>
        <p:txBody>
          <a:bodyPr/>
          <a:lstStyle/>
          <a:p>
            <a:r>
              <a:rPr lang="en-US" dirty="0"/>
              <a:t>The problem was solved when the Austrians withdrew, leaving the field to the supporters of the </a:t>
            </a:r>
            <a:r>
              <a:rPr lang="en-US" i="1" dirty="0" err="1"/>
              <a:t>Kleindeutsch</a:t>
            </a:r>
            <a:r>
              <a:rPr lang="en-US" dirty="0"/>
              <a:t> solution. </a:t>
            </a:r>
          </a:p>
          <a:p>
            <a:pPr lvl="1"/>
            <a:r>
              <a:rPr lang="en-US" dirty="0"/>
              <a:t>Their victory was short-lived, however, as Frederick William IV  gruffly refused the assembly’s offer of the title of “emperor of the Germans” in March 1849 and ordered the Prussian delegates home. </a:t>
            </a:r>
          </a:p>
          <a:p>
            <a:pPr lvl="1"/>
            <a:endParaRPr lang="en-US" dirty="0"/>
          </a:p>
          <a:p>
            <a:pPr lvl="1"/>
            <a:r>
              <a:rPr lang="en-US" b="1" dirty="0"/>
              <a:t>The Frankfurt Assembly soon disbanded. </a:t>
            </a:r>
          </a:p>
        </p:txBody>
      </p:sp>
    </p:spTree>
    <p:extLst>
      <p:ext uri="{BB962C8B-B14F-4D97-AF65-F5344CB8AC3E}">
        <p14:creationId xmlns:p14="http://schemas.microsoft.com/office/powerpoint/2010/main" val="30814938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441EF-9656-4231-B237-CE7266ED11F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A61B1F-2D75-4386-90D0-E0FF1384C39A}"/>
              </a:ext>
            </a:extLst>
          </p:cNvPr>
          <p:cNvSpPr>
            <a:spLocks noGrp="1"/>
          </p:cNvSpPr>
          <p:nvPr>
            <p:ph idx="1"/>
          </p:nvPr>
        </p:nvSpPr>
        <p:spPr/>
        <p:txBody>
          <a:bodyPr/>
          <a:lstStyle/>
          <a:p>
            <a:r>
              <a:rPr lang="en-US" dirty="0"/>
              <a:t>Although some members spoke of using force, they had no real means of compelling the German rulers to accept the constitution they had drawn up. </a:t>
            </a:r>
          </a:p>
          <a:p>
            <a:endParaRPr lang="en-US" dirty="0"/>
          </a:p>
          <a:p>
            <a:pPr lvl="1"/>
            <a:r>
              <a:rPr lang="en-US" dirty="0"/>
              <a:t>The attempt of the German liberals at Frankfurt to create a German state had failed. </a:t>
            </a:r>
          </a:p>
        </p:txBody>
      </p:sp>
    </p:spTree>
    <p:extLst>
      <p:ext uri="{BB962C8B-B14F-4D97-AF65-F5344CB8AC3E}">
        <p14:creationId xmlns:p14="http://schemas.microsoft.com/office/powerpoint/2010/main" val="127342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C956-BBF4-4794-A9E4-45AC67D43034}"/>
              </a:ext>
            </a:extLst>
          </p:cNvPr>
          <p:cNvSpPr>
            <a:spLocks noGrp="1"/>
          </p:cNvSpPr>
          <p:nvPr>
            <p:ph type="title"/>
          </p:nvPr>
        </p:nvSpPr>
        <p:spPr/>
        <p:txBody>
          <a:bodyPr/>
          <a:lstStyle/>
          <a:p>
            <a:r>
              <a:rPr lang="en-US" dirty="0"/>
              <a:t>July Revolution </a:t>
            </a:r>
          </a:p>
        </p:txBody>
      </p:sp>
      <p:sp>
        <p:nvSpPr>
          <p:cNvPr id="3" name="Content Placeholder 2">
            <a:extLst>
              <a:ext uri="{FF2B5EF4-FFF2-40B4-BE49-F238E27FC236}">
                <a16:creationId xmlns:a16="http://schemas.microsoft.com/office/drawing/2014/main" id="{5A942E60-5740-4E0A-AE34-48ACCE4D0AA8}"/>
              </a:ext>
            </a:extLst>
          </p:cNvPr>
          <p:cNvSpPr>
            <a:spLocks noGrp="1"/>
          </p:cNvSpPr>
          <p:nvPr>
            <p:ph idx="1"/>
          </p:nvPr>
        </p:nvSpPr>
        <p:spPr/>
        <p:txBody>
          <a:bodyPr/>
          <a:lstStyle/>
          <a:p>
            <a:r>
              <a:rPr lang="en-US" dirty="0"/>
              <a:t>Charles’s actions produced an immediate rebellion- the July Revolution. </a:t>
            </a:r>
          </a:p>
          <a:p>
            <a:r>
              <a:rPr lang="en-US" dirty="0"/>
              <a:t>Barricades went up in Paris as a provisional government led by a group of moderate, propertied liberals was hastily formed and appealed to Louis-Philippe, the duke of Orleans, a cousin of Charles X, to become the constitutional king of France. </a:t>
            </a:r>
          </a:p>
          <a:p>
            <a:endParaRPr lang="en-US" dirty="0"/>
          </a:p>
          <a:p>
            <a:r>
              <a:rPr lang="en-US" dirty="0"/>
              <a:t>Charles X fled to Britain; a new monarchy had been born. </a:t>
            </a:r>
          </a:p>
        </p:txBody>
      </p:sp>
    </p:spTree>
    <p:extLst>
      <p:ext uri="{BB962C8B-B14F-4D97-AF65-F5344CB8AC3E}">
        <p14:creationId xmlns:p14="http://schemas.microsoft.com/office/powerpoint/2010/main" val="27805040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ADA26-0E93-4119-8171-A3321599A2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EF6D04-1BB5-4F7C-A16D-E923D7506118}"/>
              </a:ext>
            </a:extLst>
          </p:cNvPr>
          <p:cNvSpPr>
            <a:spLocks noGrp="1"/>
          </p:cNvSpPr>
          <p:nvPr>
            <p:ph idx="1"/>
          </p:nvPr>
        </p:nvSpPr>
        <p:spPr/>
        <p:txBody>
          <a:bodyPr/>
          <a:lstStyle/>
          <a:p>
            <a:r>
              <a:rPr lang="en-US" dirty="0"/>
              <a:t>The Austrian Empire also had its social, political, and nationalist grievances and needed only the news of the revolution in Paris to encourage it to erupt in flames in March 1848. </a:t>
            </a:r>
          </a:p>
          <a:p>
            <a:endParaRPr lang="en-US" dirty="0"/>
          </a:p>
          <a:p>
            <a:r>
              <a:rPr lang="en-US" dirty="0"/>
              <a:t>The Hungarian liberals under Louis Kossuth agitated for “commonwealth” status; they were willing to keep the Hapsburg monarch but wanted their own legislature. </a:t>
            </a:r>
          </a:p>
        </p:txBody>
      </p:sp>
    </p:spTree>
    <p:extLst>
      <p:ext uri="{BB962C8B-B14F-4D97-AF65-F5344CB8AC3E}">
        <p14:creationId xmlns:p14="http://schemas.microsoft.com/office/powerpoint/2010/main" val="10795591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7500D-EE94-48B5-814A-C6BA3B1903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7FC6AB-1E03-4616-8FF0-BBF1C63516A8}"/>
              </a:ext>
            </a:extLst>
          </p:cNvPr>
          <p:cNvSpPr>
            <a:spLocks noGrp="1"/>
          </p:cNvSpPr>
          <p:nvPr>
            <p:ph idx="1"/>
          </p:nvPr>
        </p:nvSpPr>
        <p:spPr/>
        <p:txBody>
          <a:bodyPr/>
          <a:lstStyle/>
          <a:p>
            <a:r>
              <a:rPr lang="en-US" dirty="0"/>
              <a:t>In March, demonstrations in Buda, Prague, and Vienna led to Metternich’s dismissal, and the arch symbol of the conservative order fled abroad. </a:t>
            </a:r>
          </a:p>
          <a:p>
            <a:endParaRPr lang="en-US" dirty="0"/>
          </a:p>
          <a:p>
            <a:r>
              <a:rPr lang="en-US" dirty="0"/>
              <a:t>In Vienna, revolutionary forces, carefully guided by the educated and propertied classes, took control of the capital and insisted that a constituent assembly be summoned to draw up a liberal constitution. </a:t>
            </a:r>
          </a:p>
        </p:txBody>
      </p:sp>
    </p:spTree>
    <p:extLst>
      <p:ext uri="{BB962C8B-B14F-4D97-AF65-F5344CB8AC3E}">
        <p14:creationId xmlns:p14="http://schemas.microsoft.com/office/powerpoint/2010/main" val="10750402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E20BD-9F95-4FA0-801C-4C815D43AA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939EDD9-6E34-4EEC-9BD3-5EDB5B14C637}"/>
              </a:ext>
            </a:extLst>
          </p:cNvPr>
          <p:cNvSpPr>
            <a:spLocks noGrp="1"/>
          </p:cNvSpPr>
          <p:nvPr>
            <p:ph idx="1"/>
          </p:nvPr>
        </p:nvSpPr>
        <p:spPr/>
        <p:txBody>
          <a:bodyPr/>
          <a:lstStyle/>
          <a:p>
            <a:r>
              <a:rPr lang="en-US" dirty="0"/>
              <a:t>Hungary was granted its wish for its own legislature, a separate national army, and control </a:t>
            </a:r>
            <a:r>
              <a:rPr lang="en-US" dirty="0" err="1"/>
              <a:t>ver</a:t>
            </a:r>
            <a:r>
              <a:rPr lang="en-US" dirty="0"/>
              <a:t> its foreign policy and budget. </a:t>
            </a:r>
          </a:p>
          <a:p>
            <a:endParaRPr lang="en-US" dirty="0"/>
          </a:p>
          <a:p>
            <a:r>
              <a:rPr lang="en-US" dirty="0"/>
              <a:t>Allegiance to the Hapsburg dynasty was not Hungary’s only tie to the Austrian Empire. </a:t>
            </a:r>
          </a:p>
          <a:p>
            <a:endParaRPr lang="en-US" dirty="0"/>
          </a:p>
          <a:p>
            <a:r>
              <a:rPr lang="en-US" dirty="0"/>
              <a:t>In Bohemia, the Czechs began to demand their own government as well. </a:t>
            </a:r>
          </a:p>
          <a:p>
            <a:pPr lvl="1"/>
            <a:r>
              <a:rPr lang="en-US" dirty="0"/>
              <a:t>Although Emperor Ferdinand I (1835-1848) and Austrian officials had made concessions to appease the revolutionaries, they awaited an opportunity to reestablish their firm control. </a:t>
            </a:r>
          </a:p>
        </p:txBody>
      </p:sp>
    </p:spTree>
    <p:extLst>
      <p:ext uri="{BB962C8B-B14F-4D97-AF65-F5344CB8AC3E}">
        <p14:creationId xmlns:p14="http://schemas.microsoft.com/office/powerpoint/2010/main" val="2623270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D4F98-7DBC-43A1-9A71-1D10643F61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0042AA-C10D-4642-B13F-0C1C7F4A567B}"/>
              </a:ext>
            </a:extLst>
          </p:cNvPr>
          <p:cNvSpPr>
            <a:spLocks noGrp="1"/>
          </p:cNvSpPr>
          <p:nvPr>
            <p:ph idx="1"/>
          </p:nvPr>
        </p:nvSpPr>
        <p:spPr/>
        <p:txBody>
          <a:bodyPr/>
          <a:lstStyle/>
          <a:p>
            <a:r>
              <a:rPr lang="en-US" dirty="0"/>
              <a:t>As in the German states, the conservatives were increasingly encouraged by the divisions between radical and moderate revolutionaries and played on the middle class fear of a working class social revolution. </a:t>
            </a:r>
          </a:p>
          <a:p>
            <a:pPr lvl="1"/>
            <a:r>
              <a:rPr lang="en-US" dirty="0"/>
              <a:t>Their first success came in June 1848 when a military force under General Alfred </a:t>
            </a:r>
            <a:r>
              <a:rPr lang="en-US" dirty="0" err="1"/>
              <a:t>Windischgratz</a:t>
            </a:r>
            <a:r>
              <a:rPr lang="en-US" dirty="0"/>
              <a:t> ruthlessly suppressed the Czech rebels in Prague. </a:t>
            </a:r>
          </a:p>
        </p:txBody>
      </p:sp>
    </p:spTree>
    <p:extLst>
      <p:ext uri="{BB962C8B-B14F-4D97-AF65-F5344CB8AC3E}">
        <p14:creationId xmlns:p14="http://schemas.microsoft.com/office/powerpoint/2010/main" val="35264593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49F06-1A05-4643-981B-70098D6C4B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F7206B-6F80-4CEA-B366-403FD348E21E}"/>
              </a:ext>
            </a:extLst>
          </p:cNvPr>
          <p:cNvSpPr>
            <a:spLocks noGrp="1"/>
          </p:cNvSpPr>
          <p:nvPr>
            <p:ph idx="1"/>
          </p:nvPr>
        </p:nvSpPr>
        <p:spPr/>
        <p:txBody>
          <a:bodyPr/>
          <a:lstStyle/>
          <a:p>
            <a:r>
              <a:rPr lang="en-US" dirty="0"/>
              <a:t>In October, the death of the minister for war at the hands of a Viennese mob gave </a:t>
            </a:r>
            <a:r>
              <a:rPr lang="en-US" dirty="0" err="1"/>
              <a:t>Windischgratz</a:t>
            </a:r>
            <a:r>
              <a:rPr lang="en-US" dirty="0"/>
              <a:t> the pretext for an attach on Vienna. </a:t>
            </a:r>
          </a:p>
          <a:p>
            <a:pPr lvl="1"/>
            <a:r>
              <a:rPr lang="en-US" dirty="0"/>
              <a:t>By the end of the month, radical rebels there had been crushed. </a:t>
            </a:r>
          </a:p>
          <a:p>
            <a:pPr lvl="1"/>
            <a:r>
              <a:rPr lang="en-US" dirty="0"/>
              <a:t>In December, the feebleminded Ferdinand I agreed to abdicate in favor of his nephew, </a:t>
            </a:r>
            <a:r>
              <a:rPr lang="en-US" b="1" dirty="0"/>
              <a:t>Francis Joseph I </a:t>
            </a:r>
            <a:r>
              <a:rPr lang="en-US" dirty="0"/>
              <a:t>(1848-1916), who worked vigorously to restore the imperial government in Hungary. </a:t>
            </a:r>
          </a:p>
        </p:txBody>
      </p:sp>
    </p:spTree>
    <p:extLst>
      <p:ext uri="{BB962C8B-B14F-4D97-AF65-F5344CB8AC3E}">
        <p14:creationId xmlns:p14="http://schemas.microsoft.com/office/powerpoint/2010/main" val="12400921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9BF86-4CA6-407D-A01B-E4B2B5DAD2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9F17E6-9B96-4E88-86D7-E21C5E856BB6}"/>
              </a:ext>
            </a:extLst>
          </p:cNvPr>
          <p:cNvSpPr>
            <a:spLocks noGrp="1"/>
          </p:cNvSpPr>
          <p:nvPr>
            <p:ph idx="1"/>
          </p:nvPr>
        </p:nvSpPr>
        <p:spPr/>
        <p:txBody>
          <a:bodyPr/>
          <a:lstStyle/>
          <a:p>
            <a:r>
              <a:rPr lang="en-US" dirty="0"/>
              <a:t>The Austrian armies, however, were unable to defeat </a:t>
            </a:r>
            <a:r>
              <a:rPr lang="en-US" dirty="0" err="1"/>
              <a:t>Kosuth’s</a:t>
            </a:r>
            <a:r>
              <a:rPr lang="en-US" dirty="0"/>
              <a:t> forces, and it was only through the intervention of Nicholas I, who sent a Russian army of 140,000 men to aid the Austrians, that the Hungarian revolution was finally crushed in 1849. </a:t>
            </a:r>
          </a:p>
          <a:p>
            <a:endParaRPr lang="en-US" dirty="0"/>
          </a:p>
          <a:p>
            <a:r>
              <a:rPr lang="en-US" b="1" dirty="0"/>
              <a:t>The revolutions in Austria had also failed. </a:t>
            </a:r>
          </a:p>
          <a:p>
            <a:endParaRPr lang="en-US" dirty="0"/>
          </a:p>
          <a:p>
            <a:r>
              <a:rPr lang="en-US" dirty="0"/>
              <a:t>Autocratic government was restored; emperor and propertied classes remained in control, and the numerous nationalities were still subject to the Austrian government. </a:t>
            </a:r>
          </a:p>
        </p:txBody>
      </p:sp>
    </p:spTree>
    <p:extLst>
      <p:ext uri="{BB962C8B-B14F-4D97-AF65-F5344CB8AC3E}">
        <p14:creationId xmlns:p14="http://schemas.microsoft.com/office/powerpoint/2010/main" val="39996654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0CC52-23E3-48CA-8006-AADAADCAFB88}"/>
              </a:ext>
            </a:extLst>
          </p:cNvPr>
          <p:cNvSpPr>
            <a:spLocks noGrp="1"/>
          </p:cNvSpPr>
          <p:nvPr>
            <p:ph type="title"/>
          </p:nvPr>
        </p:nvSpPr>
        <p:spPr/>
        <p:txBody>
          <a:bodyPr/>
          <a:lstStyle/>
          <a:p>
            <a:r>
              <a:rPr lang="en-US" dirty="0"/>
              <a:t>Revolts in the Italian States </a:t>
            </a:r>
          </a:p>
        </p:txBody>
      </p:sp>
      <p:sp>
        <p:nvSpPr>
          <p:cNvPr id="3" name="Content Placeholder 2">
            <a:extLst>
              <a:ext uri="{FF2B5EF4-FFF2-40B4-BE49-F238E27FC236}">
                <a16:creationId xmlns:a16="http://schemas.microsoft.com/office/drawing/2014/main" id="{60CFC50A-0254-45D0-9569-4252C8175D4A}"/>
              </a:ext>
            </a:extLst>
          </p:cNvPr>
          <p:cNvSpPr>
            <a:spLocks noGrp="1"/>
          </p:cNvSpPr>
          <p:nvPr>
            <p:ph idx="1"/>
          </p:nvPr>
        </p:nvSpPr>
        <p:spPr/>
        <p:txBody>
          <a:bodyPr/>
          <a:lstStyle/>
          <a:p>
            <a:r>
              <a:rPr lang="en-US" dirty="0"/>
              <a:t>The leadership of Italy’s risorgimento (“resurgence”) passed into the hands of </a:t>
            </a:r>
            <a:r>
              <a:rPr lang="en-US" b="1" dirty="0"/>
              <a:t>Giuseppe Mazzini </a:t>
            </a:r>
            <a:r>
              <a:rPr lang="en-US" dirty="0"/>
              <a:t>(1805-1872), a dedicated Italian nationalist who founded an organized known as Young Italy in 1831.</a:t>
            </a:r>
          </a:p>
          <a:p>
            <a:pPr lvl="1"/>
            <a:r>
              <a:rPr lang="en-US" dirty="0"/>
              <a:t>This group set as its goal the creation of a united Italian republic. </a:t>
            </a:r>
          </a:p>
          <a:p>
            <a:pPr lvl="1"/>
            <a:r>
              <a:rPr lang="en-US" dirty="0"/>
              <a:t>In his work </a:t>
            </a:r>
            <a:r>
              <a:rPr lang="en-US" i="1" u="sng" dirty="0"/>
              <a:t>The Duties of Man</a:t>
            </a:r>
            <a:r>
              <a:rPr lang="en-US" dirty="0"/>
              <a:t>, Mazzini urged Italians to dedicate their lives to the Italian nation. </a:t>
            </a:r>
          </a:p>
        </p:txBody>
      </p:sp>
    </p:spTree>
    <p:extLst>
      <p:ext uri="{BB962C8B-B14F-4D97-AF65-F5344CB8AC3E}">
        <p14:creationId xmlns:p14="http://schemas.microsoft.com/office/powerpoint/2010/main" val="2974676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EAD57-ABC7-46A6-AF71-F1F25F6B1AD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0B397E-3C24-48D2-A879-FEEDD0A04E60}"/>
              </a:ext>
            </a:extLst>
          </p:cNvPr>
          <p:cNvSpPr>
            <a:spLocks noGrp="1"/>
          </p:cNvSpPr>
          <p:nvPr>
            <p:ph idx="1"/>
          </p:nvPr>
        </p:nvSpPr>
        <p:spPr/>
        <p:txBody>
          <a:bodyPr/>
          <a:lstStyle/>
          <a:p>
            <a:r>
              <a:rPr lang="en-US" dirty="0"/>
              <a:t>A number of Italian women also took up Mazzini’s call.</a:t>
            </a:r>
          </a:p>
          <a:p>
            <a:r>
              <a:rPr lang="en-US" dirty="0"/>
              <a:t>Especially notable was </a:t>
            </a:r>
            <a:r>
              <a:rPr lang="en-US" b="1" dirty="0"/>
              <a:t>Cristina Belgioioso, </a:t>
            </a:r>
            <a:r>
              <a:rPr lang="en-US" dirty="0"/>
              <a:t>a wealthy aristocrat who worked to bring about Italian unification. </a:t>
            </a:r>
          </a:p>
          <a:p>
            <a:pPr lvl="1"/>
            <a:r>
              <a:rPr lang="en-US" dirty="0"/>
              <a:t>Pursued by the Austrian authorities, she fled to Paris and started a newspaper espousing the Italian cause. </a:t>
            </a:r>
          </a:p>
        </p:txBody>
      </p:sp>
    </p:spTree>
    <p:extLst>
      <p:ext uri="{BB962C8B-B14F-4D97-AF65-F5344CB8AC3E}">
        <p14:creationId xmlns:p14="http://schemas.microsoft.com/office/powerpoint/2010/main" val="2692910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6FF0A-B598-4E1C-9C4B-68E12B90D62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5089B8-BB8E-4146-A19C-8EB12C71A86D}"/>
              </a:ext>
            </a:extLst>
          </p:cNvPr>
          <p:cNvSpPr>
            <a:spLocks noGrp="1"/>
          </p:cNvSpPr>
          <p:nvPr>
            <p:ph idx="1"/>
          </p:nvPr>
        </p:nvSpPr>
        <p:spPr/>
        <p:txBody>
          <a:bodyPr/>
          <a:lstStyle/>
          <a:p>
            <a:r>
              <a:rPr lang="en-US" dirty="0"/>
              <a:t>The dreams of Mazzini and Belgioioso seemed on the verge of fulfillment when a number of Italian states rose in revolt in 1848. </a:t>
            </a:r>
          </a:p>
          <a:p>
            <a:endParaRPr lang="en-US" dirty="0"/>
          </a:p>
          <a:p>
            <a:r>
              <a:rPr lang="en-US" dirty="0"/>
              <a:t>Beginning in Sicily. Rebellions spread northward as ruler after ruler granted a constitution to his people. </a:t>
            </a:r>
          </a:p>
        </p:txBody>
      </p:sp>
    </p:spTree>
    <p:extLst>
      <p:ext uri="{BB962C8B-B14F-4D97-AF65-F5344CB8AC3E}">
        <p14:creationId xmlns:p14="http://schemas.microsoft.com/office/powerpoint/2010/main" val="708706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9630F-D2E6-456B-A14B-0A841B7974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C87956-DB2C-4DE2-BBAA-D97AE71EE2F9}"/>
              </a:ext>
            </a:extLst>
          </p:cNvPr>
          <p:cNvSpPr>
            <a:spLocks noGrp="1"/>
          </p:cNvSpPr>
          <p:nvPr>
            <p:ph idx="1"/>
          </p:nvPr>
        </p:nvSpPr>
        <p:spPr/>
        <p:txBody>
          <a:bodyPr/>
          <a:lstStyle/>
          <a:p>
            <a:r>
              <a:rPr lang="en-US" dirty="0"/>
              <a:t>The king of the northern Italian state of Piedmont, Charles Albert (1831-1849), took up the call and assumed the leadership for a war of liberation from Austrian domination. </a:t>
            </a:r>
          </a:p>
          <a:p>
            <a:endParaRPr lang="en-US" dirty="0"/>
          </a:p>
          <a:p>
            <a:pPr lvl="1"/>
            <a:r>
              <a:rPr lang="en-US" dirty="0"/>
              <a:t>His invasion of Lombardy proved unsuccessful, however, and by 1849, the Austrians had reestablished complete control over Lombardy and Venetia. </a:t>
            </a:r>
          </a:p>
          <a:p>
            <a:pPr lvl="1"/>
            <a:endParaRPr lang="en-US" b="1" dirty="0"/>
          </a:p>
          <a:p>
            <a:pPr lvl="1"/>
            <a:r>
              <a:rPr lang="en-US" b="1" dirty="0"/>
              <a:t>Only Piedmont was able to keep its liberal constitution. </a:t>
            </a:r>
          </a:p>
        </p:txBody>
      </p:sp>
    </p:spTree>
    <p:extLst>
      <p:ext uri="{BB962C8B-B14F-4D97-AF65-F5344CB8AC3E}">
        <p14:creationId xmlns:p14="http://schemas.microsoft.com/office/powerpoint/2010/main" val="3190612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5DE1-5085-44D8-A6FD-FFE546299EF5}"/>
              </a:ext>
            </a:extLst>
          </p:cNvPr>
          <p:cNvSpPr>
            <a:spLocks noGrp="1"/>
          </p:cNvSpPr>
          <p:nvPr>
            <p:ph type="title"/>
          </p:nvPr>
        </p:nvSpPr>
        <p:spPr/>
        <p:txBody>
          <a:bodyPr/>
          <a:lstStyle/>
          <a:p>
            <a:r>
              <a:rPr lang="en-US" dirty="0"/>
              <a:t>Louis-Philippe </a:t>
            </a:r>
          </a:p>
        </p:txBody>
      </p:sp>
      <p:sp>
        <p:nvSpPr>
          <p:cNvPr id="3" name="Content Placeholder 2">
            <a:extLst>
              <a:ext uri="{FF2B5EF4-FFF2-40B4-BE49-F238E27FC236}">
                <a16:creationId xmlns:a16="http://schemas.microsoft.com/office/drawing/2014/main" id="{4B4191E0-3846-44ED-A335-1BAE4949B7C0}"/>
              </a:ext>
            </a:extLst>
          </p:cNvPr>
          <p:cNvSpPr>
            <a:spLocks noGrp="1"/>
          </p:cNvSpPr>
          <p:nvPr>
            <p:ph idx="1"/>
          </p:nvPr>
        </p:nvSpPr>
        <p:spPr/>
        <p:txBody>
          <a:bodyPr/>
          <a:lstStyle/>
          <a:p>
            <a:r>
              <a:rPr lang="en-US" b="1" dirty="0"/>
              <a:t>Louis-Philippe</a:t>
            </a:r>
            <a:r>
              <a:rPr lang="en-US" dirty="0"/>
              <a:t> (1830-1848) was soon called the bourgeois monarch because political support for his rule came from the upper middle class. </a:t>
            </a:r>
          </a:p>
          <a:p>
            <a:endParaRPr lang="en-US" dirty="0"/>
          </a:p>
          <a:p>
            <a:pPr lvl="1"/>
            <a:r>
              <a:rPr lang="en-US" dirty="0"/>
              <a:t>Louis-Philippe even dressed like a member of the middle class in business suits and hats. </a:t>
            </a:r>
          </a:p>
          <a:p>
            <a:pPr lvl="1"/>
            <a:r>
              <a:rPr lang="en-US" dirty="0"/>
              <a:t>Constitutional changes that favored the interest of the upper bourgeoisie were instituted. </a:t>
            </a:r>
          </a:p>
          <a:p>
            <a:pPr lvl="1"/>
            <a:endParaRPr lang="en-US" dirty="0"/>
          </a:p>
          <a:p>
            <a:pPr lvl="1"/>
            <a:r>
              <a:rPr lang="en-US" dirty="0"/>
              <a:t>Financial qualifications for voting were reduced yet remained sufficiently high that the number of voters only increased from 100,000 to barely 200,000, guaranteeing that only the wealthiest people would vote. </a:t>
            </a:r>
          </a:p>
        </p:txBody>
      </p:sp>
    </p:spTree>
    <p:extLst>
      <p:ext uri="{BB962C8B-B14F-4D97-AF65-F5344CB8AC3E}">
        <p14:creationId xmlns:p14="http://schemas.microsoft.com/office/powerpoint/2010/main" val="32312005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B06A-23B2-454F-B6FE-0E65C1003E39}"/>
              </a:ext>
            </a:extLst>
          </p:cNvPr>
          <p:cNvSpPr>
            <a:spLocks noGrp="1"/>
          </p:cNvSpPr>
          <p:nvPr>
            <p:ph type="title"/>
          </p:nvPr>
        </p:nvSpPr>
        <p:spPr/>
        <p:txBody>
          <a:bodyPr/>
          <a:lstStyle/>
          <a:p>
            <a:r>
              <a:rPr lang="en-US" dirty="0"/>
              <a:t>The Failures of 1848 </a:t>
            </a:r>
          </a:p>
        </p:txBody>
      </p:sp>
      <p:sp>
        <p:nvSpPr>
          <p:cNvPr id="3" name="Content Placeholder 2">
            <a:extLst>
              <a:ext uri="{FF2B5EF4-FFF2-40B4-BE49-F238E27FC236}">
                <a16:creationId xmlns:a16="http://schemas.microsoft.com/office/drawing/2014/main" id="{6159A781-29AD-4BD6-9BB8-E98C766ADDBA}"/>
              </a:ext>
            </a:extLst>
          </p:cNvPr>
          <p:cNvSpPr>
            <a:spLocks noGrp="1"/>
          </p:cNvSpPr>
          <p:nvPr>
            <p:ph idx="1"/>
          </p:nvPr>
        </p:nvSpPr>
        <p:spPr>
          <a:xfrm>
            <a:off x="1251678" y="1371600"/>
            <a:ext cx="10178322" cy="5348177"/>
          </a:xfrm>
        </p:spPr>
        <p:txBody>
          <a:bodyPr/>
          <a:lstStyle/>
          <a:p>
            <a:r>
              <a:rPr lang="en-US" dirty="0"/>
              <a:t>Throughout Europe in 1848, popular revolts had initiated revolutionary upheavals that had led to the formation of liberal constitutions and liberal governments. </a:t>
            </a:r>
          </a:p>
          <a:p>
            <a:endParaRPr lang="en-US" sz="2400" b="1" i="1" u="sng" dirty="0"/>
          </a:p>
          <a:p>
            <a:r>
              <a:rPr lang="en-US" sz="2400" b="1" i="1" u="sng" dirty="0"/>
              <a:t>The revolutionaries had made the revolutions possible, but divisions soon shattered their ranks. </a:t>
            </a:r>
          </a:p>
          <a:p>
            <a:pPr marL="0" indent="0">
              <a:buNone/>
            </a:pPr>
            <a:endParaRPr lang="en-US" sz="2400" b="1" i="1" u="sng" dirty="0"/>
          </a:p>
          <a:p>
            <a:r>
              <a:rPr lang="en-US" sz="2400" b="1" i="1" u="sng" dirty="0"/>
              <a:t>As radicals pushed for universal male suffrage, liberals everywhere pulled back. Concerned about their property and security, they rallied to the old ruling classes for the sake of order and out of fear of social revolution by the working classes. </a:t>
            </a:r>
          </a:p>
          <a:p>
            <a:pPr lvl="1"/>
            <a:r>
              <a:rPr lang="en-US" dirty="0"/>
              <a:t>All too soon, established governments were back in power. </a:t>
            </a:r>
          </a:p>
        </p:txBody>
      </p:sp>
    </p:spTree>
    <p:extLst>
      <p:ext uri="{BB962C8B-B14F-4D97-AF65-F5344CB8AC3E}">
        <p14:creationId xmlns:p14="http://schemas.microsoft.com/office/powerpoint/2010/main" val="29750480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0356-3B5F-48F2-95CA-BD6E50F598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7CF7B6-EF41-4AC7-9A34-CA43ECB4AFE4}"/>
              </a:ext>
            </a:extLst>
          </p:cNvPr>
          <p:cNvSpPr>
            <a:spLocks noGrp="1"/>
          </p:cNvSpPr>
          <p:nvPr>
            <p:ph idx="1"/>
          </p:nvPr>
        </p:nvSpPr>
        <p:spPr>
          <a:xfrm>
            <a:off x="1251678" y="2286001"/>
            <a:ext cx="10178322" cy="4189614"/>
          </a:xfrm>
        </p:spPr>
        <p:txBody>
          <a:bodyPr>
            <a:normAutofit/>
          </a:bodyPr>
          <a:lstStyle/>
          <a:p>
            <a:r>
              <a:rPr lang="en-US" sz="2800" dirty="0"/>
              <a:t>In 1848, nationalities everywhere had also revolted in pursuit of self-government. </a:t>
            </a:r>
          </a:p>
          <a:p>
            <a:endParaRPr lang="en-US" sz="2800" dirty="0"/>
          </a:p>
          <a:p>
            <a:r>
              <a:rPr lang="en-US" sz="2800" dirty="0"/>
              <a:t>Though the Hungarians demanded autonomy from the Austrians, at the same tie they refused the same to their minorities- the Slovenes, Croats, and Serbs. </a:t>
            </a:r>
          </a:p>
          <a:p>
            <a:pPr lvl="1"/>
            <a:r>
              <a:rPr lang="en-US" sz="2800" b="1" dirty="0"/>
              <a:t>Instead of joining together against the old empire, minorities fought each other. </a:t>
            </a:r>
          </a:p>
        </p:txBody>
      </p:sp>
    </p:spTree>
    <p:extLst>
      <p:ext uri="{BB962C8B-B14F-4D97-AF65-F5344CB8AC3E}">
        <p14:creationId xmlns:p14="http://schemas.microsoft.com/office/powerpoint/2010/main" val="11940405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5163-94B7-4CA9-9F3F-A8043FCE9F4E}"/>
              </a:ext>
            </a:extLst>
          </p:cNvPr>
          <p:cNvSpPr>
            <a:spLocks noGrp="1"/>
          </p:cNvSpPr>
          <p:nvPr>
            <p:ph type="title"/>
          </p:nvPr>
        </p:nvSpPr>
        <p:spPr/>
        <p:txBody>
          <a:bodyPr/>
          <a:lstStyle/>
          <a:p>
            <a:r>
              <a:rPr lang="en-US" dirty="0"/>
              <a:t>The growth of the united states </a:t>
            </a:r>
          </a:p>
        </p:txBody>
      </p:sp>
      <p:sp>
        <p:nvSpPr>
          <p:cNvPr id="3" name="Content Placeholder 2">
            <a:extLst>
              <a:ext uri="{FF2B5EF4-FFF2-40B4-BE49-F238E27FC236}">
                <a16:creationId xmlns:a16="http://schemas.microsoft.com/office/drawing/2014/main" id="{3550E19F-45CC-4803-B1E3-A55D4BC82B13}"/>
              </a:ext>
            </a:extLst>
          </p:cNvPr>
          <p:cNvSpPr>
            <a:spLocks noGrp="1"/>
          </p:cNvSpPr>
          <p:nvPr>
            <p:ph idx="1"/>
          </p:nvPr>
        </p:nvSpPr>
        <p:spPr/>
        <p:txBody>
          <a:bodyPr>
            <a:normAutofit/>
          </a:bodyPr>
          <a:lstStyle/>
          <a:p>
            <a:r>
              <a:rPr lang="en-US" sz="2800" dirty="0"/>
              <a:t>The U.S. Constitution, ratified in 1789, committed the United States to two of the major forces of the first half of the 19</a:t>
            </a:r>
            <a:r>
              <a:rPr lang="en-US" sz="2800" baseline="30000" dirty="0"/>
              <a:t>th</a:t>
            </a:r>
            <a:r>
              <a:rPr lang="en-US" sz="2800" dirty="0"/>
              <a:t> century, liberalism and nationalism. </a:t>
            </a:r>
          </a:p>
          <a:p>
            <a:endParaRPr lang="en-US" sz="2800" dirty="0"/>
          </a:p>
          <a:p>
            <a:r>
              <a:rPr lang="en-US" sz="2800" dirty="0"/>
              <a:t>Bitter conflict erupted between the Federalists and the Republicans. </a:t>
            </a:r>
          </a:p>
        </p:txBody>
      </p:sp>
    </p:spTree>
    <p:extLst>
      <p:ext uri="{BB962C8B-B14F-4D97-AF65-F5344CB8AC3E}">
        <p14:creationId xmlns:p14="http://schemas.microsoft.com/office/powerpoint/2010/main" val="8151827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F24EE-04BB-4BEC-A491-B205FD1119B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6ED632-D7C0-4654-A8F7-DD4E43AC4B48}"/>
              </a:ext>
            </a:extLst>
          </p:cNvPr>
          <p:cNvSpPr>
            <a:spLocks noGrp="1"/>
          </p:cNvSpPr>
          <p:nvPr>
            <p:ph idx="1"/>
          </p:nvPr>
        </p:nvSpPr>
        <p:spPr/>
        <p:txBody>
          <a:bodyPr>
            <a:normAutofit/>
          </a:bodyPr>
          <a:lstStyle/>
          <a:p>
            <a:r>
              <a:rPr lang="en-US" sz="2800" i="1" dirty="0"/>
              <a:t>Led by </a:t>
            </a:r>
            <a:r>
              <a:rPr lang="en-US" sz="2800" b="1" i="1" dirty="0"/>
              <a:t>Alexander Hamilton </a:t>
            </a:r>
            <a:r>
              <a:rPr lang="en-US" sz="2800" i="1" dirty="0"/>
              <a:t>(1757-1804), the Federalists favored a financial program that would establish a strong central government. </a:t>
            </a:r>
          </a:p>
          <a:p>
            <a:endParaRPr lang="en-US" sz="2800" i="1" dirty="0"/>
          </a:p>
          <a:p>
            <a:r>
              <a:rPr lang="en-US" sz="2800" i="1" dirty="0"/>
              <a:t>The Republicans guided by </a:t>
            </a:r>
            <a:r>
              <a:rPr lang="en-US" sz="2800" b="1" i="1" dirty="0"/>
              <a:t>Thomas Jefferson </a:t>
            </a:r>
            <a:r>
              <a:rPr lang="en-US" sz="2800" i="1" dirty="0"/>
              <a:t>(1743-1826) and James Madison (1751-1836), feared centralization and its consequences for popular liberties. </a:t>
            </a:r>
          </a:p>
        </p:txBody>
      </p:sp>
    </p:spTree>
    <p:extLst>
      <p:ext uri="{BB962C8B-B14F-4D97-AF65-F5344CB8AC3E}">
        <p14:creationId xmlns:p14="http://schemas.microsoft.com/office/powerpoint/2010/main" val="29315287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96489-908E-44D7-A449-ED574504F8D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67D97E-BD4F-49CE-9253-015F62A58A92}"/>
              </a:ext>
            </a:extLst>
          </p:cNvPr>
          <p:cNvSpPr>
            <a:spLocks noGrp="1"/>
          </p:cNvSpPr>
          <p:nvPr>
            <p:ph idx="1"/>
          </p:nvPr>
        </p:nvSpPr>
        <p:spPr/>
        <p:txBody>
          <a:bodyPr>
            <a:normAutofit/>
          </a:bodyPr>
          <a:lstStyle/>
          <a:p>
            <a:r>
              <a:rPr lang="en-US" sz="2400" dirty="0"/>
              <a:t>These divisions were intensified by European rivalries because the Federalists were pro-British and the Republicans pro-French. </a:t>
            </a:r>
          </a:p>
          <a:p>
            <a:endParaRPr lang="en-US" sz="2400" dirty="0"/>
          </a:p>
          <a:p>
            <a:pPr lvl="1"/>
            <a:r>
              <a:rPr lang="en-US" sz="2400" b="1" i="1" dirty="0"/>
              <a:t>The successful conclusion of the War of 1812 brought an end to the Federalists, who had opposed the war, while the surge of national feeling generated by the war served to heal the nation’s divisions. </a:t>
            </a:r>
          </a:p>
        </p:txBody>
      </p:sp>
    </p:spTree>
    <p:extLst>
      <p:ext uri="{BB962C8B-B14F-4D97-AF65-F5344CB8AC3E}">
        <p14:creationId xmlns:p14="http://schemas.microsoft.com/office/powerpoint/2010/main" val="11773235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4869D-8670-4F07-9B51-6B5F445035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A0C4CD6-0A75-4596-A7CE-682E1A12D3E2}"/>
              </a:ext>
            </a:extLst>
          </p:cNvPr>
          <p:cNvSpPr>
            <a:spLocks noGrp="1"/>
          </p:cNvSpPr>
          <p:nvPr>
            <p:ph idx="1"/>
          </p:nvPr>
        </p:nvSpPr>
        <p:spPr/>
        <p:txBody>
          <a:bodyPr/>
          <a:lstStyle/>
          <a:p>
            <a:r>
              <a:rPr lang="en-US" dirty="0"/>
              <a:t>Another strong force for national unity came from the Supreme Court while </a:t>
            </a:r>
            <a:r>
              <a:rPr lang="en-US" b="1" dirty="0"/>
              <a:t>John Marshall</a:t>
            </a:r>
            <a:r>
              <a:rPr lang="en-US" dirty="0"/>
              <a:t> (1755-1835) was chief justice from 1801-1835. </a:t>
            </a:r>
          </a:p>
          <a:p>
            <a:pPr lvl="1"/>
            <a:r>
              <a:rPr lang="en-US" dirty="0"/>
              <a:t>Marshall made the Supreme Court into an important national institution by asserting the right of the Court to overrule an act of Congress if the Court found it to be in violation of the Constitution. </a:t>
            </a:r>
          </a:p>
          <a:p>
            <a:pPr lvl="1"/>
            <a:endParaRPr lang="en-US" dirty="0"/>
          </a:p>
          <a:p>
            <a:pPr lvl="1"/>
            <a:r>
              <a:rPr lang="en-US" dirty="0"/>
              <a:t>Under Marshall, the Supreme Court contributed further to establishing the supremacy of the national government by curbing the actions of state courts and legislatures. </a:t>
            </a:r>
          </a:p>
        </p:txBody>
      </p:sp>
    </p:spTree>
    <p:extLst>
      <p:ext uri="{BB962C8B-B14F-4D97-AF65-F5344CB8AC3E}">
        <p14:creationId xmlns:p14="http://schemas.microsoft.com/office/powerpoint/2010/main" val="15597137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23D21-781D-4DF7-B969-45A19476C681}"/>
              </a:ext>
            </a:extLst>
          </p:cNvPr>
          <p:cNvSpPr>
            <a:spLocks noGrp="1"/>
          </p:cNvSpPr>
          <p:nvPr>
            <p:ph type="title"/>
          </p:nvPr>
        </p:nvSpPr>
        <p:spPr/>
        <p:txBody>
          <a:bodyPr/>
          <a:lstStyle/>
          <a:p>
            <a:r>
              <a:rPr lang="en-US" dirty="0"/>
              <a:t>Jacksonian Democracy </a:t>
            </a:r>
          </a:p>
        </p:txBody>
      </p:sp>
      <p:sp>
        <p:nvSpPr>
          <p:cNvPr id="3" name="Content Placeholder 2">
            <a:extLst>
              <a:ext uri="{FF2B5EF4-FFF2-40B4-BE49-F238E27FC236}">
                <a16:creationId xmlns:a16="http://schemas.microsoft.com/office/drawing/2014/main" id="{260D1E2D-9BD0-4D90-9180-78E935576F3B}"/>
              </a:ext>
            </a:extLst>
          </p:cNvPr>
          <p:cNvSpPr>
            <a:spLocks noGrp="1"/>
          </p:cNvSpPr>
          <p:nvPr>
            <p:ph idx="1"/>
          </p:nvPr>
        </p:nvSpPr>
        <p:spPr>
          <a:xfrm>
            <a:off x="1251678" y="2286001"/>
            <a:ext cx="10178322" cy="4082901"/>
          </a:xfrm>
        </p:spPr>
        <p:txBody>
          <a:bodyPr/>
          <a:lstStyle/>
          <a:p>
            <a:r>
              <a:rPr lang="en-US" sz="2400" dirty="0"/>
              <a:t>The election of Andrew Jackson (1767-1845) as president in 1828 opened a new era in American politics. </a:t>
            </a:r>
          </a:p>
          <a:p>
            <a:endParaRPr lang="en-US" sz="2400" dirty="0"/>
          </a:p>
          <a:p>
            <a:pPr lvl="1"/>
            <a:r>
              <a:rPr lang="en-US" sz="2400" b="1" i="1" u="sng" dirty="0"/>
              <a:t>Jacksonian democracy </a:t>
            </a:r>
            <a:r>
              <a:rPr lang="en-US" sz="2400" dirty="0"/>
              <a:t>introduced mass democratic politics. </a:t>
            </a:r>
          </a:p>
          <a:p>
            <a:pPr lvl="1"/>
            <a:r>
              <a:rPr lang="en-US" sz="2400" dirty="0"/>
              <a:t>The electorate was expanded by dropping traditional property qualifications; by the 1830s, suffrage had been extended to almost all adult white males. </a:t>
            </a:r>
          </a:p>
          <a:p>
            <a:pPr lvl="1"/>
            <a:endParaRPr lang="en-US" dirty="0"/>
          </a:p>
          <a:p>
            <a:pPr lvl="1"/>
            <a:endParaRPr lang="en-US" dirty="0"/>
          </a:p>
        </p:txBody>
      </p:sp>
    </p:spTree>
    <p:extLst>
      <p:ext uri="{BB962C8B-B14F-4D97-AF65-F5344CB8AC3E}">
        <p14:creationId xmlns:p14="http://schemas.microsoft.com/office/powerpoint/2010/main" val="19388791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C2015-CA0B-4342-8351-5923CF3190E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3641F4-07DB-4600-80E8-05E9E23B23E4}"/>
              </a:ext>
            </a:extLst>
          </p:cNvPr>
          <p:cNvSpPr>
            <a:spLocks noGrp="1"/>
          </p:cNvSpPr>
          <p:nvPr>
            <p:ph idx="1"/>
          </p:nvPr>
        </p:nvSpPr>
        <p:spPr/>
        <p:txBody>
          <a:bodyPr/>
          <a:lstStyle/>
          <a:p>
            <a:r>
              <a:rPr lang="en-US" dirty="0"/>
              <a:t>During the period from 1815 to 1850, the traditional liberal belief in the improvement of human beings was also given concrete expression. </a:t>
            </a:r>
          </a:p>
          <a:p>
            <a:endParaRPr lang="en-US" dirty="0"/>
          </a:p>
          <a:p>
            <a:r>
              <a:rPr lang="en-US" dirty="0"/>
              <a:t>Americans developed detention schools for juvenile delinquents and new penal institutions, both motivated by the liberal belief that the right kind of environment would rehabilitate those in need of it. </a:t>
            </a:r>
          </a:p>
        </p:txBody>
      </p:sp>
    </p:spTree>
    <p:extLst>
      <p:ext uri="{BB962C8B-B14F-4D97-AF65-F5344CB8AC3E}">
        <p14:creationId xmlns:p14="http://schemas.microsoft.com/office/powerpoint/2010/main" val="364030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C4F96-0E4B-4EE9-99B3-E3A6C9D25E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D0648E-4571-4632-8A19-31411E376434}"/>
              </a:ext>
            </a:extLst>
          </p:cNvPr>
          <p:cNvSpPr>
            <a:spLocks noGrp="1"/>
          </p:cNvSpPr>
          <p:nvPr>
            <p:ph idx="1"/>
          </p:nvPr>
        </p:nvSpPr>
        <p:spPr/>
        <p:txBody>
          <a:bodyPr/>
          <a:lstStyle/>
          <a:p>
            <a:r>
              <a:rPr lang="en-US" dirty="0"/>
              <a:t>The upper middle class, the bourgeois monarchy represented the stopping place for political progress. </a:t>
            </a:r>
          </a:p>
          <a:p>
            <a:endParaRPr lang="en-US" dirty="0"/>
          </a:p>
          <a:p>
            <a:r>
              <a:rPr lang="en-US" dirty="0"/>
              <a:t>The lesser bourgeoisie and the Parisian working class had been completely excluded from political power. </a:t>
            </a:r>
          </a:p>
        </p:txBody>
      </p:sp>
    </p:spTree>
    <p:extLst>
      <p:ext uri="{BB962C8B-B14F-4D97-AF65-F5344CB8AC3E}">
        <p14:creationId xmlns:p14="http://schemas.microsoft.com/office/powerpoint/2010/main" val="1994383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0F093-1E4B-449C-A9A1-B6A87F8F5F9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904361-6D4C-4688-955B-2982E7D07762}"/>
              </a:ext>
            </a:extLst>
          </p:cNvPr>
          <p:cNvSpPr>
            <a:spLocks noGrp="1"/>
          </p:cNvSpPr>
          <p:nvPr>
            <p:ph idx="1"/>
          </p:nvPr>
        </p:nvSpPr>
        <p:spPr/>
        <p:txBody>
          <a:bodyPr/>
          <a:lstStyle/>
          <a:p>
            <a:r>
              <a:rPr lang="en-US" dirty="0"/>
              <a:t>The rapid expansion of French industry in the 1830s and 1840s gave rise to and industrial working class concentrated in certain urban areas. </a:t>
            </a:r>
          </a:p>
          <a:p>
            <a:endParaRPr lang="en-US" dirty="0"/>
          </a:p>
          <a:p>
            <a:r>
              <a:rPr lang="en-US" dirty="0"/>
              <a:t>Terrible working and living conditions and the periodic economic crises that created high levels of unemployment led to worker unrest and sporadic outbursts of violence. </a:t>
            </a:r>
          </a:p>
        </p:txBody>
      </p:sp>
    </p:spTree>
    <p:extLst>
      <p:ext uri="{BB962C8B-B14F-4D97-AF65-F5344CB8AC3E}">
        <p14:creationId xmlns:p14="http://schemas.microsoft.com/office/powerpoint/2010/main" val="3406916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24A5E-7A1D-4209-A649-7F2F40AE48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AEF70C-04A3-417C-9F6B-66F7AFC1F71D}"/>
              </a:ext>
            </a:extLst>
          </p:cNvPr>
          <p:cNvSpPr>
            <a:spLocks noGrp="1"/>
          </p:cNvSpPr>
          <p:nvPr>
            <p:ph idx="1"/>
          </p:nvPr>
        </p:nvSpPr>
        <p:spPr/>
        <p:txBody>
          <a:bodyPr/>
          <a:lstStyle/>
          <a:p>
            <a:r>
              <a:rPr lang="en-US" dirty="0"/>
              <a:t>Even in the legislature- the Chamber of Deputies- there were differences of opinion about the bourgeois monarchy and the direction in which it should grow. </a:t>
            </a:r>
          </a:p>
          <a:p>
            <a:endParaRPr lang="en-US" dirty="0"/>
          </a:p>
          <a:p>
            <a:r>
              <a:rPr lang="en-US" dirty="0"/>
              <a:t>Two groups rapidly emerged, although both were composed of upper-middle-class representatives. </a:t>
            </a:r>
          </a:p>
          <a:p>
            <a:r>
              <a:rPr lang="en-US" dirty="0"/>
              <a:t> </a:t>
            </a:r>
            <a:r>
              <a:rPr lang="en-US" b="1" i="1" dirty="0"/>
              <a:t>1. The Party of Movement </a:t>
            </a:r>
          </a:p>
          <a:p>
            <a:r>
              <a:rPr lang="en-US" b="1" i="1" dirty="0"/>
              <a:t>2. The Party of Resistance </a:t>
            </a:r>
          </a:p>
        </p:txBody>
      </p:sp>
    </p:spTree>
    <p:extLst>
      <p:ext uri="{BB962C8B-B14F-4D97-AF65-F5344CB8AC3E}">
        <p14:creationId xmlns:p14="http://schemas.microsoft.com/office/powerpoint/2010/main" val="50477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DC19-661C-4DE7-B9CD-7EF5CDB1EFB4}"/>
              </a:ext>
            </a:extLst>
          </p:cNvPr>
          <p:cNvSpPr>
            <a:spLocks noGrp="1"/>
          </p:cNvSpPr>
          <p:nvPr>
            <p:ph type="title"/>
          </p:nvPr>
        </p:nvSpPr>
        <p:spPr/>
        <p:txBody>
          <a:bodyPr/>
          <a:lstStyle/>
          <a:p>
            <a:r>
              <a:rPr lang="en-US" dirty="0"/>
              <a:t>The party of movement </a:t>
            </a:r>
          </a:p>
        </p:txBody>
      </p:sp>
      <p:sp>
        <p:nvSpPr>
          <p:cNvPr id="3" name="Content Placeholder 2">
            <a:extLst>
              <a:ext uri="{FF2B5EF4-FFF2-40B4-BE49-F238E27FC236}">
                <a16:creationId xmlns:a16="http://schemas.microsoft.com/office/drawing/2014/main" id="{9D24A728-2B94-4AF3-A15E-537F550353A9}"/>
              </a:ext>
            </a:extLst>
          </p:cNvPr>
          <p:cNvSpPr>
            <a:spLocks noGrp="1"/>
          </p:cNvSpPr>
          <p:nvPr>
            <p:ph idx="1"/>
          </p:nvPr>
        </p:nvSpPr>
        <p:spPr/>
        <p:txBody>
          <a:bodyPr>
            <a:normAutofit/>
          </a:bodyPr>
          <a:lstStyle/>
          <a:p>
            <a:r>
              <a:rPr lang="en-US" sz="2800" dirty="0"/>
              <a:t>Led by </a:t>
            </a:r>
            <a:r>
              <a:rPr lang="en-US" sz="2800" b="1" dirty="0"/>
              <a:t>Adolphe Thiers</a:t>
            </a:r>
            <a:r>
              <a:rPr lang="en-US" sz="2800" dirty="0"/>
              <a:t>, favored ministerial responsibility, the pursuit of an active foreign policy, and limited expansion of the franchise. </a:t>
            </a:r>
          </a:p>
        </p:txBody>
      </p:sp>
    </p:spTree>
    <p:extLst>
      <p:ext uri="{BB962C8B-B14F-4D97-AF65-F5344CB8AC3E}">
        <p14:creationId xmlns:p14="http://schemas.microsoft.com/office/powerpoint/2010/main" val="387536775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507</TotalTime>
  <Words>3275</Words>
  <Application>Microsoft Office PowerPoint</Application>
  <PresentationFormat>Widescreen</PresentationFormat>
  <Paragraphs>216</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Gill Sans MT</vt:lpstr>
      <vt:lpstr>Impact</vt:lpstr>
      <vt:lpstr>Badge</vt:lpstr>
      <vt:lpstr>Chapter 21 Section 3: </vt:lpstr>
      <vt:lpstr>PowerPoint Presentation</vt:lpstr>
      <vt:lpstr>Another French Revolution </vt:lpstr>
      <vt:lpstr>July Revolution </vt:lpstr>
      <vt:lpstr>Louis-Philippe </vt:lpstr>
      <vt:lpstr>PowerPoint Presentation</vt:lpstr>
      <vt:lpstr>PowerPoint Presentation</vt:lpstr>
      <vt:lpstr>PowerPoint Presentation</vt:lpstr>
      <vt:lpstr>The party of movement </vt:lpstr>
      <vt:lpstr>The party of resistance </vt:lpstr>
      <vt:lpstr>PowerPoint Presentation</vt:lpstr>
      <vt:lpstr>Revolutionary Outbursts in Belgium, Poland, and Italy </vt:lpstr>
      <vt:lpstr>PowerPoint Presentation</vt:lpstr>
      <vt:lpstr>PowerPoint Presentation</vt:lpstr>
      <vt:lpstr>Reform in Great Britain </vt:lpstr>
      <vt:lpstr>Whigs </vt:lpstr>
      <vt:lpstr>PowerPoint Presentation</vt:lpstr>
      <vt:lpstr>PowerPoint Presentation</vt:lpstr>
      <vt:lpstr>PowerPoint Presentation</vt:lpstr>
      <vt:lpstr>PowerPoint Presentation</vt:lpstr>
      <vt:lpstr>Anti-Corn Law League </vt:lpstr>
      <vt:lpstr>PowerPoint Presentation</vt:lpstr>
      <vt:lpstr>The Revolutions of 1848 </vt:lpstr>
      <vt:lpstr>PowerPoint Presentation</vt:lpstr>
      <vt:lpstr>PowerPoint Presentation</vt:lpstr>
      <vt:lpstr>Yet Another French Revolution </vt:lpstr>
      <vt:lpstr>PowerPoint Presentation</vt:lpstr>
      <vt:lpstr>PowerPoint Presentation</vt:lpstr>
      <vt:lpstr>PowerPoint Presentation</vt:lpstr>
      <vt:lpstr>Louis Blanc </vt:lpstr>
      <vt:lpstr>PowerPoint Presentation</vt:lpstr>
      <vt:lpstr>PowerPoint Presentation</vt:lpstr>
      <vt:lpstr>PowerPoint Presentation</vt:lpstr>
      <vt:lpstr>PowerPoint Presentation</vt:lpstr>
      <vt:lpstr>Revolution in Central Europe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Revolts in the Italian States </vt:lpstr>
      <vt:lpstr>PowerPoint Presentation</vt:lpstr>
      <vt:lpstr>PowerPoint Presentation</vt:lpstr>
      <vt:lpstr>PowerPoint Presentation</vt:lpstr>
      <vt:lpstr>The Failures of 1848 </vt:lpstr>
      <vt:lpstr>PowerPoint Presentation</vt:lpstr>
      <vt:lpstr>The growth of the united states </vt:lpstr>
      <vt:lpstr>PowerPoint Presentation</vt:lpstr>
      <vt:lpstr>PowerPoint Presentation</vt:lpstr>
      <vt:lpstr>PowerPoint Presentation</vt:lpstr>
      <vt:lpstr>Jacksonian Democracy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Section 3: </dc:title>
  <dc:creator>Tyler Moudry</dc:creator>
  <cp:lastModifiedBy>Tyler Moudry</cp:lastModifiedBy>
  <cp:revision>22</cp:revision>
  <dcterms:created xsi:type="dcterms:W3CDTF">2019-02-19T11:41:49Z</dcterms:created>
  <dcterms:modified xsi:type="dcterms:W3CDTF">2019-02-19T20:09:38Z</dcterms:modified>
</cp:coreProperties>
</file>