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2/19/2019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2/19/2019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2/19/2019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2/19/2019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2/19/2019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2/19/2019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2/19/2019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2/19/2019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2/19/2019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0D0B9-A551-4FB0-9A82-9FBE6B7810DF}"/>
              </a:ext>
            </a:extLst>
          </p:cNvPr>
          <p:cNvSpPr>
            <a:spLocks noGrp="1"/>
          </p:cNvSpPr>
          <p:nvPr>
            <p:ph type="ctrTitle"/>
          </p:nvPr>
        </p:nvSpPr>
        <p:spPr/>
        <p:txBody>
          <a:bodyPr/>
          <a:lstStyle/>
          <a:p>
            <a:r>
              <a:rPr lang="en-US" dirty="0"/>
              <a:t>Ap European History Chapter 21</a:t>
            </a:r>
            <a:br>
              <a:rPr lang="en-US" dirty="0"/>
            </a:br>
            <a:endParaRPr lang="en-US" dirty="0"/>
          </a:p>
        </p:txBody>
      </p:sp>
      <p:sp>
        <p:nvSpPr>
          <p:cNvPr id="3" name="Subtitle 2">
            <a:extLst>
              <a:ext uri="{FF2B5EF4-FFF2-40B4-BE49-F238E27FC236}">
                <a16:creationId xmlns:a16="http://schemas.microsoft.com/office/drawing/2014/main" id="{5E1C19D7-FB02-4DB6-A6CD-391831797F2D}"/>
              </a:ext>
            </a:extLst>
          </p:cNvPr>
          <p:cNvSpPr>
            <a:spLocks noGrp="1"/>
          </p:cNvSpPr>
          <p:nvPr>
            <p:ph type="subTitle" idx="1"/>
          </p:nvPr>
        </p:nvSpPr>
        <p:spPr>
          <a:xfrm>
            <a:off x="2215045" y="5061098"/>
            <a:ext cx="8045373" cy="1660377"/>
          </a:xfrm>
        </p:spPr>
        <p:txBody>
          <a:bodyPr>
            <a:normAutofit/>
          </a:bodyPr>
          <a:lstStyle/>
          <a:p>
            <a:r>
              <a:rPr lang="en-US" sz="2800" dirty="0"/>
              <a:t>Section 2: The Ideologies of change </a:t>
            </a:r>
          </a:p>
        </p:txBody>
      </p:sp>
    </p:spTree>
    <p:extLst>
      <p:ext uri="{BB962C8B-B14F-4D97-AF65-F5344CB8AC3E}">
        <p14:creationId xmlns:p14="http://schemas.microsoft.com/office/powerpoint/2010/main" val="2686501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153BD-F40D-464C-84A6-F0155FC04F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122CD6-6880-4021-94C7-138445F79C5E}"/>
              </a:ext>
            </a:extLst>
          </p:cNvPr>
          <p:cNvSpPr>
            <a:spLocks noGrp="1"/>
          </p:cNvSpPr>
          <p:nvPr>
            <p:ph idx="1"/>
          </p:nvPr>
        </p:nvSpPr>
        <p:spPr/>
        <p:txBody>
          <a:bodyPr>
            <a:normAutofit/>
          </a:bodyPr>
          <a:lstStyle/>
          <a:p>
            <a:r>
              <a:rPr lang="en-US" sz="2800" dirty="0"/>
              <a:t>Many liberals believed in a constitutional monarchy or constitutional state with limits on the powers of government in order to prevent despotism and in written constitutions that would help guarantee these rights. </a:t>
            </a:r>
          </a:p>
        </p:txBody>
      </p:sp>
    </p:spTree>
    <p:extLst>
      <p:ext uri="{BB962C8B-B14F-4D97-AF65-F5344CB8AC3E}">
        <p14:creationId xmlns:p14="http://schemas.microsoft.com/office/powerpoint/2010/main" val="1526501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292FB-934D-41F2-9CD1-4AA489152E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F1E6B2-98ED-4102-8FBE-F66C351E9024}"/>
              </a:ext>
            </a:extLst>
          </p:cNvPr>
          <p:cNvSpPr>
            <a:spLocks noGrp="1"/>
          </p:cNvSpPr>
          <p:nvPr>
            <p:ph idx="1"/>
          </p:nvPr>
        </p:nvSpPr>
        <p:spPr/>
        <p:txBody>
          <a:bodyPr>
            <a:normAutofit/>
          </a:bodyPr>
          <a:lstStyle/>
          <a:p>
            <a:r>
              <a:rPr lang="en-US" sz="3200" dirty="0"/>
              <a:t>Many liberals also advocated ministerial responsibility, a system in which the king’s ministers were responsible to the legislature rather than to the king, giving the legislative branch a check on the power of the executive. </a:t>
            </a:r>
          </a:p>
        </p:txBody>
      </p:sp>
    </p:spTree>
    <p:extLst>
      <p:ext uri="{BB962C8B-B14F-4D97-AF65-F5344CB8AC3E}">
        <p14:creationId xmlns:p14="http://schemas.microsoft.com/office/powerpoint/2010/main" val="2295656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222C5-EEA5-4334-B744-183FC6E6A8F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D035FF-DCCC-4BA4-AB7B-95C4B1D36ABB}"/>
              </a:ext>
            </a:extLst>
          </p:cNvPr>
          <p:cNvSpPr>
            <a:spLocks noGrp="1"/>
          </p:cNvSpPr>
          <p:nvPr>
            <p:ph idx="1"/>
          </p:nvPr>
        </p:nvSpPr>
        <p:spPr/>
        <p:txBody>
          <a:bodyPr/>
          <a:lstStyle/>
          <a:p>
            <a:r>
              <a:rPr lang="en-US" dirty="0"/>
              <a:t>Liberals in the first half of the 19</a:t>
            </a:r>
            <a:r>
              <a:rPr lang="en-US" baseline="30000" dirty="0"/>
              <a:t>th</a:t>
            </a:r>
            <a:r>
              <a:rPr lang="en-US" dirty="0"/>
              <a:t> century also believed in a limited suffrage. </a:t>
            </a:r>
          </a:p>
          <a:p>
            <a:r>
              <a:rPr lang="en-US" dirty="0"/>
              <a:t>Although all people were entitled to equal civil rights, they should not have equal political rights. </a:t>
            </a:r>
          </a:p>
          <a:p>
            <a:endParaRPr lang="en-US" dirty="0"/>
          </a:p>
          <a:p>
            <a:pPr lvl="1"/>
            <a:r>
              <a:rPr lang="en-US" dirty="0"/>
              <a:t>The right to vote and hold office would be open only to men who met certain property qualifications. </a:t>
            </a:r>
          </a:p>
          <a:p>
            <a:pPr lvl="1"/>
            <a:r>
              <a:rPr lang="en-US" dirty="0"/>
              <a:t>As a political philosophy, liberalism was tied to middle-class men, especially industrial middle-class men who favored the extension of voting rights so that they could share power with the landowning classes.  </a:t>
            </a:r>
          </a:p>
        </p:txBody>
      </p:sp>
    </p:spTree>
    <p:extLst>
      <p:ext uri="{BB962C8B-B14F-4D97-AF65-F5344CB8AC3E}">
        <p14:creationId xmlns:p14="http://schemas.microsoft.com/office/powerpoint/2010/main" val="1210620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0C001-C08C-49F2-B6E4-D20A8B90A1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5CAD4-1895-4234-B460-C05B5F277DB8}"/>
              </a:ext>
            </a:extLst>
          </p:cNvPr>
          <p:cNvSpPr>
            <a:spLocks noGrp="1"/>
          </p:cNvSpPr>
          <p:nvPr>
            <p:ph idx="1"/>
          </p:nvPr>
        </p:nvSpPr>
        <p:spPr/>
        <p:txBody>
          <a:bodyPr>
            <a:normAutofit/>
          </a:bodyPr>
          <a:lstStyle/>
          <a:p>
            <a:r>
              <a:rPr lang="en-US" sz="2800" dirty="0"/>
              <a:t>The had little desire to let the lower classes share that power. </a:t>
            </a:r>
          </a:p>
          <a:p>
            <a:r>
              <a:rPr lang="en-US" sz="2800" b="1" i="1" dirty="0"/>
              <a:t>Liberals were not democrats. </a:t>
            </a:r>
          </a:p>
        </p:txBody>
      </p:sp>
    </p:spTree>
    <p:extLst>
      <p:ext uri="{BB962C8B-B14F-4D97-AF65-F5344CB8AC3E}">
        <p14:creationId xmlns:p14="http://schemas.microsoft.com/office/powerpoint/2010/main" val="1782760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6CB4C-950E-4879-A6A8-83EC09F6366B}"/>
              </a:ext>
            </a:extLst>
          </p:cNvPr>
          <p:cNvSpPr>
            <a:spLocks noGrp="1"/>
          </p:cNvSpPr>
          <p:nvPr>
            <p:ph type="title"/>
          </p:nvPr>
        </p:nvSpPr>
        <p:spPr/>
        <p:txBody>
          <a:bodyPr/>
          <a:lstStyle/>
          <a:p>
            <a:r>
              <a:rPr lang="en-US" dirty="0"/>
              <a:t>John Stuart Mill </a:t>
            </a:r>
          </a:p>
        </p:txBody>
      </p:sp>
      <p:sp>
        <p:nvSpPr>
          <p:cNvPr id="3" name="Content Placeholder 2">
            <a:extLst>
              <a:ext uri="{FF2B5EF4-FFF2-40B4-BE49-F238E27FC236}">
                <a16:creationId xmlns:a16="http://schemas.microsoft.com/office/drawing/2014/main" id="{5CE669D5-8C8C-46E4-B79F-88E17DDC1801}"/>
              </a:ext>
            </a:extLst>
          </p:cNvPr>
          <p:cNvSpPr>
            <a:spLocks noGrp="1"/>
          </p:cNvSpPr>
          <p:nvPr>
            <p:ph idx="1"/>
          </p:nvPr>
        </p:nvSpPr>
        <p:spPr/>
        <p:txBody>
          <a:bodyPr/>
          <a:lstStyle/>
          <a:p>
            <a:r>
              <a:rPr lang="en-US" dirty="0"/>
              <a:t>One of the most prominent advocates of liberalism in the 19</a:t>
            </a:r>
            <a:r>
              <a:rPr lang="en-US" baseline="30000" dirty="0"/>
              <a:t>th</a:t>
            </a:r>
            <a:r>
              <a:rPr lang="en-US" dirty="0"/>
              <a:t> century was the English philosopher </a:t>
            </a:r>
            <a:r>
              <a:rPr lang="en-US" b="1" dirty="0"/>
              <a:t>John Stuart Mill </a:t>
            </a:r>
            <a:r>
              <a:rPr lang="en-US" dirty="0"/>
              <a:t>(1806-1873).</a:t>
            </a:r>
          </a:p>
          <a:p>
            <a:endParaRPr lang="en-US" dirty="0"/>
          </a:p>
          <a:p>
            <a:r>
              <a:rPr lang="en-US" b="1" i="1" dirty="0"/>
              <a:t>On Liberty</a:t>
            </a:r>
            <a:r>
              <a:rPr lang="en-US" dirty="0"/>
              <a:t>, his most famous work, published in 1859, has long been regarded as a classic statement on the liberty of the individual. </a:t>
            </a:r>
          </a:p>
          <a:p>
            <a:endParaRPr lang="en-US" dirty="0"/>
          </a:p>
          <a:p>
            <a:pPr lvl="1"/>
            <a:r>
              <a:rPr lang="en-US" dirty="0"/>
              <a:t>Mill argued for an “absolute freedom of opinion and sentiment on all subjects” that needed to be protected from both government censorship and the tyranny of the majority. </a:t>
            </a:r>
          </a:p>
        </p:txBody>
      </p:sp>
    </p:spTree>
    <p:extLst>
      <p:ext uri="{BB962C8B-B14F-4D97-AF65-F5344CB8AC3E}">
        <p14:creationId xmlns:p14="http://schemas.microsoft.com/office/powerpoint/2010/main" val="384748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4172D-6487-4D7E-BDF8-D457D610017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EB6B78-FCAB-4E06-9AD1-B7A047B9CFC6}"/>
              </a:ext>
            </a:extLst>
          </p:cNvPr>
          <p:cNvSpPr>
            <a:spLocks noGrp="1"/>
          </p:cNvSpPr>
          <p:nvPr>
            <p:ph idx="1"/>
          </p:nvPr>
        </p:nvSpPr>
        <p:spPr>
          <a:xfrm>
            <a:off x="1251678" y="2286001"/>
            <a:ext cx="10178322" cy="4391246"/>
          </a:xfrm>
        </p:spPr>
        <p:txBody>
          <a:bodyPr/>
          <a:lstStyle/>
          <a:p>
            <a:r>
              <a:rPr lang="en-US" dirty="0"/>
              <a:t>Miss was also instrumental in expanding the measuring of liberalism by becoming an enthusiastic supporter of women’s rights. </a:t>
            </a:r>
          </a:p>
          <a:p>
            <a:r>
              <a:rPr lang="en-US" dirty="0"/>
              <a:t>When his attempt to include women in the voting reform bill of 1867 failed, Mill published an essay titled </a:t>
            </a:r>
            <a:r>
              <a:rPr lang="en-US" b="1" i="1" dirty="0"/>
              <a:t>On the Subjection of Women</a:t>
            </a:r>
            <a:r>
              <a:rPr lang="en-US" dirty="0"/>
              <a:t>, which he had written earlier with his wife, Harriet Taylor. </a:t>
            </a:r>
          </a:p>
          <a:p>
            <a:endParaRPr lang="en-US" dirty="0"/>
          </a:p>
          <a:p>
            <a:pPr lvl="1"/>
            <a:r>
              <a:rPr lang="en-US" dirty="0"/>
              <a:t>He argued that </a:t>
            </a:r>
            <a:r>
              <a:rPr lang="en-US" b="1" i="1" dirty="0"/>
              <a:t>“the legal subordination of one sex to the other” </a:t>
            </a:r>
            <a:r>
              <a:rPr lang="en-US" dirty="0"/>
              <a:t>was wrong. </a:t>
            </a:r>
          </a:p>
          <a:p>
            <a:endParaRPr lang="en-US" dirty="0"/>
          </a:p>
          <a:p>
            <a:r>
              <a:rPr lang="en-US" dirty="0"/>
              <a:t>On the </a:t>
            </a:r>
            <a:r>
              <a:rPr lang="en-US" b="1" i="1" u="sng" dirty="0"/>
              <a:t>Subjection of Women </a:t>
            </a:r>
            <a:r>
              <a:rPr lang="en-US" dirty="0"/>
              <a:t>would become an important work in the 19</a:t>
            </a:r>
            <a:r>
              <a:rPr lang="en-US" baseline="30000" dirty="0"/>
              <a:t>th</a:t>
            </a:r>
            <a:r>
              <a:rPr lang="en-US" dirty="0"/>
              <a:t> century movement for women’s rights. </a:t>
            </a:r>
          </a:p>
          <a:p>
            <a:pPr lvl="1"/>
            <a:endParaRPr lang="en-US" dirty="0"/>
          </a:p>
        </p:txBody>
      </p:sp>
    </p:spTree>
    <p:extLst>
      <p:ext uri="{BB962C8B-B14F-4D97-AF65-F5344CB8AC3E}">
        <p14:creationId xmlns:p14="http://schemas.microsoft.com/office/powerpoint/2010/main" val="108876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C1796-4B73-4488-A816-E9BFDADAB2C9}"/>
              </a:ext>
            </a:extLst>
          </p:cNvPr>
          <p:cNvSpPr>
            <a:spLocks noGrp="1"/>
          </p:cNvSpPr>
          <p:nvPr>
            <p:ph type="title"/>
          </p:nvPr>
        </p:nvSpPr>
        <p:spPr/>
        <p:txBody>
          <a:bodyPr/>
          <a:lstStyle/>
          <a:p>
            <a:r>
              <a:rPr lang="en-US" dirty="0"/>
              <a:t>Nationalism </a:t>
            </a:r>
          </a:p>
        </p:txBody>
      </p:sp>
      <p:sp>
        <p:nvSpPr>
          <p:cNvPr id="3" name="Content Placeholder 2">
            <a:extLst>
              <a:ext uri="{FF2B5EF4-FFF2-40B4-BE49-F238E27FC236}">
                <a16:creationId xmlns:a16="http://schemas.microsoft.com/office/drawing/2014/main" id="{E8FBF111-755E-4BE2-BB6E-5362FE45B9B1}"/>
              </a:ext>
            </a:extLst>
          </p:cNvPr>
          <p:cNvSpPr>
            <a:spLocks noGrp="1"/>
          </p:cNvSpPr>
          <p:nvPr>
            <p:ph idx="1"/>
          </p:nvPr>
        </p:nvSpPr>
        <p:spPr/>
        <p:txBody>
          <a:bodyPr>
            <a:normAutofit lnSpcReduction="10000"/>
          </a:bodyPr>
          <a:lstStyle/>
          <a:p>
            <a:r>
              <a:rPr lang="en-US" dirty="0"/>
              <a:t>Nationalism was an even more powerful ideology for change in the 19</a:t>
            </a:r>
            <a:r>
              <a:rPr lang="en-US" baseline="30000" dirty="0"/>
              <a:t>th</a:t>
            </a:r>
            <a:r>
              <a:rPr lang="en-US" dirty="0"/>
              <a:t> century. </a:t>
            </a:r>
          </a:p>
          <a:p>
            <a:r>
              <a:rPr lang="en-US" dirty="0"/>
              <a:t>Nationalism arose out of an awareness of being part of a community that has common institutions, traditions, language, and customs. </a:t>
            </a:r>
          </a:p>
          <a:p>
            <a:endParaRPr lang="en-US" dirty="0"/>
          </a:p>
          <a:p>
            <a:r>
              <a:rPr lang="en-US" dirty="0"/>
              <a:t>This community constitutes a “nation,” and it, rather than dynasty, city-state, or other political unit, becomes the focus of the individual’s primary political loyalty. </a:t>
            </a:r>
          </a:p>
          <a:p>
            <a:endParaRPr lang="en-US" b="1" dirty="0"/>
          </a:p>
          <a:p>
            <a:pPr lvl="1"/>
            <a:r>
              <a:rPr lang="en-US" b="1" dirty="0"/>
              <a:t>Nationalism did not become a popular force for change until the French Revolution. From then on, nationalists came to believe that each nationality should have its own government. </a:t>
            </a:r>
          </a:p>
        </p:txBody>
      </p:sp>
    </p:spTree>
    <p:extLst>
      <p:ext uri="{BB962C8B-B14F-4D97-AF65-F5344CB8AC3E}">
        <p14:creationId xmlns:p14="http://schemas.microsoft.com/office/powerpoint/2010/main" val="296717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6ED0D-2248-4AAE-930F-8A2F84DA76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0805183-66DA-4036-B375-DD77DB44EC1A}"/>
              </a:ext>
            </a:extLst>
          </p:cNvPr>
          <p:cNvSpPr>
            <a:spLocks noGrp="1"/>
          </p:cNvSpPr>
          <p:nvPr>
            <p:ph idx="1"/>
          </p:nvPr>
        </p:nvSpPr>
        <p:spPr/>
        <p:txBody>
          <a:bodyPr>
            <a:normAutofit fontScale="92500" lnSpcReduction="10000"/>
          </a:bodyPr>
          <a:lstStyle/>
          <a:p>
            <a:r>
              <a:rPr lang="en-US" dirty="0"/>
              <a:t>Nationalism threatened to upset the existing political order, both internationally and nationally. </a:t>
            </a:r>
          </a:p>
          <a:p>
            <a:endParaRPr lang="en-US" dirty="0"/>
          </a:p>
          <a:p>
            <a:pPr lvl="1"/>
            <a:r>
              <a:rPr lang="en-US" dirty="0"/>
              <a:t>A united Germany or united Italy would upset the balance of power established in 1815. </a:t>
            </a:r>
          </a:p>
          <a:p>
            <a:pPr lvl="1"/>
            <a:r>
              <a:rPr lang="en-US" dirty="0"/>
              <a:t>By the same token, an independent Hungarian state would mean the breakup of the Austrian Empire. </a:t>
            </a:r>
          </a:p>
          <a:p>
            <a:pPr lvl="1"/>
            <a:endParaRPr lang="en-US" dirty="0"/>
          </a:p>
          <a:p>
            <a:pPr lvl="1"/>
            <a:endParaRPr lang="en-US" sz="2800" b="1" i="1" dirty="0"/>
          </a:p>
          <a:p>
            <a:pPr lvl="1"/>
            <a:r>
              <a:rPr lang="en-US" sz="2800" b="1" i="1" dirty="0"/>
              <a:t>Because many European states were multinational, it is evident why conservatives tried so hard to repress the radical threat of nationalism. </a:t>
            </a:r>
          </a:p>
        </p:txBody>
      </p:sp>
    </p:spTree>
    <p:extLst>
      <p:ext uri="{BB962C8B-B14F-4D97-AF65-F5344CB8AC3E}">
        <p14:creationId xmlns:p14="http://schemas.microsoft.com/office/powerpoint/2010/main" val="3129736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04B39-2D87-458B-A941-9E02DBAFB1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1C0F6D-30CF-4E30-ADCE-772DD2CFB07E}"/>
              </a:ext>
            </a:extLst>
          </p:cNvPr>
          <p:cNvSpPr>
            <a:spLocks noGrp="1"/>
          </p:cNvSpPr>
          <p:nvPr>
            <p:ph idx="1"/>
          </p:nvPr>
        </p:nvSpPr>
        <p:spPr/>
        <p:txBody>
          <a:bodyPr>
            <a:normAutofit/>
          </a:bodyPr>
          <a:lstStyle/>
          <a:p>
            <a:r>
              <a:rPr lang="en-US" sz="2400" dirty="0"/>
              <a:t>At the same time, in the first half of the 19</a:t>
            </a:r>
            <a:r>
              <a:rPr lang="en-US" sz="2400" baseline="30000" dirty="0"/>
              <a:t>th</a:t>
            </a:r>
            <a:r>
              <a:rPr lang="en-US" sz="2400" dirty="0"/>
              <a:t> century, nationalism and liberalism became strong allies. </a:t>
            </a:r>
          </a:p>
          <a:p>
            <a:pPr lvl="1"/>
            <a:r>
              <a:rPr lang="en-US" sz="2400" b="1" i="1" dirty="0"/>
              <a:t>Most liberals believed that liberty could only be realized by peoples who ruled themselves. </a:t>
            </a:r>
          </a:p>
          <a:p>
            <a:pPr lvl="1"/>
            <a:r>
              <a:rPr lang="en-US" sz="2400" b="1" i="1" dirty="0"/>
              <a:t>Many nationalists believed that once each people obtained its own state, all nations could be linked together into a broader community of all humanity. </a:t>
            </a:r>
          </a:p>
        </p:txBody>
      </p:sp>
    </p:spTree>
    <p:extLst>
      <p:ext uri="{BB962C8B-B14F-4D97-AF65-F5344CB8AC3E}">
        <p14:creationId xmlns:p14="http://schemas.microsoft.com/office/powerpoint/2010/main" val="444174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E2057-DABE-41CD-9FF0-C24AB7E2F798}"/>
              </a:ext>
            </a:extLst>
          </p:cNvPr>
          <p:cNvSpPr>
            <a:spLocks noGrp="1"/>
          </p:cNvSpPr>
          <p:nvPr>
            <p:ph type="title"/>
          </p:nvPr>
        </p:nvSpPr>
        <p:spPr/>
        <p:txBody>
          <a:bodyPr/>
          <a:lstStyle/>
          <a:p>
            <a:r>
              <a:rPr lang="en-US" dirty="0"/>
              <a:t>Early Socialism </a:t>
            </a:r>
          </a:p>
        </p:txBody>
      </p:sp>
      <p:sp>
        <p:nvSpPr>
          <p:cNvPr id="3" name="Content Placeholder 2">
            <a:extLst>
              <a:ext uri="{FF2B5EF4-FFF2-40B4-BE49-F238E27FC236}">
                <a16:creationId xmlns:a16="http://schemas.microsoft.com/office/drawing/2014/main" id="{B8951F79-4319-48B9-83C4-AEA79A157E55}"/>
              </a:ext>
            </a:extLst>
          </p:cNvPr>
          <p:cNvSpPr>
            <a:spLocks noGrp="1"/>
          </p:cNvSpPr>
          <p:nvPr>
            <p:ph idx="1"/>
          </p:nvPr>
        </p:nvSpPr>
        <p:spPr>
          <a:xfrm>
            <a:off x="1251678" y="1392865"/>
            <a:ext cx="10178322" cy="5082750"/>
          </a:xfrm>
        </p:spPr>
        <p:txBody>
          <a:bodyPr>
            <a:normAutofit/>
          </a:bodyPr>
          <a:lstStyle/>
          <a:p>
            <a:r>
              <a:rPr lang="en-US" sz="2400" dirty="0"/>
              <a:t>In the first half of the 19</a:t>
            </a:r>
            <a:r>
              <a:rPr lang="en-US" sz="2400" baseline="30000" dirty="0"/>
              <a:t>th</a:t>
            </a:r>
            <a:r>
              <a:rPr lang="en-US" sz="2400" dirty="0"/>
              <a:t> century, the pitiful conditions found in the slums, mines, and factories of the Industrial Revolution gave rise to another ideology for change known as </a:t>
            </a:r>
            <a:r>
              <a:rPr lang="en-US" sz="2400" b="1" u="sng" dirty="0"/>
              <a:t>socialism</a:t>
            </a:r>
            <a:r>
              <a:rPr lang="en-US" sz="2400" dirty="0"/>
              <a:t>. </a:t>
            </a:r>
          </a:p>
          <a:p>
            <a:endParaRPr lang="en-US" sz="2400" dirty="0"/>
          </a:p>
          <a:p>
            <a:pPr lvl="1"/>
            <a:r>
              <a:rPr lang="en-US" sz="2400" b="1" i="1" dirty="0"/>
              <a:t>The term eventually became associated with a Marxist analysis of human society, but early socialism was largely the product of political theorists or intellectuals who wanted to introduce equality into social conditions and believed that human cooperation was superior to the competition that characterized early industrial capitalism. </a:t>
            </a:r>
          </a:p>
        </p:txBody>
      </p:sp>
    </p:spTree>
    <p:extLst>
      <p:ext uri="{BB962C8B-B14F-4D97-AF65-F5344CB8AC3E}">
        <p14:creationId xmlns:p14="http://schemas.microsoft.com/office/powerpoint/2010/main" val="3210645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D7B0F-B1C9-4A8B-8BB3-BBE1C3E21C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8598FA-6586-467F-9F57-FE971712F85F}"/>
              </a:ext>
            </a:extLst>
          </p:cNvPr>
          <p:cNvSpPr>
            <a:spLocks noGrp="1"/>
          </p:cNvSpPr>
          <p:nvPr>
            <p:ph idx="1"/>
          </p:nvPr>
        </p:nvSpPr>
        <p:spPr/>
        <p:txBody>
          <a:bodyPr>
            <a:normAutofit/>
          </a:bodyPr>
          <a:lstStyle/>
          <a:p>
            <a:r>
              <a:rPr lang="en-US" sz="2800" dirty="0"/>
              <a:t>Although the conservative forces were in the ascendancy from 1815 to 1830, powerful movements for change were also at work. </a:t>
            </a:r>
          </a:p>
          <a:p>
            <a:endParaRPr lang="en-US" sz="2800" dirty="0"/>
          </a:p>
          <a:p>
            <a:r>
              <a:rPr lang="en-US" sz="2800" dirty="0"/>
              <a:t>These depended on ideas embodied in a series of political philosophies or ideologies that came into their own in the first half of the 19</a:t>
            </a:r>
            <a:r>
              <a:rPr lang="en-US" sz="2800" baseline="30000" dirty="0"/>
              <a:t>th</a:t>
            </a:r>
            <a:r>
              <a:rPr lang="en-US" sz="2800" dirty="0"/>
              <a:t> century. </a:t>
            </a:r>
          </a:p>
        </p:txBody>
      </p:sp>
    </p:spTree>
    <p:extLst>
      <p:ext uri="{BB962C8B-B14F-4D97-AF65-F5344CB8AC3E}">
        <p14:creationId xmlns:p14="http://schemas.microsoft.com/office/powerpoint/2010/main" val="2152625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63605-161C-4610-A309-7F24FB6E4DD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9C82B1-FDEA-4796-98AE-A4868EB92717}"/>
              </a:ext>
            </a:extLst>
          </p:cNvPr>
          <p:cNvSpPr>
            <a:spLocks noGrp="1"/>
          </p:cNvSpPr>
          <p:nvPr>
            <p:ph idx="1"/>
          </p:nvPr>
        </p:nvSpPr>
        <p:spPr/>
        <p:txBody>
          <a:bodyPr/>
          <a:lstStyle/>
          <a:p>
            <a:r>
              <a:rPr lang="en-US" dirty="0"/>
              <a:t>To later Marxists, such ideas were impractical dreams, and they contemptuously labeled the theorists utopian socialists. </a:t>
            </a:r>
          </a:p>
          <a:p>
            <a:endParaRPr lang="en-US" dirty="0"/>
          </a:p>
          <a:p>
            <a:r>
              <a:rPr lang="en-US" dirty="0"/>
              <a:t>The utopian socialists were against private property and the competitive spirit of early industrial capitalism. </a:t>
            </a:r>
          </a:p>
        </p:txBody>
      </p:sp>
    </p:spTree>
    <p:extLst>
      <p:ext uri="{BB962C8B-B14F-4D97-AF65-F5344CB8AC3E}">
        <p14:creationId xmlns:p14="http://schemas.microsoft.com/office/powerpoint/2010/main" val="933710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4669E-BDF6-48B2-88B9-259333DF65C6}"/>
              </a:ext>
            </a:extLst>
          </p:cNvPr>
          <p:cNvSpPr>
            <a:spLocks noGrp="1"/>
          </p:cNvSpPr>
          <p:nvPr>
            <p:ph type="title"/>
          </p:nvPr>
        </p:nvSpPr>
        <p:spPr/>
        <p:txBody>
          <a:bodyPr/>
          <a:lstStyle/>
          <a:p>
            <a:r>
              <a:rPr lang="en-US" dirty="0"/>
              <a:t>Charles Fourier </a:t>
            </a:r>
          </a:p>
        </p:txBody>
      </p:sp>
      <p:sp>
        <p:nvSpPr>
          <p:cNvPr id="3" name="Content Placeholder 2">
            <a:extLst>
              <a:ext uri="{FF2B5EF4-FFF2-40B4-BE49-F238E27FC236}">
                <a16:creationId xmlns:a16="http://schemas.microsoft.com/office/drawing/2014/main" id="{EFD21A55-D243-4B3C-B096-1FB3FD072707}"/>
              </a:ext>
            </a:extLst>
          </p:cNvPr>
          <p:cNvSpPr>
            <a:spLocks noGrp="1"/>
          </p:cNvSpPr>
          <p:nvPr>
            <p:ph idx="1"/>
          </p:nvPr>
        </p:nvSpPr>
        <p:spPr/>
        <p:txBody>
          <a:bodyPr>
            <a:normAutofit/>
          </a:bodyPr>
          <a:lstStyle/>
          <a:p>
            <a:r>
              <a:rPr lang="en-US" b="1" dirty="0"/>
              <a:t>Charles Fourier </a:t>
            </a:r>
            <a:r>
              <a:rPr lang="en-US" dirty="0"/>
              <a:t>(1772-1838) </a:t>
            </a:r>
          </a:p>
          <a:p>
            <a:pPr lvl="1"/>
            <a:r>
              <a:rPr lang="en-US" sz="2000" dirty="0"/>
              <a:t>Proposed the creation of small model communities called </a:t>
            </a:r>
            <a:r>
              <a:rPr lang="en-US" sz="2000" b="1" u="sng" dirty="0"/>
              <a:t>phalansteries </a:t>
            </a:r>
            <a:r>
              <a:rPr lang="en-US" sz="2000" dirty="0"/>
              <a:t>(</a:t>
            </a:r>
            <a:r>
              <a:rPr lang="en-US" sz="2000" i="1" dirty="0"/>
              <a:t>small self-contained cooperatives, each consisting ideally of 1,620 people</a:t>
            </a:r>
            <a:r>
              <a:rPr lang="en-US" sz="2000" dirty="0"/>
              <a:t>). </a:t>
            </a:r>
          </a:p>
          <a:p>
            <a:pPr lvl="1"/>
            <a:endParaRPr lang="en-US" sz="2000" dirty="0"/>
          </a:p>
          <a:p>
            <a:pPr lvl="1"/>
            <a:r>
              <a:rPr lang="en-US" sz="2000" dirty="0"/>
              <a:t>Communally housed, the inhabitants of the phalanstery would live and work together for their mutual benefit. </a:t>
            </a:r>
          </a:p>
          <a:p>
            <a:pPr lvl="1"/>
            <a:r>
              <a:rPr lang="en-US" sz="2000" dirty="0"/>
              <a:t>Unable to gain financial backing for his phalansteries, Fourier’s plan remained untested. </a:t>
            </a:r>
          </a:p>
        </p:txBody>
      </p:sp>
    </p:spTree>
    <p:extLst>
      <p:ext uri="{BB962C8B-B14F-4D97-AF65-F5344CB8AC3E}">
        <p14:creationId xmlns:p14="http://schemas.microsoft.com/office/powerpoint/2010/main" val="2620595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137AC-ACBF-43B6-8AE9-0B89B2ECEBEC}"/>
              </a:ext>
            </a:extLst>
          </p:cNvPr>
          <p:cNvSpPr>
            <a:spLocks noGrp="1"/>
          </p:cNvSpPr>
          <p:nvPr>
            <p:ph type="title"/>
          </p:nvPr>
        </p:nvSpPr>
        <p:spPr/>
        <p:txBody>
          <a:bodyPr/>
          <a:lstStyle/>
          <a:p>
            <a:r>
              <a:rPr lang="en-US" dirty="0"/>
              <a:t>Robert Owen </a:t>
            </a:r>
          </a:p>
        </p:txBody>
      </p:sp>
      <p:sp>
        <p:nvSpPr>
          <p:cNvPr id="3" name="Content Placeholder 2">
            <a:extLst>
              <a:ext uri="{FF2B5EF4-FFF2-40B4-BE49-F238E27FC236}">
                <a16:creationId xmlns:a16="http://schemas.microsoft.com/office/drawing/2014/main" id="{DCBE6C9F-A5B6-4F3B-B149-8F7F3F48787E}"/>
              </a:ext>
            </a:extLst>
          </p:cNvPr>
          <p:cNvSpPr>
            <a:spLocks noGrp="1"/>
          </p:cNvSpPr>
          <p:nvPr>
            <p:ph idx="1"/>
          </p:nvPr>
        </p:nvSpPr>
        <p:spPr/>
        <p:txBody>
          <a:bodyPr/>
          <a:lstStyle/>
          <a:p>
            <a:r>
              <a:rPr lang="en-US" b="1" dirty="0"/>
              <a:t>Robert Owen </a:t>
            </a:r>
            <a:r>
              <a:rPr lang="en-US" dirty="0"/>
              <a:t>(1771-1858)</a:t>
            </a:r>
          </a:p>
          <a:p>
            <a:pPr lvl="1"/>
            <a:r>
              <a:rPr lang="en-US" dirty="0"/>
              <a:t>British cotton manufacturer, also believed that humans would reveal their true natural goodness if they lived in a cooperative environment. </a:t>
            </a:r>
          </a:p>
          <a:p>
            <a:pPr lvl="1"/>
            <a:endParaRPr lang="en-US" dirty="0"/>
          </a:p>
          <a:p>
            <a:pPr lvl="1"/>
            <a:r>
              <a:rPr lang="en-US" dirty="0"/>
              <a:t>At New Lanark in Scotland, he was successful in transforming a squalid factory town into a flourishing, healthy community. </a:t>
            </a:r>
          </a:p>
          <a:p>
            <a:pPr lvl="1"/>
            <a:r>
              <a:rPr lang="en-US" dirty="0"/>
              <a:t>But when he attempted to create a self-contained cooperative community at New Harmony, Indiana, in the United States in the 1820s, bickering within the community eventually destroyed his dream. </a:t>
            </a:r>
          </a:p>
        </p:txBody>
      </p:sp>
    </p:spTree>
    <p:extLst>
      <p:ext uri="{BB962C8B-B14F-4D97-AF65-F5344CB8AC3E}">
        <p14:creationId xmlns:p14="http://schemas.microsoft.com/office/powerpoint/2010/main" val="2447908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6276E-A394-4D9C-9557-8DEC74312868}"/>
              </a:ext>
            </a:extLst>
          </p:cNvPr>
          <p:cNvSpPr>
            <a:spLocks noGrp="1"/>
          </p:cNvSpPr>
          <p:nvPr>
            <p:ph type="title"/>
          </p:nvPr>
        </p:nvSpPr>
        <p:spPr/>
        <p:txBody>
          <a:bodyPr/>
          <a:lstStyle/>
          <a:p>
            <a:r>
              <a:rPr lang="en-US" dirty="0"/>
              <a:t>Frances Wright </a:t>
            </a:r>
          </a:p>
        </p:txBody>
      </p:sp>
      <p:sp>
        <p:nvSpPr>
          <p:cNvPr id="3" name="Content Placeholder 2">
            <a:extLst>
              <a:ext uri="{FF2B5EF4-FFF2-40B4-BE49-F238E27FC236}">
                <a16:creationId xmlns:a16="http://schemas.microsoft.com/office/drawing/2014/main" id="{6FFFA16D-9B41-4A33-8908-C7BC192F1780}"/>
              </a:ext>
            </a:extLst>
          </p:cNvPr>
          <p:cNvSpPr>
            <a:spLocks noGrp="1"/>
          </p:cNvSpPr>
          <p:nvPr>
            <p:ph idx="1"/>
          </p:nvPr>
        </p:nvSpPr>
        <p:spPr/>
        <p:txBody>
          <a:bodyPr>
            <a:normAutofit/>
          </a:bodyPr>
          <a:lstStyle/>
          <a:p>
            <a:r>
              <a:rPr lang="en-US" sz="2800" dirty="0"/>
              <a:t>One of Owen’s disciples, a wealthy woman named </a:t>
            </a:r>
            <a:r>
              <a:rPr lang="en-US" sz="2800" b="1" dirty="0"/>
              <a:t>Frances Wright</a:t>
            </a:r>
            <a:r>
              <a:rPr lang="en-US" sz="2800" dirty="0"/>
              <a:t>, bought slaves in order to set up a model community at Nashoba, Tennessee. </a:t>
            </a:r>
          </a:p>
          <a:p>
            <a:endParaRPr lang="en-US" sz="2800" dirty="0"/>
          </a:p>
          <a:p>
            <a:r>
              <a:rPr lang="en-US" sz="2800" dirty="0"/>
              <a:t>The community failed, but Write continued to work for women’s rights. </a:t>
            </a:r>
          </a:p>
        </p:txBody>
      </p:sp>
    </p:spTree>
    <p:extLst>
      <p:ext uri="{BB962C8B-B14F-4D97-AF65-F5344CB8AC3E}">
        <p14:creationId xmlns:p14="http://schemas.microsoft.com/office/powerpoint/2010/main" val="3969983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CAEA7-81E1-40A2-97CB-8AF6004AF6FF}"/>
              </a:ext>
            </a:extLst>
          </p:cNvPr>
          <p:cNvSpPr>
            <a:spLocks noGrp="1"/>
          </p:cNvSpPr>
          <p:nvPr>
            <p:ph type="title"/>
          </p:nvPr>
        </p:nvSpPr>
        <p:spPr/>
        <p:txBody>
          <a:bodyPr/>
          <a:lstStyle/>
          <a:p>
            <a:r>
              <a:rPr lang="en-US" dirty="0"/>
              <a:t>Louis Blanc </a:t>
            </a:r>
          </a:p>
        </p:txBody>
      </p:sp>
      <p:sp>
        <p:nvSpPr>
          <p:cNvPr id="3" name="Content Placeholder 2">
            <a:extLst>
              <a:ext uri="{FF2B5EF4-FFF2-40B4-BE49-F238E27FC236}">
                <a16:creationId xmlns:a16="http://schemas.microsoft.com/office/drawing/2014/main" id="{D0BF4D96-6F3D-483B-82AF-DB5FEBA035DE}"/>
              </a:ext>
            </a:extLst>
          </p:cNvPr>
          <p:cNvSpPr>
            <a:spLocks noGrp="1"/>
          </p:cNvSpPr>
          <p:nvPr>
            <p:ph idx="1"/>
          </p:nvPr>
        </p:nvSpPr>
        <p:spPr/>
        <p:txBody>
          <a:bodyPr/>
          <a:lstStyle/>
          <a:p>
            <a:r>
              <a:rPr lang="en-US" dirty="0"/>
              <a:t>The Frenchman Louis Blanc (1813-1882) offered yet another early socialist approach to a better society. </a:t>
            </a:r>
          </a:p>
          <a:p>
            <a:r>
              <a:rPr lang="en-US" dirty="0"/>
              <a:t>In </a:t>
            </a:r>
            <a:r>
              <a:rPr lang="en-US" b="1" i="1" dirty="0"/>
              <a:t>The Organization of Work</a:t>
            </a:r>
            <a:r>
              <a:rPr lang="en-US" dirty="0"/>
              <a:t>, he maintained that social problems could be solved by government assistance. </a:t>
            </a:r>
          </a:p>
          <a:p>
            <a:pPr lvl="1"/>
            <a:r>
              <a:rPr lang="en-US" dirty="0"/>
              <a:t>Denouncing competition as the main cause of the economic evils of his day, he called for the establishment of workshops that would manufacture goods for public sale. </a:t>
            </a:r>
          </a:p>
          <a:p>
            <a:pPr lvl="1"/>
            <a:r>
              <a:rPr lang="en-US" dirty="0"/>
              <a:t>The state would finance these workshops, but the workers would own and operate them. </a:t>
            </a:r>
          </a:p>
        </p:txBody>
      </p:sp>
    </p:spTree>
    <p:extLst>
      <p:ext uri="{BB962C8B-B14F-4D97-AF65-F5344CB8AC3E}">
        <p14:creationId xmlns:p14="http://schemas.microsoft.com/office/powerpoint/2010/main" val="4809823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B515C-D069-481D-9DA6-DCA4F5912FE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2590D2F-02C4-4F76-A382-7BDCFB9964B3}"/>
              </a:ext>
            </a:extLst>
          </p:cNvPr>
          <p:cNvSpPr>
            <a:spLocks noGrp="1"/>
          </p:cNvSpPr>
          <p:nvPr>
            <p:ph idx="1"/>
          </p:nvPr>
        </p:nvSpPr>
        <p:spPr/>
        <p:txBody>
          <a:bodyPr>
            <a:normAutofit/>
          </a:bodyPr>
          <a:lstStyle/>
          <a:p>
            <a:r>
              <a:rPr lang="en-US" sz="2400" dirty="0"/>
              <a:t>With their plans for the reconstruction of society, utopian socialists attracted a number of female supporters who believed that only a recording of society would help women. </a:t>
            </a:r>
          </a:p>
        </p:txBody>
      </p:sp>
    </p:spTree>
    <p:extLst>
      <p:ext uri="{BB962C8B-B14F-4D97-AF65-F5344CB8AC3E}">
        <p14:creationId xmlns:p14="http://schemas.microsoft.com/office/powerpoint/2010/main" val="2931315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7C201-A1F7-416E-AB0B-6A6CD2E4291F}"/>
              </a:ext>
            </a:extLst>
          </p:cNvPr>
          <p:cNvSpPr>
            <a:spLocks noGrp="1"/>
          </p:cNvSpPr>
          <p:nvPr>
            <p:ph type="title"/>
          </p:nvPr>
        </p:nvSpPr>
        <p:spPr/>
        <p:txBody>
          <a:bodyPr/>
          <a:lstStyle/>
          <a:p>
            <a:r>
              <a:rPr lang="en-US" dirty="0"/>
              <a:t>Zoe </a:t>
            </a:r>
            <a:r>
              <a:rPr lang="en-US" dirty="0" err="1"/>
              <a:t>Gatti</a:t>
            </a:r>
            <a:r>
              <a:rPr lang="en-US" dirty="0"/>
              <a:t> de </a:t>
            </a:r>
            <a:r>
              <a:rPr lang="en-US" dirty="0" err="1"/>
              <a:t>Gamound</a:t>
            </a:r>
            <a:r>
              <a:rPr lang="en-US" dirty="0"/>
              <a:t> </a:t>
            </a:r>
          </a:p>
        </p:txBody>
      </p:sp>
      <p:sp>
        <p:nvSpPr>
          <p:cNvPr id="3" name="Content Placeholder 2">
            <a:extLst>
              <a:ext uri="{FF2B5EF4-FFF2-40B4-BE49-F238E27FC236}">
                <a16:creationId xmlns:a16="http://schemas.microsoft.com/office/drawing/2014/main" id="{13276FAC-3BF4-4DC3-83EA-37CD1BEA8344}"/>
              </a:ext>
            </a:extLst>
          </p:cNvPr>
          <p:cNvSpPr>
            <a:spLocks noGrp="1"/>
          </p:cNvSpPr>
          <p:nvPr>
            <p:ph idx="1"/>
          </p:nvPr>
        </p:nvSpPr>
        <p:spPr/>
        <p:txBody>
          <a:bodyPr/>
          <a:lstStyle/>
          <a:p>
            <a:r>
              <a:rPr lang="en-US" b="1" dirty="0"/>
              <a:t>Zoe </a:t>
            </a:r>
            <a:r>
              <a:rPr lang="en-US" b="1" dirty="0" err="1"/>
              <a:t>Gatti</a:t>
            </a:r>
            <a:r>
              <a:rPr lang="en-US" b="1" dirty="0"/>
              <a:t> de </a:t>
            </a:r>
            <a:r>
              <a:rPr lang="en-US" b="1" dirty="0" err="1"/>
              <a:t>Gamound</a:t>
            </a:r>
            <a:r>
              <a:rPr lang="en-US" b="1" dirty="0"/>
              <a:t>, </a:t>
            </a:r>
            <a:r>
              <a:rPr lang="en-US" dirty="0"/>
              <a:t>a Belgian follower of Fourie, established her own phalanstery, which was supposed to provide men and women with the same educational and job opportunities. </a:t>
            </a:r>
          </a:p>
          <a:p>
            <a:endParaRPr lang="en-US" dirty="0"/>
          </a:p>
          <a:p>
            <a:pPr lvl="1"/>
            <a:r>
              <a:rPr lang="en-US" dirty="0"/>
              <a:t>As part of collective living, men and women were to share responsibilities for childcare and house cleaning. </a:t>
            </a:r>
          </a:p>
        </p:txBody>
      </p:sp>
    </p:spTree>
    <p:extLst>
      <p:ext uri="{BB962C8B-B14F-4D97-AF65-F5344CB8AC3E}">
        <p14:creationId xmlns:p14="http://schemas.microsoft.com/office/powerpoint/2010/main" val="24673901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524F2-2F43-4B57-9EC7-67F45A7E2B0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51B54F5-8985-4D3F-B8A7-AEA49B9149CA}"/>
              </a:ext>
            </a:extLst>
          </p:cNvPr>
          <p:cNvSpPr>
            <a:spLocks noGrp="1"/>
          </p:cNvSpPr>
          <p:nvPr>
            <p:ph idx="1"/>
          </p:nvPr>
        </p:nvSpPr>
        <p:spPr/>
        <p:txBody>
          <a:bodyPr/>
          <a:lstStyle/>
          <a:p>
            <a:r>
              <a:rPr lang="en-US" dirty="0"/>
              <a:t>The ideas of Saint-Simon proved especially attractive to a number of women who participated in the growing activism of women in politics that had been set in motion during the French Revolution. </a:t>
            </a:r>
          </a:p>
          <a:p>
            <a:endParaRPr lang="en-US" dirty="0"/>
          </a:p>
          <a:p>
            <a:r>
              <a:rPr lang="en-US" dirty="0"/>
              <a:t>Saint-Simmons cooperative society recognized the principle of equality between men and women, and a number of working-class women, including Suzanne </a:t>
            </a:r>
            <a:r>
              <a:rPr lang="en-US" dirty="0" err="1"/>
              <a:t>Voilquin</a:t>
            </a:r>
            <a:r>
              <a:rPr lang="en-US" dirty="0"/>
              <a:t>, Claire </a:t>
            </a:r>
            <a:r>
              <a:rPr lang="en-US" dirty="0" err="1"/>
              <a:t>Demar</a:t>
            </a:r>
            <a:r>
              <a:rPr lang="en-US" dirty="0"/>
              <a:t>, and Reine </a:t>
            </a:r>
            <a:r>
              <a:rPr lang="en-US" dirty="0" err="1"/>
              <a:t>Guindorf</a:t>
            </a:r>
            <a:r>
              <a:rPr lang="en-US" dirty="0"/>
              <a:t>, published a newspaper dedicated to the emancipation of women. </a:t>
            </a:r>
          </a:p>
        </p:txBody>
      </p:sp>
    </p:spTree>
    <p:extLst>
      <p:ext uri="{BB962C8B-B14F-4D97-AF65-F5344CB8AC3E}">
        <p14:creationId xmlns:p14="http://schemas.microsoft.com/office/powerpoint/2010/main" val="3558781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88147-76D0-4F0C-8657-7F11DEC08985}"/>
              </a:ext>
            </a:extLst>
          </p:cNvPr>
          <p:cNvSpPr>
            <a:spLocks noGrp="1"/>
          </p:cNvSpPr>
          <p:nvPr>
            <p:ph type="title"/>
          </p:nvPr>
        </p:nvSpPr>
        <p:spPr/>
        <p:txBody>
          <a:bodyPr/>
          <a:lstStyle/>
          <a:p>
            <a:r>
              <a:rPr lang="en-US" dirty="0"/>
              <a:t>Flora Tristian </a:t>
            </a:r>
          </a:p>
        </p:txBody>
      </p:sp>
      <p:sp>
        <p:nvSpPr>
          <p:cNvPr id="3" name="Content Placeholder 2">
            <a:extLst>
              <a:ext uri="{FF2B5EF4-FFF2-40B4-BE49-F238E27FC236}">
                <a16:creationId xmlns:a16="http://schemas.microsoft.com/office/drawing/2014/main" id="{22FF7B59-ECB0-4D1E-85F5-ADF892071D8A}"/>
              </a:ext>
            </a:extLst>
          </p:cNvPr>
          <p:cNvSpPr>
            <a:spLocks noGrp="1"/>
          </p:cNvSpPr>
          <p:nvPr>
            <p:ph idx="1"/>
          </p:nvPr>
        </p:nvSpPr>
        <p:spPr/>
        <p:txBody>
          <a:bodyPr/>
          <a:lstStyle/>
          <a:p>
            <a:r>
              <a:rPr lang="en-US" dirty="0"/>
              <a:t>One female utopian socialist, </a:t>
            </a:r>
            <a:r>
              <a:rPr lang="en-US" b="1" dirty="0"/>
              <a:t>Flora Tristan </a:t>
            </a:r>
            <a:r>
              <a:rPr lang="en-US" dirty="0"/>
              <a:t>(1803-1844), even attempted to foster a “utopian synthesis of socialism and feminism.” </a:t>
            </a:r>
          </a:p>
          <a:p>
            <a:endParaRPr lang="en-US" dirty="0"/>
          </a:p>
          <a:p>
            <a:r>
              <a:rPr lang="en-US" dirty="0"/>
              <a:t>She traveled through France preaching the need for the liberation of women. </a:t>
            </a:r>
          </a:p>
          <a:p>
            <a:endParaRPr lang="en-US" dirty="0"/>
          </a:p>
          <a:p>
            <a:r>
              <a:rPr lang="en-US" dirty="0"/>
              <a:t>Her </a:t>
            </a:r>
            <a:r>
              <a:rPr lang="en-US" b="1" i="1" u="sng" dirty="0"/>
              <a:t>Worker’s Union</a:t>
            </a:r>
            <a:r>
              <a:rPr lang="en-US" dirty="0"/>
              <a:t>, published in 1843, advocated the application of Fourier’s ideas to reconstruct both family and work. </a:t>
            </a:r>
          </a:p>
        </p:txBody>
      </p:sp>
    </p:spTree>
    <p:extLst>
      <p:ext uri="{BB962C8B-B14F-4D97-AF65-F5344CB8AC3E}">
        <p14:creationId xmlns:p14="http://schemas.microsoft.com/office/powerpoint/2010/main" val="3043466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867B5-004D-4570-90CB-4C043029649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7E8D32-B6EE-4A8E-8775-A569ACDE442E}"/>
              </a:ext>
            </a:extLst>
          </p:cNvPr>
          <p:cNvSpPr>
            <a:spLocks noGrp="1"/>
          </p:cNvSpPr>
          <p:nvPr>
            <p:ph idx="1"/>
          </p:nvPr>
        </p:nvSpPr>
        <p:spPr/>
        <p:txBody>
          <a:bodyPr/>
          <a:lstStyle/>
          <a:p>
            <a:r>
              <a:rPr lang="en-US" dirty="0"/>
              <a:t>She envisioned this absolute equality as the only hope to free the working class and transform civilization. </a:t>
            </a:r>
          </a:p>
          <a:p>
            <a:endParaRPr lang="en-US" dirty="0"/>
          </a:p>
          <a:p>
            <a:pPr lvl="1"/>
            <a:r>
              <a:rPr lang="en-US" dirty="0"/>
              <a:t>Flora Tristan, like the other utopian socialists, was largely ignored by her contemporaries. </a:t>
            </a:r>
          </a:p>
          <a:p>
            <a:pPr lvl="1"/>
            <a:r>
              <a:rPr lang="en-US" dirty="0"/>
              <a:t>Although criticized for their impracticality, the utopian socialists at least laid the groundwork for later attacks on capitalism that would have a far-reaching result. </a:t>
            </a:r>
          </a:p>
        </p:txBody>
      </p:sp>
    </p:spTree>
    <p:extLst>
      <p:ext uri="{BB962C8B-B14F-4D97-AF65-F5344CB8AC3E}">
        <p14:creationId xmlns:p14="http://schemas.microsoft.com/office/powerpoint/2010/main" val="2079502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2DD62-E8B9-491E-B845-9995BE93AC4C}"/>
              </a:ext>
            </a:extLst>
          </p:cNvPr>
          <p:cNvSpPr>
            <a:spLocks noGrp="1"/>
          </p:cNvSpPr>
          <p:nvPr>
            <p:ph type="title"/>
          </p:nvPr>
        </p:nvSpPr>
        <p:spPr/>
        <p:txBody>
          <a:bodyPr/>
          <a:lstStyle/>
          <a:p>
            <a:r>
              <a:rPr lang="en-US" dirty="0"/>
              <a:t>Liberalism </a:t>
            </a:r>
          </a:p>
        </p:txBody>
      </p:sp>
      <p:sp>
        <p:nvSpPr>
          <p:cNvPr id="3" name="Content Placeholder 2">
            <a:extLst>
              <a:ext uri="{FF2B5EF4-FFF2-40B4-BE49-F238E27FC236}">
                <a16:creationId xmlns:a16="http://schemas.microsoft.com/office/drawing/2014/main" id="{FC001DA1-86D3-4B1A-9A5C-B6DD1704B40B}"/>
              </a:ext>
            </a:extLst>
          </p:cNvPr>
          <p:cNvSpPr>
            <a:spLocks noGrp="1"/>
          </p:cNvSpPr>
          <p:nvPr>
            <p:ph idx="1"/>
          </p:nvPr>
        </p:nvSpPr>
        <p:spPr>
          <a:xfrm>
            <a:off x="1251678" y="1520457"/>
            <a:ext cx="10178322" cy="4359136"/>
          </a:xfrm>
        </p:spPr>
        <p:txBody>
          <a:bodyPr>
            <a:noAutofit/>
          </a:bodyPr>
          <a:lstStyle/>
          <a:p>
            <a:r>
              <a:rPr lang="en-US" sz="3200" b="1" i="1" u="sng" dirty="0"/>
              <a:t>Liberalism</a:t>
            </a:r>
          </a:p>
          <a:p>
            <a:pPr lvl="1"/>
            <a:r>
              <a:rPr lang="en-US" sz="2000" dirty="0"/>
              <a:t>Owed much to the Enlightenment of the 18</a:t>
            </a:r>
            <a:r>
              <a:rPr lang="en-US" sz="2000" baseline="30000" dirty="0"/>
              <a:t>th</a:t>
            </a:r>
            <a:r>
              <a:rPr lang="en-US" sz="2000" dirty="0"/>
              <a:t> century and to the American and French Revolutions at the end of that century. </a:t>
            </a:r>
          </a:p>
          <a:p>
            <a:pPr lvl="1"/>
            <a:endParaRPr lang="en-US" sz="2000" dirty="0"/>
          </a:p>
          <a:p>
            <a:pPr lvl="1"/>
            <a:r>
              <a:rPr lang="en-US" sz="2000" dirty="0"/>
              <a:t>Liberalism became more even more significant as the Industrial Revolution made rapid strides because the developing industrial middle class largely adopted the doctrine as its own. </a:t>
            </a:r>
          </a:p>
          <a:p>
            <a:pPr lvl="1"/>
            <a:endParaRPr lang="en-US" sz="2000" dirty="0"/>
          </a:p>
          <a:p>
            <a:pPr lvl="1"/>
            <a:r>
              <a:rPr lang="en-US" sz="2000" dirty="0"/>
              <a:t>There were divergences of opinion among people classified as liberals, but all began with the belief that people should be as free from restraint as possible. </a:t>
            </a:r>
          </a:p>
        </p:txBody>
      </p:sp>
    </p:spTree>
    <p:extLst>
      <p:ext uri="{BB962C8B-B14F-4D97-AF65-F5344CB8AC3E}">
        <p14:creationId xmlns:p14="http://schemas.microsoft.com/office/powerpoint/2010/main" val="1500521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3F99B-3FC3-4D4F-BBF0-650BFB33C2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CB7B71-6C05-4B71-86F7-BD27DEA9585C}"/>
              </a:ext>
            </a:extLst>
          </p:cNvPr>
          <p:cNvSpPr>
            <a:spLocks noGrp="1"/>
          </p:cNvSpPr>
          <p:nvPr>
            <p:ph idx="1"/>
          </p:nvPr>
        </p:nvSpPr>
        <p:spPr/>
        <p:txBody>
          <a:bodyPr>
            <a:normAutofit/>
          </a:bodyPr>
          <a:lstStyle/>
          <a:p>
            <a:r>
              <a:rPr lang="en-US" sz="3600" b="1" i="1" dirty="0"/>
              <a:t>In the first half of the 19</a:t>
            </a:r>
            <a:r>
              <a:rPr lang="en-US" sz="3600" b="1" i="1" baseline="30000" dirty="0"/>
              <a:t>th</a:t>
            </a:r>
            <a:r>
              <a:rPr lang="en-US" sz="3600" b="1" i="1" dirty="0"/>
              <a:t> century, socialism remained merely a fringe movement compared to </a:t>
            </a:r>
            <a:r>
              <a:rPr lang="en-US" sz="3600" b="1" i="1" u="sng" dirty="0"/>
              <a:t>liberalism</a:t>
            </a:r>
            <a:r>
              <a:rPr lang="en-US" sz="3600" b="1" i="1" dirty="0"/>
              <a:t> and </a:t>
            </a:r>
            <a:r>
              <a:rPr lang="en-US" sz="3600" b="1" i="1" u="sng" dirty="0"/>
              <a:t>nationalism. </a:t>
            </a:r>
          </a:p>
        </p:txBody>
      </p:sp>
    </p:spTree>
    <p:extLst>
      <p:ext uri="{BB962C8B-B14F-4D97-AF65-F5344CB8AC3E}">
        <p14:creationId xmlns:p14="http://schemas.microsoft.com/office/powerpoint/2010/main" val="3629208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C4E1F-EA09-4C69-B6CA-CA0BC1AE604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AEECE84-5FB9-4438-891F-CA85456DDEDB}"/>
              </a:ext>
            </a:extLst>
          </p:cNvPr>
          <p:cNvSpPr>
            <a:spLocks noGrp="1"/>
          </p:cNvSpPr>
          <p:nvPr>
            <p:ph idx="1"/>
          </p:nvPr>
        </p:nvSpPr>
        <p:spPr/>
        <p:txBody>
          <a:bodyPr>
            <a:normAutofit/>
          </a:bodyPr>
          <a:lstStyle/>
          <a:p>
            <a:r>
              <a:rPr lang="en-US" sz="3200" dirty="0"/>
              <a:t>Also called classical economics, </a:t>
            </a:r>
            <a:r>
              <a:rPr lang="en-US" sz="3200" b="1" i="1" u="sng" dirty="0"/>
              <a:t>economic liberalism </a:t>
            </a:r>
            <a:r>
              <a:rPr lang="en-US" sz="3200" dirty="0"/>
              <a:t>had as its primary tenant the concept of </a:t>
            </a:r>
            <a:r>
              <a:rPr lang="en-US" sz="3200" b="1" i="1" u="sng" dirty="0"/>
              <a:t>laissez-faire</a:t>
            </a:r>
            <a:r>
              <a:rPr lang="en-US" sz="3200" dirty="0"/>
              <a:t>, the belief that the state should interrupt the free play of natural economic forces, especially supply and demand. </a:t>
            </a:r>
          </a:p>
        </p:txBody>
      </p:sp>
    </p:spTree>
    <p:extLst>
      <p:ext uri="{BB962C8B-B14F-4D97-AF65-F5344CB8AC3E}">
        <p14:creationId xmlns:p14="http://schemas.microsoft.com/office/powerpoint/2010/main" val="3943945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7EEA6-FE15-41B1-A34C-77081C073F11}"/>
              </a:ext>
            </a:extLst>
          </p:cNvPr>
          <p:cNvSpPr>
            <a:spLocks noGrp="1"/>
          </p:cNvSpPr>
          <p:nvPr>
            <p:ph type="title"/>
          </p:nvPr>
        </p:nvSpPr>
        <p:spPr/>
        <p:txBody>
          <a:bodyPr/>
          <a:lstStyle/>
          <a:p>
            <a:r>
              <a:rPr lang="en-US" dirty="0"/>
              <a:t>Thomas Malthus </a:t>
            </a:r>
          </a:p>
        </p:txBody>
      </p:sp>
      <p:sp>
        <p:nvSpPr>
          <p:cNvPr id="3" name="Content Placeholder 2">
            <a:extLst>
              <a:ext uri="{FF2B5EF4-FFF2-40B4-BE49-F238E27FC236}">
                <a16:creationId xmlns:a16="http://schemas.microsoft.com/office/drawing/2014/main" id="{F3047437-14F4-4752-BA26-C5055DFD02CF}"/>
              </a:ext>
            </a:extLst>
          </p:cNvPr>
          <p:cNvSpPr>
            <a:spLocks noGrp="1"/>
          </p:cNvSpPr>
          <p:nvPr>
            <p:ph idx="1"/>
          </p:nvPr>
        </p:nvSpPr>
        <p:spPr/>
        <p:txBody>
          <a:bodyPr>
            <a:normAutofit/>
          </a:bodyPr>
          <a:lstStyle/>
          <a:p>
            <a:r>
              <a:rPr lang="en-US" sz="2800" dirty="0"/>
              <a:t>The case against government interference in economic matters was greatly enhanced by </a:t>
            </a:r>
            <a:r>
              <a:rPr lang="en-US" sz="2800" b="1" i="1" dirty="0"/>
              <a:t>Thomas Malthus </a:t>
            </a:r>
            <a:r>
              <a:rPr lang="en-US" sz="2800" dirty="0"/>
              <a:t>(1766-1834).</a:t>
            </a:r>
          </a:p>
          <a:p>
            <a:pPr lvl="1"/>
            <a:r>
              <a:rPr lang="en-US" sz="2800" dirty="0"/>
              <a:t>In his major work, </a:t>
            </a:r>
            <a:r>
              <a:rPr lang="en-US" sz="2800" i="1" u="sng" dirty="0"/>
              <a:t>Essay on the Principles of Population</a:t>
            </a:r>
            <a:r>
              <a:rPr lang="en-US" sz="2800" dirty="0"/>
              <a:t>, Malthus argued that population, when unchecked, increases at a geometric rate while the food supply correspondingly increases at a much slower arithmetic rate. </a:t>
            </a:r>
          </a:p>
        </p:txBody>
      </p:sp>
    </p:spTree>
    <p:extLst>
      <p:ext uri="{BB962C8B-B14F-4D97-AF65-F5344CB8AC3E}">
        <p14:creationId xmlns:p14="http://schemas.microsoft.com/office/powerpoint/2010/main" val="154440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739C8-E17C-499A-B37B-5C1D47C41B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4B559AB-FDB1-490F-A950-D05DE60521BE}"/>
              </a:ext>
            </a:extLst>
          </p:cNvPr>
          <p:cNvSpPr>
            <a:spLocks noGrp="1"/>
          </p:cNvSpPr>
          <p:nvPr>
            <p:ph idx="1"/>
          </p:nvPr>
        </p:nvSpPr>
        <p:spPr/>
        <p:txBody>
          <a:bodyPr>
            <a:normAutofit/>
          </a:bodyPr>
          <a:lstStyle/>
          <a:p>
            <a:r>
              <a:rPr lang="en-US" sz="2400" dirty="0"/>
              <a:t>The result will be severe overpopulation and ultimately starvation for the human race if this growth is not held in check. </a:t>
            </a:r>
          </a:p>
          <a:p>
            <a:endParaRPr lang="en-US" sz="2400" dirty="0"/>
          </a:p>
          <a:p>
            <a:r>
              <a:rPr lang="en-US" sz="2400" dirty="0"/>
              <a:t>According to Malthus, nature imposes a major restraint: </a:t>
            </a:r>
          </a:p>
          <a:p>
            <a:pPr lvl="1"/>
            <a:r>
              <a:rPr lang="en-US" sz="2400" b="1" i="1" dirty="0"/>
              <a:t>“Unwholesome occupations, server labor and exposure to the seasons, extreme poverty, bad nursing of children, great towns, excesses of all kinds, the whole train of common disease, and epidemics, wars, plague, and famine.” </a:t>
            </a:r>
          </a:p>
        </p:txBody>
      </p:sp>
    </p:spTree>
    <p:extLst>
      <p:ext uri="{BB962C8B-B14F-4D97-AF65-F5344CB8AC3E}">
        <p14:creationId xmlns:p14="http://schemas.microsoft.com/office/powerpoint/2010/main" val="620824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F3711-64E7-434D-811C-150F571FE690}"/>
              </a:ext>
            </a:extLst>
          </p:cNvPr>
          <p:cNvSpPr>
            <a:spLocks noGrp="1"/>
          </p:cNvSpPr>
          <p:nvPr>
            <p:ph type="title"/>
          </p:nvPr>
        </p:nvSpPr>
        <p:spPr/>
        <p:txBody>
          <a:bodyPr/>
          <a:lstStyle/>
          <a:p>
            <a:r>
              <a:rPr lang="en-US" dirty="0"/>
              <a:t>David Ricardo </a:t>
            </a:r>
          </a:p>
        </p:txBody>
      </p:sp>
      <p:sp>
        <p:nvSpPr>
          <p:cNvPr id="3" name="Content Placeholder 2">
            <a:extLst>
              <a:ext uri="{FF2B5EF4-FFF2-40B4-BE49-F238E27FC236}">
                <a16:creationId xmlns:a16="http://schemas.microsoft.com/office/drawing/2014/main" id="{33D22C81-3E95-4B57-ACBB-5E1D570FDD98}"/>
              </a:ext>
            </a:extLst>
          </p:cNvPr>
          <p:cNvSpPr>
            <a:spLocks noGrp="1"/>
          </p:cNvSpPr>
          <p:nvPr>
            <p:ph idx="1"/>
          </p:nvPr>
        </p:nvSpPr>
        <p:spPr>
          <a:xfrm>
            <a:off x="1251678" y="1456660"/>
            <a:ext cx="10178322" cy="4944139"/>
          </a:xfrm>
        </p:spPr>
        <p:txBody>
          <a:bodyPr>
            <a:normAutofit/>
          </a:bodyPr>
          <a:lstStyle/>
          <a:p>
            <a:r>
              <a:rPr lang="en-US" sz="2400" dirty="0"/>
              <a:t>The ideas of Thomas Malthus were further developed by </a:t>
            </a:r>
            <a:r>
              <a:rPr lang="en-US" sz="2400" b="1" dirty="0"/>
              <a:t>David Ricardo </a:t>
            </a:r>
            <a:r>
              <a:rPr lang="en-US" sz="2400" dirty="0"/>
              <a:t>(1772-1823). </a:t>
            </a:r>
          </a:p>
          <a:p>
            <a:pPr marL="0" indent="0">
              <a:buNone/>
            </a:pPr>
            <a:endParaRPr lang="en-US" sz="2400" dirty="0"/>
          </a:p>
          <a:p>
            <a:r>
              <a:rPr lang="en-US" sz="2400" dirty="0"/>
              <a:t>In his </a:t>
            </a:r>
            <a:r>
              <a:rPr lang="en-US" sz="2400" i="1" u="sng" dirty="0"/>
              <a:t>Principles of Political Economy, </a:t>
            </a:r>
            <a:r>
              <a:rPr lang="en-US" sz="2400" dirty="0"/>
              <a:t>written in 1817, Ricardo developed his famous “iron laws of wages.” </a:t>
            </a:r>
          </a:p>
          <a:p>
            <a:endParaRPr lang="en-US" sz="2400" dirty="0"/>
          </a:p>
          <a:p>
            <a:pPr lvl="1"/>
            <a:r>
              <a:rPr lang="en-US" sz="2400" b="1" i="1" dirty="0"/>
              <a:t>Ricardo argued that an increase in population means more workers; more workers in turn cause wages to fall below the subsistence level. The result is misery and starvation, which then reduce the population. </a:t>
            </a:r>
          </a:p>
        </p:txBody>
      </p:sp>
    </p:spTree>
    <p:extLst>
      <p:ext uri="{BB962C8B-B14F-4D97-AF65-F5344CB8AC3E}">
        <p14:creationId xmlns:p14="http://schemas.microsoft.com/office/powerpoint/2010/main" val="1851115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C19B-4D50-4781-AA84-7E60864775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EABA54-0EB3-407C-8EA5-65C1979BED46}"/>
              </a:ext>
            </a:extLst>
          </p:cNvPr>
          <p:cNvSpPr>
            <a:spLocks noGrp="1"/>
          </p:cNvSpPr>
          <p:nvPr>
            <p:ph idx="1"/>
          </p:nvPr>
        </p:nvSpPr>
        <p:spPr/>
        <p:txBody>
          <a:bodyPr>
            <a:normAutofit/>
          </a:bodyPr>
          <a:lstStyle/>
          <a:p>
            <a:r>
              <a:rPr lang="en-US" dirty="0"/>
              <a:t>Consequently, the number of workers declines, and wages rise above the subsistence level again, which in turn encourages workers to have larger families as the cycle is repeated. </a:t>
            </a:r>
          </a:p>
          <a:p>
            <a:endParaRPr lang="en-US" dirty="0"/>
          </a:p>
          <a:p>
            <a:pPr lvl="1"/>
            <a:r>
              <a:rPr lang="en-US" sz="2000" dirty="0"/>
              <a:t>According to Ricardo, raising wages arbitrarily would be pointless since it would accomplish little but perpetuate this vicious circle. </a:t>
            </a:r>
          </a:p>
        </p:txBody>
      </p:sp>
    </p:spTree>
    <p:extLst>
      <p:ext uri="{BB962C8B-B14F-4D97-AF65-F5344CB8AC3E}">
        <p14:creationId xmlns:p14="http://schemas.microsoft.com/office/powerpoint/2010/main" val="217925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F082C-8D58-4867-BF4A-89FD9773E918}"/>
              </a:ext>
            </a:extLst>
          </p:cNvPr>
          <p:cNvSpPr>
            <a:spLocks noGrp="1"/>
          </p:cNvSpPr>
          <p:nvPr>
            <p:ph type="title"/>
          </p:nvPr>
        </p:nvSpPr>
        <p:spPr/>
        <p:txBody>
          <a:bodyPr/>
          <a:lstStyle/>
          <a:p>
            <a:r>
              <a:rPr lang="en-US" dirty="0"/>
              <a:t>Liberal Beliefs </a:t>
            </a:r>
          </a:p>
        </p:txBody>
      </p:sp>
      <p:sp>
        <p:nvSpPr>
          <p:cNvPr id="3" name="Content Placeholder 2">
            <a:extLst>
              <a:ext uri="{FF2B5EF4-FFF2-40B4-BE49-F238E27FC236}">
                <a16:creationId xmlns:a16="http://schemas.microsoft.com/office/drawing/2014/main" id="{B0B842AF-A9D9-4AFB-905C-A70FB8EC4368}"/>
              </a:ext>
            </a:extLst>
          </p:cNvPr>
          <p:cNvSpPr>
            <a:spLocks noGrp="1"/>
          </p:cNvSpPr>
          <p:nvPr>
            <p:ph idx="1"/>
          </p:nvPr>
        </p:nvSpPr>
        <p:spPr>
          <a:xfrm>
            <a:off x="1251678" y="1446028"/>
            <a:ext cx="10178322" cy="4912241"/>
          </a:xfrm>
        </p:spPr>
        <p:txBody>
          <a:bodyPr>
            <a:noAutofit/>
          </a:bodyPr>
          <a:lstStyle/>
          <a:p>
            <a:r>
              <a:rPr lang="en-US" sz="2400" dirty="0"/>
              <a:t>Politically, liberals came to hold a common set of beliefs. </a:t>
            </a:r>
          </a:p>
          <a:p>
            <a:pPr lvl="1"/>
            <a:r>
              <a:rPr lang="en-US" sz="2400" b="1" i="1" dirty="0"/>
              <a:t>Chief among them was the protection of civil liberties or the basic rights of all people, which included equality before the law; </a:t>
            </a:r>
          </a:p>
          <a:p>
            <a:pPr lvl="1"/>
            <a:r>
              <a:rPr lang="en-US" sz="2400" b="1" i="1" dirty="0"/>
              <a:t>freedom of assembly, speech, and press, and freedom from arbitrary arrest. </a:t>
            </a:r>
          </a:p>
          <a:p>
            <a:endParaRPr lang="en-US" sz="2400" dirty="0"/>
          </a:p>
          <a:p>
            <a:endParaRPr lang="en-US" sz="2400" dirty="0"/>
          </a:p>
          <a:p>
            <a:r>
              <a:rPr lang="en-US" sz="2400" dirty="0"/>
              <a:t>All of these freedoms should be guaranteed by a written document, such as the American Bill of Rights or the French Declaration of the Rights of Man and the Citizen. </a:t>
            </a:r>
          </a:p>
        </p:txBody>
      </p:sp>
    </p:spTree>
    <p:extLst>
      <p:ext uri="{BB962C8B-B14F-4D97-AF65-F5344CB8AC3E}">
        <p14:creationId xmlns:p14="http://schemas.microsoft.com/office/powerpoint/2010/main" val="374365930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3013</TotalTime>
  <Words>1799</Words>
  <Application>Microsoft Office PowerPoint</Application>
  <PresentationFormat>Widescreen</PresentationFormat>
  <Paragraphs>121</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Gill Sans MT</vt:lpstr>
      <vt:lpstr>Impact</vt:lpstr>
      <vt:lpstr>Badge</vt:lpstr>
      <vt:lpstr>Ap European History Chapter 21 </vt:lpstr>
      <vt:lpstr>PowerPoint Presentation</vt:lpstr>
      <vt:lpstr>Liberalism </vt:lpstr>
      <vt:lpstr>PowerPoint Presentation</vt:lpstr>
      <vt:lpstr>Thomas Malthus </vt:lpstr>
      <vt:lpstr>PowerPoint Presentation</vt:lpstr>
      <vt:lpstr>David Ricardo </vt:lpstr>
      <vt:lpstr>PowerPoint Presentation</vt:lpstr>
      <vt:lpstr>Liberal Beliefs </vt:lpstr>
      <vt:lpstr>PowerPoint Presentation</vt:lpstr>
      <vt:lpstr>PowerPoint Presentation</vt:lpstr>
      <vt:lpstr>PowerPoint Presentation</vt:lpstr>
      <vt:lpstr>PowerPoint Presentation</vt:lpstr>
      <vt:lpstr>John Stuart Mill </vt:lpstr>
      <vt:lpstr>PowerPoint Presentation</vt:lpstr>
      <vt:lpstr>Nationalism </vt:lpstr>
      <vt:lpstr>PowerPoint Presentation</vt:lpstr>
      <vt:lpstr>PowerPoint Presentation</vt:lpstr>
      <vt:lpstr>Early Socialism </vt:lpstr>
      <vt:lpstr>PowerPoint Presentation</vt:lpstr>
      <vt:lpstr>Charles Fourier </vt:lpstr>
      <vt:lpstr>Robert Owen </vt:lpstr>
      <vt:lpstr>Frances Wright </vt:lpstr>
      <vt:lpstr>Louis Blanc </vt:lpstr>
      <vt:lpstr>PowerPoint Presentation</vt:lpstr>
      <vt:lpstr>Zoe Gatti de Gamound </vt:lpstr>
      <vt:lpstr>PowerPoint Presentation</vt:lpstr>
      <vt:lpstr>Flora Tristian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21 </dc:title>
  <dc:creator>Tyler Moudry</dc:creator>
  <cp:lastModifiedBy>Tyler Moudry</cp:lastModifiedBy>
  <cp:revision>16</cp:revision>
  <dcterms:created xsi:type="dcterms:W3CDTF">2019-02-10T18:22:30Z</dcterms:created>
  <dcterms:modified xsi:type="dcterms:W3CDTF">2019-02-19T15:46:02Z</dcterms:modified>
</cp:coreProperties>
</file>